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65"/>
  </p:notesMasterIdLst>
  <p:sldIdLst>
    <p:sldId id="256" r:id="rId5"/>
    <p:sldId id="329" r:id="rId6"/>
    <p:sldId id="310" r:id="rId7"/>
    <p:sldId id="311" r:id="rId8"/>
    <p:sldId id="312" r:id="rId9"/>
    <p:sldId id="261" r:id="rId10"/>
    <p:sldId id="295" r:id="rId11"/>
    <p:sldId id="324" r:id="rId12"/>
    <p:sldId id="325" r:id="rId13"/>
    <p:sldId id="327" r:id="rId14"/>
    <p:sldId id="328" r:id="rId15"/>
    <p:sldId id="294" r:id="rId16"/>
    <p:sldId id="281" r:id="rId17"/>
    <p:sldId id="313" r:id="rId18"/>
    <p:sldId id="314" r:id="rId19"/>
    <p:sldId id="315" r:id="rId20"/>
    <p:sldId id="308" r:id="rId21"/>
    <p:sldId id="288" r:id="rId22"/>
    <p:sldId id="284" r:id="rId23"/>
    <p:sldId id="307" r:id="rId24"/>
    <p:sldId id="318" r:id="rId25"/>
    <p:sldId id="320" r:id="rId26"/>
    <p:sldId id="289" r:id="rId27"/>
    <p:sldId id="299" r:id="rId28"/>
    <p:sldId id="280"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59" r:id="rId48"/>
    <p:sldId id="287" r:id="rId49"/>
    <p:sldId id="298" r:id="rId50"/>
    <p:sldId id="319" r:id="rId51"/>
    <p:sldId id="304" r:id="rId52"/>
    <p:sldId id="296" r:id="rId53"/>
    <p:sldId id="257" r:id="rId54"/>
    <p:sldId id="260" r:id="rId55"/>
    <p:sldId id="309" r:id="rId56"/>
    <p:sldId id="303" r:id="rId57"/>
    <p:sldId id="283" r:id="rId58"/>
    <p:sldId id="301" r:id="rId59"/>
    <p:sldId id="300" r:id="rId60"/>
    <p:sldId id="316" r:id="rId61"/>
    <p:sldId id="317" r:id="rId62"/>
    <p:sldId id="326" r:id="rId63"/>
    <p:sldId id="321" r:id="rId6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AB"/>
    <a:srgbClr val="FF0000"/>
    <a:srgbClr val="F23F00"/>
    <a:srgbClr val="FFD9D9"/>
    <a:srgbClr val="FFFFFF"/>
    <a:srgbClr val="F5F2CF"/>
    <a:srgbClr val="C6D9F1"/>
    <a:srgbClr val="E7FEFF"/>
    <a:srgbClr val="EDD6C1"/>
    <a:srgbClr val="EB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8" autoAdjust="0"/>
    <p:restoredTop sz="95320" autoAdjust="0"/>
  </p:normalViewPr>
  <p:slideViewPr>
    <p:cSldViewPr>
      <p:cViewPr varScale="1">
        <p:scale>
          <a:sx n="83" d="100"/>
          <a:sy n="83" d="100"/>
        </p:scale>
        <p:origin x="1512" y="67"/>
      </p:cViewPr>
      <p:guideLst>
        <p:guide orient="horz" pos="2160"/>
        <p:guide pos="2971"/>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US" sz="4400" b="0" strike="noStrike" spc="-1">
                <a:latin typeface="Arial"/>
              </a:rPr>
              <a:t>スライドを移動するにはクリックします。</a:t>
            </a:r>
          </a:p>
        </p:txBody>
      </p:sp>
      <p:sp>
        <p:nvSpPr>
          <p:cNvPr id="153"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クリックしてノート書式の編集</a:t>
            </a:r>
          </a:p>
        </p:txBody>
      </p:sp>
      <p:sp>
        <p:nvSpPr>
          <p:cNvPr id="154"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&lt;ヘッダー&gt;</a:t>
            </a:r>
          </a:p>
        </p:txBody>
      </p:sp>
      <p:sp>
        <p:nvSpPr>
          <p:cNvPr id="155"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&lt;日付/時刻&gt;</a:t>
            </a:r>
          </a:p>
        </p:txBody>
      </p:sp>
      <p:sp>
        <p:nvSpPr>
          <p:cNvPr id="156"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&lt;フッター&gt;</a:t>
            </a:r>
          </a:p>
        </p:txBody>
      </p:sp>
      <p:sp>
        <p:nvSpPr>
          <p:cNvPr id="157"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687245C3-E640-41C1-B259-F09E3BB652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noRot="1" noChangeAspect="1"/>
          </p:cNvSpPr>
          <p:nvPr>
            <p:ph type="sldImg"/>
          </p:nvPr>
        </p:nvSpPr>
        <p:spPr>
          <a:xfrm>
            <a:off x="1143000" y="685800"/>
            <a:ext cx="4570413" cy="3427413"/>
          </a:xfrm>
          <a:prstGeom prst="rect">
            <a:avLst/>
          </a:prstGeom>
        </p:spPr>
      </p:sp>
      <p:sp>
        <p:nvSpPr>
          <p:cNvPr id="484"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485"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486"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5E5EE86C-ACD7-41CD-A3DE-DB6D306D7892}"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C51FDC95-BFB7-4BD2-BEB5-5C1F70FC26D8}"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487" name="CustomShape 5"/>
          <p:cNvSpPr/>
          <p:nvPr/>
        </p:nvSpPr>
        <p:spPr>
          <a:xfrm>
            <a:off x="0" y="8685360"/>
            <a:ext cx="61696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5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500" b="0" strike="noStrike" spc="-1">
              <a:latin typeface="Arial"/>
            </a:endParaRPr>
          </a:p>
          <a:p>
            <a:pPr>
              <a:lnSpc>
                <a:spcPct val="100000"/>
              </a:lnSpc>
            </a:pPr>
            <a:r>
              <a:rPr lang="en-US" sz="5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500" b="0" strike="noStrike" spc="-1">
                <a:solidFill>
                  <a:srgbClr val="000000"/>
                </a:solidFill>
                <a:latin typeface="Calibri"/>
                <a:ea typeface="+mn-ea"/>
              </a:rPr>
              <a:t>Microsoft はここに示される情報について、明示、黙示、または法令を問わず保証をしません。</a:t>
            </a:r>
            <a:endParaRPr lang="en-US" sz="500" b="0" strike="noStrike" spc="-1">
              <a:latin typeface="Arial"/>
            </a:endParaRPr>
          </a:p>
        </p:txBody>
      </p:sp>
      <p:sp>
        <p:nvSpPr>
          <p:cNvPr id="488" name="CustomShape 6"/>
          <p:cNvSpPr/>
          <p:nvPr/>
        </p:nvSpPr>
        <p:spPr>
          <a:xfrm>
            <a:off x="6172200" y="8685360"/>
            <a:ext cx="6818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87D2211-2162-4404-B14A-50F7244B72EB}" type="slidenum">
              <a:rPr lang="en-US" sz="1200" b="0" strike="noStrike" spc="-1">
                <a:solidFill>
                  <a:srgbClr val="FFFFFF"/>
                </a:solidFill>
                <a:latin typeface="Calibri"/>
                <a:ea typeface="+mn-ea"/>
              </a:rPr>
              <a:t>1</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18</a:t>
            </a:fld>
            <a:endParaRPr lang="en-US" sz="1400" b="0" strike="noStrike" spc="-1">
              <a:latin typeface="Times New Roman"/>
            </a:endParaRPr>
          </a:p>
        </p:txBody>
      </p:sp>
    </p:spTree>
    <p:extLst>
      <p:ext uri="{BB962C8B-B14F-4D97-AF65-F5344CB8AC3E}">
        <p14:creationId xmlns:p14="http://schemas.microsoft.com/office/powerpoint/2010/main" val="16450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19</a:t>
            </a:fld>
            <a:endParaRPr lang="en-US" sz="1400" b="0" strike="noStrike" spc="-1">
              <a:latin typeface="Times New Roman"/>
            </a:endParaRPr>
          </a:p>
        </p:txBody>
      </p:sp>
    </p:spTree>
    <p:extLst>
      <p:ext uri="{BB962C8B-B14F-4D97-AF65-F5344CB8AC3E}">
        <p14:creationId xmlns:p14="http://schemas.microsoft.com/office/powerpoint/2010/main" val="2084508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20</a:t>
            </a:fld>
            <a:endParaRPr lang="en-US" sz="1400" b="0" strike="noStrike" spc="-1">
              <a:latin typeface="Times New Roman"/>
            </a:endParaRPr>
          </a:p>
        </p:txBody>
      </p:sp>
    </p:spTree>
    <p:extLst>
      <p:ext uri="{BB962C8B-B14F-4D97-AF65-F5344CB8AC3E}">
        <p14:creationId xmlns:p14="http://schemas.microsoft.com/office/powerpoint/2010/main" val="132188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2720354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23</a:t>
            </a:fld>
            <a:endParaRPr lang="en-US" sz="1400" b="0" strike="noStrike" spc="-1">
              <a:latin typeface="Times New Roman"/>
            </a:endParaRPr>
          </a:p>
        </p:txBody>
      </p:sp>
    </p:spTree>
    <p:extLst>
      <p:ext uri="{BB962C8B-B14F-4D97-AF65-F5344CB8AC3E}">
        <p14:creationId xmlns:p14="http://schemas.microsoft.com/office/powerpoint/2010/main" val="3575305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noRot="1" noChangeAspect="1"/>
          </p:cNvSpPr>
          <p:nvPr>
            <p:ph type="sldImg"/>
          </p:nvPr>
        </p:nvSpPr>
        <p:spPr>
          <a:xfrm>
            <a:off x="1143000" y="685800"/>
            <a:ext cx="4570413" cy="3427413"/>
          </a:xfrm>
          <a:prstGeom prst="rect">
            <a:avLst/>
          </a:prstGeom>
        </p:spPr>
      </p:sp>
      <p:sp>
        <p:nvSpPr>
          <p:cNvPr id="496"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497"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498"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9B276646-A245-493F-B738-1FF6F02B2383}"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8D30D320-C126-4BDE-956F-5BE69C7AB63C}"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499" name="CustomShape 5"/>
          <p:cNvSpPr/>
          <p:nvPr/>
        </p:nvSpPr>
        <p:spPr>
          <a:xfrm>
            <a:off x="0" y="8685360"/>
            <a:ext cx="61696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5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500" b="0" strike="noStrike" spc="-1">
              <a:latin typeface="Arial"/>
            </a:endParaRPr>
          </a:p>
          <a:p>
            <a:pPr>
              <a:lnSpc>
                <a:spcPct val="100000"/>
              </a:lnSpc>
            </a:pPr>
            <a:r>
              <a:rPr lang="en-US" sz="5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500" b="0" strike="noStrike" spc="-1">
                <a:solidFill>
                  <a:srgbClr val="000000"/>
                </a:solidFill>
                <a:latin typeface="Calibri"/>
                <a:ea typeface="+mn-ea"/>
              </a:rPr>
              <a:t>Microsoft はここに示される情報について、明示、黙示、または法令を問わず保証をしません。</a:t>
            </a:r>
            <a:endParaRPr lang="en-US" sz="500" b="0" strike="noStrike" spc="-1">
              <a:latin typeface="Arial"/>
            </a:endParaRPr>
          </a:p>
        </p:txBody>
      </p:sp>
      <p:sp>
        <p:nvSpPr>
          <p:cNvPr id="500" name="CustomShape 6"/>
          <p:cNvSpPr/>
          <p:nvPr/>
        </p:nvSpPr>
        <p:spPr>
          <a:xfrm>
            <a:off x="6172200" y="8685360"/>
            <a:ext cx="6818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C25A282-9F1C-4FEE-9E6B-3478F412456D}" type="slidenum">
              <a:rPr lang="en-US" sz="1200" b="0" strike="noStrike" spc="-1">
                <a:solidFill>
                  <a:srgbClr val="FFFFFF"/>
                </a:solidFill>
                <a:latin typeface="Calibri"/>
                <a:ea typeface="+mn-ea"/>
              </a:rPr>
              <a:t>26</a:t>
            </a:fld>
            <a:endParaRPr lang="en-US" sz="12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noRot="1" noChangeAspect="1"/>
          </p:cNvSpPr>
          <p:nvPr>
            <p:ph type="sldImg"/>
          </p:nvPr>
        </p:nvSpPr>
        <p:spPr>
          <a:xfrm>
            <a:off x="1143000" y="685800"/>
            <a:ext cx="4570413" cy="3427413"/>
          </a:xfrm>
          <a:prstGeom prst="rect">
            <a:avLst/>
          </a:prstGeom>
        </p:spPr>
      </p:sp>
      <p:sp>
        <p:nvSpPr>
          <p:cNvPr id="502"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03"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04"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857ACD1-77FA-4D4B-A33B-A87A1E4B5FE2}"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6F3E0D1E-830C-4D33-B439-6F90A4F07526}"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05"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06"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5C8B566-5A1E-4C1A-86A0-26C0EDDE15C4}" type="slidenum">
              <a:rPr lang="en-US" sz="1200" b="0" strike="noStrike" spc="-1">
                <a:solidFill>
                  <a:srgbClr val="FFFFFF"/>
                </a:solidFill>
                <a:latin typeface="Calibri"/>
                <a:ea typeface="+mn-ea"/>
              </a:rPr>
              <a:t>27</a:t>
            </a:fld>
            <a:endParaRPr lang="en-US" sz="12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noRot="1" noChangeAspect="1"/>
          </p:cNvSpPr>
          <p:nvPr>
            <p:ph type="sldImg"/>
          </p:nvPr>
        </p:nvSpPr>
        <p:spPr>
          <a:xfrm>
            <a:off x="1143000" y="685800"/>
            <a:ext cx="4570413" cy="3427413"/>
          </a:xfrm>
          <a:prstGeom prst="rect">
            <a:avLst/>
          </a:prstGeom>
        </p:spPr>
      </p:sp>
      <p:sp>
        <p:nvSpPr>
          <p:cNvPr id="508"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09"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10"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D61C6CF4-A910-4E4F-80B0-616B62F6158C}"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228B0927-1EC3-4508-9E3F-167304A8A0F1}"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11"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12"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2358DF4-DC60-49ED-A534-723F0E6E9133}" type="slidenum">
              <a:rPr lang="en-US" sz="1200" b="0" strike="noStrike" spc="-1">
                <a:solidFill>
                  <a:srgbClr val="FFFFFF"/>
                </a:solidFill>
                <a:latin typeface="Calibri"/>
                <a:ea typeface="+mn-ea"/>
              </a:rPr>
              <a:t>28</a:t>
            </a:fld>
            <a:endParaRPr lang="en-US" sz="12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noRot="1" noChangeAspect="1"/>
          </p:cNvSpPr>
          <p:nvPr>
            <p:ph type="sldImg"/>
          </p:nvPr>
        </p:nvSpPr>
        <p:spPr>
          <a:xfrm>
            <a:off x="1143000" y="685800"/>
            <a:ext cx="4570413" cy="3427413"/>
          </a:xfrm>
          <a:prstGeom prst="rect">
            <a:avLst/>
          </a:prstGeom>
        </p:spPr>
      </p:sp>
      <p:sp>
        <p:nvSpPr>
          <p:cNvPr id="514"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15"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16"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19B3E043-9076-48BF-BE78-C5D88F1DF753}"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46FE9A49-8FB2-400B-8CF8-5A45E8D7D79D}"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17"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18"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96FCA37-51DE-447A-A297-E1BE30D3345E}" type="slidenum">
              <a:rPr lang="en-US" sz="1200" b="0" strike="noStrike" spc="-1">
                <a:solidFill>
                  <a:srgbClr val="FFFFFF"/>
                </a:solidFill>
                <a:latin typeface="Calibri"/>
                <a:ea typeface="+mn-ea"/>
              </a:rPr>
              <a:t>29</a:t>
            </a:fld>
            <a:endParaRPr lang="en-US" sz="1200" b="0" strike="noStrike" spc="-1">
              <a:latin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noRot="1" noChangeAspect="1"/>
          </p:cNvSpPr>
          <p:nvPr>
            <p:ph type="sldImg"/>
          </p:nvPr>
        </p:nvSpPr>
        <p:spPr>
          <a:xfrm>
            <a:off x="1143000" y="685800"/>
            <a:ext cx="4570413" cy="3427413"/>
          </a:xfrm>
          <a:prstGeom prst="rect">
            <a:avLst/>
          </a:prstGeom>
        </p:spPr>
      </p:sp>
      <p:sp>
        <p:nvSpPr>
          <p:cNvPr id="520"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21"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22"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3EB5F4EF-1998-478C-A1B9-C5C5FDF5E6AC}"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929D4567-38A9-47BE-8E8F-E3A8D3670BF6}"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23"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24"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582FF12-6280-4F1A-992F-6FD4F9654F2B}" type="slidenum">
              <a:rPr lang="en-US" sz="1200" b="0" strike="noStrike" spc="-1">
                <a:solidFill>
                  <a:srgbClr val="FFFFFF"/>
                </a:solidFill>
                <a:latin typeface="Calibri"/>
                <a:ea typeface="+mn-ea"/>
              </a:rPr>
              <a:t>30</a:t>
            </a:fld>
            <a:endParaRPr lang="en-US"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2019208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PlaceHolder 1"/>
          <p:cNvSpPr>
            <a:spLocks noGrp="1" noRot="1" noChangeAspect="1"/>
          </p:cNvSpPr>
          <p:nvPr>
            <p:ph type="sldImg"/>
          </p:nvPr>
        </p:nvSpPr>
        <p:spPr>
          <a:xfrm>
            <a:off x="1143000" y="685800"/>
            <a:ext cx="4570413" cy="3427413"/>
          </a:xfrm>
          <a:prstGeom prst="rect">
            <a:avLst/>
          </a:prstGeom>
        </p:spPr>
      </p:sp>
      <p:sp>
        <p:nvSpPr>
          <p:cNvPr id="526"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27"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28"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76B7786B-3AB8-4224-8E1F-9E60F9A1970C}"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91D2A1AD-B9FC-4C79-A255-E173095547AB}"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29"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30"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C688BD7-874C-4778-9C6C-F65A066F097F}" type="slidenum">
              <a:rPr lang="en-US" sz="1200" b="0" strike="noStrike" spc="-1">
                <a:solidFill>
                  <a:srgbClr val="FFFFFF"/>
                </a:solidFill>
                <a:latin typeface="Calibri"/>
                <a:ea typeface="+mn-ea"/>
              </a:rPr>
              <a:t>33</a:t>
            </a:fld>
            <a:endParaRPr lang="en-US" sz="1200" b="0" strike="noStrike" spc="-1">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PlaceHolder 1"/>
          <p:cNvSpPr>
            <a:spLocks noGrp="1" noRot="1" noChangeAspect="1"/>
          </p:cNvSpPr>
          <p:nvPr>
            <p:ph type="sldImg"/>
          </p:nvPr>
        </p:nvSpPr>
        <p:spPr>
          <a:xfrm>
            <a:off x="1143000" y="685800"/>
            <a:ext cx="4570413" cy="3427413"/>
          </a:xfrm>
          <a:prstGeom prst="rect">
            <a:avLst/>
          </a:prstGeom>
        </p:spPr>
      </p:sp>
      <p:sp>
        <p:nvSpPr>
          <p:cNvPr id="532"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33"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34"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D43861D2-ECE9-41C7-AF5D-C5D2B5E89F83}"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789E3675-2D90-4756-8C18-BFC5A7F67038}"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35"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36"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B839D2E-632E-4996-BA5F-0D2A17FA6081}" type="slidenum">
              <a:rPr lang="en-US" sz="1200" b="0" strike="noStrike" spc="-1">
                <a:solidFill>
                  <a:srgbClr val="FFFFFF"/>
                </a:solidFill>
                <a:latin typeface="Calibri"/>
                <a:ea typeface="+mn-ea"/>
              </a:rPr>
              <a:t>34</a:t>
            </a:fld>
            <a:endParaRPr lang="en-US" sz="1200" b="0" strike="noStrike" spc="-1">
              <a:latin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noRot="1" noChangeAspect="1"/>
          </p:cNvSpPr>
          <p:nvPr>
            <p:ph type="sldImg"/>
          </p:nvPr>
        </p:nvSpPr>
        <p:spPr>
          <a:xfrm>
            <a:off x="1143000" y="685800"/>
            <a:ext cx="4570413" cy="3427413"/>
          </a:xfrm>
          <a:prstGeom prst="rect">
            <a:avLst/>
          </a:prstGeom>
        </p:spPr>
      </p:sp>
      <p:sp>
        <p:nvSpPr>
          <p:cNvPr id="538"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39"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40"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DAD185D4-4E15-48AE-8096-B264ABC46C07}"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86C723F1-C2D5-403A-9CC3-29EA6250E3D7}"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41"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42"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6E28607-9DE3-409A-B450-A56789EC4438}" type="slidenum">
              <a:rPr lang="en-US" sz="1200" b="0" strike="noStrike" spc="-1">
                <a:solidFill>
                  <a:srgbClr val="FFFFFF"/>
                </a:solidFill>
                <a:latin typeface="Calibri"/>
                <a:ea typeface="+mn-ea"/>
              </a:rPr>
              <a:t>35</a:t>
            </a:fld>
            <a:endParaRPr lang="en-US" sz="1200" b="0" strike="noStrike" spc="-1">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noRot="1" noChangeAspect="1"/>
          </p:cNvSpPr>
          <p:nvPr>
            <p:ph type="sldImg"/>
          </p:nvPr>
        </p:nvSpPr>
        <p:spPr>
          <a:xfrm>
            <a:off x="1143000" y="685800"/>
            <a:ext cx="4570413" cy="3427413"/>
          </a:xfrm>
          <a:prstGeom prst="rect">
            <a:avLst/>
          </a:prstGeom>
        </p:spPr>
      </p:sp>
      <p:sp>
        <p:nvSpPr>
          <p:cNvPr id="544"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45"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46"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53EED3D5-CF9B-4F3A-BBAB-5E4ECFF87511}"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F688CBBB-FBB8-4D60-90F9-000A10A23E25}"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47"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548"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0AC6642-B6E9-4D99-A853-CB857759D0DC}" type="slidenum">
              <a:rPr lang="en-US" sz="1200" b="0" strike="noStrike" spc="-1">
                <a:solidFill>
                  <a:srgbClr val="FFFFFF"/>
                </a:solidFill>
                <a:latin typeface="Calibri"/>
                <a:ea typeface="+mn-ea"/>
              </a:rPr>
              <a:t>37</a:t>
            </a:fld>
            <a:endParaRPr lang="en-US" sz="1200" b="0" strike="noStrike" spc="-1">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1143000" y="685800"/>
            <a:ext cx="4570413" cy="3427413"/>
          </a:xfrm>
          <a:prstGeom prst="rect">
            <a:avLst/>
          </a:prstGeom>
        </p:spPr>
      </p:sp>
      <p:sp>
        <p:nvSpPr>
          <p:cNvPr id="550"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551"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552"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5BC88224-A641-4DC4-B1A4-2D6528BE889E}"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28F800FA-F802-485B-BA91-4C2B1207238D}"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553" name="CustomShape 5"/>
          <p:cNvSpPr/>
          <p:nvPr/>
        </p:nvSpPr>
        <p:spPr>
          <a:xfrm>
            <a:off x="0" y="8685360"/>
            <a:ext cx="61696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5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500" b="0" strike="noStrike" spc="-1">
              <a:latin typeface="Arial"/>
            </a:endParaRPr>
          </a:p>
          <a:p>
            <a:pPr>
              <a:lnSpc>
                <a:spcPct val="100000"/>
              </a:lnSpc>
            </a:pPr>
            <a:r>
              <a:rPr lang="en-US" sz="5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500" b="0" strike="noStrike" spc="-1">
                <a:solidFill>
                  <a:srgbClr val="000000"/>
                </a:solidFill>
                <a:latin typeface="Calibri"/>
                <a:ea typeface="+mn-ea"/>
              </a:rPr>
              <a:t>Microsoft はここに示される情報について、明示、黙示、または法令を問わず保証をしません。</a:t>
            </a:r>
            <a:endParaRPr lang="en-US" sz="500" b="0" strike="noStrike" spc="-1">
              <a:latin typeface="Arial"/>
            </a:endParaRPr>
          </a:p>
        </p:txBody>
      </p:sp>
      <p:sp>
        <p:nvSpPr>
          <p:cNvPr id="554" name="CustomShape 6"/>
          <p:cNvSpPr/>
          <p:nvPr/>
        </p:nvSpPr>
        <p:spPr>
          <a:xfrm>
            <a:off x="6172200" y="8685360"/>
            <a:ext cx="6818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F8AAABA-3445-46D1-9C55-AADA031C3A98}" type="slidenum">
              <a:rPr lang="en-US" sz="1200" b="0" strike="noStrike" spc="-1">
                <a:solidFill>
                  <a:srgbClr val="FFFFFF"/>
                </a:solidFill>
                <a:latin typeface="Calibri"/>
                <a:ea typeface="+mn-ea"/>
              </a:rPr>
              <a:t>43</a:t>
            </a:fld>
            <a:endParaRPr lang="en-US" sz="1200" b="0" strike="noStrike" spc="-1">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45</a:t>
            </a:fld>
            <a:endParaRPr lang="en-US" sz="1400" b="0" strike="noStrike" spc="-1">
              <a:latin typeface="Times New Roman"/>
            </a:endParaRPr>
          </a:p>
        </p:txBody>
      </p:sp>
    </p:spTree>
    <p:extLst>
      <p:ext uri="{BB962C8B-B14F-4D97-AF65-F5344CB8AC3E}">
        <p14:creationId xmlns:p14="http://schemas.microsoft.com/office/powerpoint/2010/main" val="3690360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47</a:t>
            </a:fld>
            <a:endParaRPr lang="en-US" sz="1400" b="0" strike="noStrike" spc="-1">
              <a:latin typeface="Times New Roman"/>
            </a:endParaRPr>
          </a:p>
        </p:txBody>
      </p:sp>
    </p:spTree>
    <p:extLst>
      <p:ext uri="{BB962C8B-B14F-4D97-AF65-F5344CB8AC3E}">
        <p14:creationId xmlns:p14="http://schemas.microsoft.com/office/powerpoint/2010/main" val="275764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48</a:t>
            </a:fld>
            <a:endParaRPr lang="en-US" sz="1400" b="0" strike="noStrike" spc="-1">
              <a:latin typeface="Times New Roman"/>
            </a:endParaRPr>
          </a:p>
        </p:txBody>
      </p:sp>
    </p:spTree>
    <p:extLst>
      <p:ext uri="{BB962C8B-B14F-4D97-AF65-F5344CB8AC3E}">
        <p14:creationId xmlns:p14="http://schemas.microsoft.com/office/powerpoint/2010/main" val="3232501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52</a:t>
            </a:fld>
            <a:endParaRPr lang="en-US" sz="1400" b="0" strike="noStrike" spc="-1">
              <a:latin typeface="Times New Roman"/>
            </a:endParaRPr>
          </a:p>
        </p:txBody>
      </p:sp>
    </p:spTree>
    <p:extLst>
      <p:ext uri="{BB962C8B-B14F-4D97-AF65-F5344CB8AC3E}">
        <p14:creationId xmlns:p14="http://schemas.microsoft.com/office/powerpoint/2010/main" val="337725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54</a:t>
            </a:fld>
            <a:endParaRPr lang="en-US" sz="1400" b="0" strike="noStrike" spc="-1">
              <a:latin typeface="Times New Roman"/>
            </a:endParaRPr>
          </a:p>
        </p:txBody>
      </p:sp>
    </p:spTree>
    <p:extLst>
      <p:ext uri="{BB962C8B-B14F-4D97-AF65-F5344CB8AC3E}">
        <p14:creationId xmlns:p14="http://schemas.microsoft.com/office/powerpoint/2010/main" val="257971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1143000" y="685800"/>
            <a:ext cx="4570413" cy="3427413"/>
          </a:xfrm>
          <a:prstGeom prst="rect">
            <a:avLst/>
          </a:prstGeom>
        </p:spPr>
      </p:sp>
      <p:sp>
        <p:nvSpPr>
          <p:cNvPr id="490" name="PlaceHolder 2"/>
          <p:cNvSpPr>
            <a:spLocks noGrp="1"/>
          </p:cNvSpPr>
          <p:nvPr>
            <p:ph type="body"/>
          </p:nvPr>
        </p:nvSpPr>
        <p:spPr>
          <a:xfrm>
            <a:off x="685800" y="4343400"/>
            <a:ext cx="5483880" cy="4112280"/>
          </a:xfrm>
          <a:prstGeom prst="rect">
            <a:avLst/>
          </a:prstGeom>
        </p:spPr>
        <p:txBody>
          <a:bodyPr lIns="0" tIns="0" rIns="0" bIns="0">
            <a:noAutofit/>
          </a:bodyPr>
          <a:lstStyle/>
          <a:p>
            <a:endParaRPr lang="en-US" sz="2000" b="0" strike="noStrike" spc="-1">
              <a:latin typeface="Arial"/>
            </a:endParaRPr>
          </a:p>
        </p:txBody>
      </p:sp>
      <p:sp>
        <p:nvSpPr>
          <p:cNvPr id="491" name="CustomShape 3"/>
          <p:cNvSpPr/>
          <p:nvPr/>
        </p:nvSpPr>
        <p:spPr>
          <a:xfrm>
            <a:off x="0" y="0"/>
            <a:ext cx="2969280" cy="454680"/>
          </a:xfrm>
          <a:prstGeom prst="rect">
            <a:avLst/>
          </a:prstGeom>
          <a:noFill/>
          <a:ln>
            <a:noFill/>
          </a:ln>
        </p:spPr>
        <p:style>
          <a:lnRef idx="0">
            <a:scrgbClr r="0" g="0" b="0"/>
          </a:lnRef>
          <a:fillRef idx="0">
            <a:scrgbClr r="0" g="0" b="0"/>
          </a:fillRef>
          <a:effectRef idx="0">
            <a:scrgbClr r="0" g="0" b="0"/>
          </a:effectRef>
          <a:fontRef idx="minor"/>
        </p:style>
      </p:sp>
      <p:sp>
        <p:nvSpPr>
          <p:cNvPr id="492" name="CustomShape 4"/>
          <p:cNvSpPr/>
          <p:nvPr/>
        </p:nvSpPr>
        <p:spPr>
          <a:xfrm>
            <a:off x="3884760" y="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100000"/>
              </a:lnSpc>
            </a:pPr>
            <a:fld id="{77B2B66A-07FB-4F59-92E9-C33407AB8848}" type="datetime">
              <a:rPr lang="en-US" sz="1200" b="0" strike="noStrike" spc="-1">
                <a:solidFill>
                  <a:srgbClr val="FFFFFF"/>
                </a:solidFill>
                <a:latin typeface="Calibri"/>
                <a:ea typeface="+mn-ea"/>
              </a:rPr>
              <a:t>4/11/2019</a:t>
            </a:fld>
            <a:r>
              <a:rPr lang="en-US" sz="1200" b="0" strike="noStrike" spc="-1">
                <a:solidFill>
                  <a:srgbClr val="FFFFFF"/>
                </a:solidFill>
                <a:latin typeface="Calibri"/>
                <a:ea typeface="+mn-ea"/>
              </a:rPr>
              <a:t> </a:t>
            </a:r>
            <a:fld id="{5373FABE-7180-41EF-8CDD-934B72C3EBE0}" type="datetime12">
              <a:rPr lang="en-US" sz="1200" b="0" strike="noStrike" spc="-1">
                <a:solidFill>
                  <a:srgbClr val="FFFFFF"/>
                </a:solidFill>
                <a:latin typeface="Calibri"/>
                <a:ea typeface="+mn-ea"/>
              </a:rPr>
              <a:t>4:16 PM</a:t>
            </a:fld>
            <a:endParaRPr lang="en-US" sz="1200" b="0" strike="noStrike" spc="-1">
              <a:latin typeface="Arial"/>
            </a:endParaRPr>
          </a:p>
        </p:txBody>
      </p:sp>
      <p:sp>
        <p:nvSpPr>
          <p:cNvPr id="493" name="CustomShape 5"/>
          <p:cNvSpPr/>
          <p:nvPr/>
        </p:nvSpPr>
        <p:spPr>
          <a:xfrm>
            <a:off x="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nSpc>
                <a:spcPct val="100000"/>
              </a:lnSpc>
            </a:pPr>
            <a:r>
              <a:rPr lang="en-US" sz="1200" b="0" strike="noStrike" spc="-1">
                <a:solidFill>
                  <a:srgbClr val="000000"/>
                </a:solidFill>
                <a:latin typeface="Calibri"/>
                <a:ea typeface="+mn-ea"/>
              </a:rPr>
              <a:t>© 2007 Microsoft Corporation. All rights reserved. Microsoft、Windows、Windows Vista、およびその他の製品名は、米国およびその他の国における登録商標または商標 です。</a:t>
            </a:r>
            <a:endParaRPr lang="en-US" sz="1200" b="0" strike="noStrike" spc="-1">
              <a:latin typeface="Arial"/>
            </a:endParaRPr>
          </a:p>
          <a:p>
            <a:pPr>
              <a:lnSpc>
                <a:spcPct val="100000"/>
              </a:lnSpc>
            </a:pPr>
            <a:r>
              <a:rPr lang="en-US" sz="1200" b="0" strike="noStrike" spc="-1">
                <a:solidFill>
                  <a:srgbClr val="000000"/>
                </a:solidFill>
                <a:latin typeface="Calibri"/>
                <a:ea typeface="+mn-ea"/>
              </a:rPr>
              <a:t>ここに示す情報は参照だけを目的とし、発表時点での Microsoft Corporation の見解を表します。  Microsoft は変化する市況に対応する必要があり、この発表は Microsoft のコミットメントとして解釈されるものではありません。また Microsoft はこの発表日以降に提供されるあらゆる情報について、その正確性を保証できるものではありません。  </a:t>
            </a:r>
            <a:r>
              <a:t/>
            </a:r>
            <a:br/>
            <a:r>
              <a:rPr lang="en-US" sz="1200" b="0" strike="noStrike" spc="-1">
                <a:solidFill>
                  <a:srgbClr val="000000"/>
                </a:solidFill>
                <a:latin typeface="Calibri"/>
                <a:ea typeface="+mn-ea"/>
              </a:rPr>
              <a:t>Microsoft はここに示される情報について、明示、黙示、または法令を問わず保証をしません。</a:t>
            </a:r>
            <a:endParaRPr lang="en-US" sz="1200" b="0" strike="noStrike" spc="-1">
              <a:latin typeface="Arial"/>
            </a:endParaRPr>
          </a:p>
        </p:txBody>
      </p:sp>
      <p:sp>
        <p:nvSpPr>
          <p:cNvPr id="494" name="CustomShape 6"/>
          <p:cNvSpPr/>
          <p:nvPr/>
        </p:nvSpPr>
        <p:spPr>
          <a:xfrm>
            <a:off x="3884760" y="8685360"/>
            <a:ext cx="296928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26549C0-DF40-4542-906F-7560D84C4EFA}" type="slidenum">
              <a:rPr lang="en-US" sz="1200" b="0" strike="noStrike" spc="-1">
                <a:solidFill>
                  <a:srgbClr val="FFFFFF"/>
                </a:solidFill>
                <a:latin typeface="Calibri"/>
                <a:ea typeface="+mn-ea"/>
              </a:rPr>
              <a:t>4</a:t>
            </a:fld>
            <a:endParaRPr lang="en-US" sz="1200" b="0" strike="noStrike" spc="-1">
              <a:latin typeface="Arial"/>
            </a:endParaRPr>
          </a:p>
        </p:txBody>
      </p:sp>
    </p:spTree>
    <p:extLst>
      <p:ext uri="{BB962C8B-B14F-4D97-AF65-F5344CB8AC3E}">
        <p14:creationId xmlns:p14="http://schemas.microsoft.com/office/powerpoint/2010/main" val="855918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58</a:t>
            </a:fld>
            <a:endParaRPr lang="en-US" sz="1400" b="0" strike="noStrike" spc="-1">
              <a:latin typeface="Times New Roman"/>
            </a:endParaRPr>
          </a:p>
        </p:txBody>
      </p:sp>
    </p:spTree>
    <p:extLst>
      <p:ext uri="{BB962C8B-B14F-4D97-AF65-F5344CB8AC3E}">
        <p14:creationId xmlns:p14="http://schemas.microsoft.com/office/powerpoint/2010/main" val="1486357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59</a:t>
            </a:fld>
            <a:endParaRPr lang="en-US" sz="1400" b="0" strike="noStrike" spc="-1">
              <a:latin typeface="Times New Roman"/>
            </a:endParaRPr>
          </a:p>
        </p:txBody>
      </p:sp>
    </p:spTree>
    <p:extLst>
      <p:ext uri="{BB962C8B-B14F-4D97-AF65-F5344CB8AC3E}">
        <p14:creationId xmlns:p14="http://schemas.microsoft.com/office/powerpoint/2010/main" val="1960166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60</a:t>
            </a:fld>
            <a:endParaRPr lang="en-US" sz="1400" b="0" strike="noStrike" spc="-1">
              <a:latin typeface="Times New Roman"/>
            </a:endParaRPr>
          </a:p>
        </p:txBody>
      </p:sp>
    </p:spTree>
    <p:extLst>
      <p:ext uri="{BB962C8B-B14F-4D97-AF65-F5344CB8AC3E}">
        <p14:creationId xmlns:p14="http://schemas.microsoft.com/office/powerpoint/2010/main" val="1027324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272208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330394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9</a:t>
            </a:fld>
            <a:endParaRPr lang="en-US" sz="1400" b="0" strike="noStrike" spc="-1">
              <a:latin typeface="Times New Roman"/>
            </a:endParaRPr>
          </a:p>
        </p:txBody>
      </p:sp>
    </p:spTree>
    <p:extLst>
      <p:ext uri="{BB962C8B-B14F-4D97-AF65-F5344CB8AC3E}">
        <p14:creationId xmlns:p14="http://schemas.microsoft.com/office/powerpoint/2010/main" val="2566818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11</a:t>
            </a:fld>
            <a:endParaRPr lang="en-US" sz="1400" b="0" strike="noStrike" spc="-1">
              <a:latin typeface="Times New Roman"/>
            </a:endParaRPr>
          </a:p>
        </p:txBody>
      </p:sp>
    </p:spTree>
    <p:extLst>
      <p:ext uri="{BB962C8B-B14F-4D97-AF65-F5344CB8AC3E}">
        <p14:creationId xmlns:p14="http://schemas.microsoft.com/office/powerpoint/2010/main" val="2041149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15</a:t>
            </a:fld>
            <a:endParaRPr lang="en-US" sz="1400" b="0" strike="noStrike" spc="-1">
              <a:latin typeface="Times New Roman"/>
            </a:endParaRPr>
          </a:p>
        </p:txBody>
      </p:sp>
    </p:spTree>
    <p:extLst>
      <p:ext uri="{BB962C8B-B14F-4D97-AF65-F5344CB8AC3E}">
        <p14:creationId xmlns:p14="http://schemas.microsoft.com/office/powerpoint/2010/main" val="199839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08075" y="812800"/>
            <a:ext cx="5343525"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idx="10"/>
          </p:nvPr>
        </p:nvSpPr>
        <p:spPr/>
        <p:txBody>
          <a:bodyPr/>
          <a:lstStyle/>
          <a:p>
            <a:pPr algn="r"/>
            <a:fld id="{687245C3-E640-41C1-B259-F09E3BB6527F}" type="slidenum">
              <a:rPr lang="en-US" sz="1400" b="0" strike="noStrike" spc="-1" smtClean="0">
                <a:latin typeface="Times New Roman"/>
              </a:rPr>
              <a:t>17</a:t>
            </a:fld>
            <a:endParaRPr lang="en-US" sz="1400" b="0" strike="noStrike" spc="-1">
              <a:latin typeface="Times New Roman"/>
            </a:endParaRPr>
          </a:p>
        </p:txBody>
      </p:sp>
    </p:spTree>
    <p:extLst>
      <p:ext uri="{BB962C8B-B14F-4D97-AF65-F5344CB8AC3E}">
        <p14:creationId xmlns:p14="http://schemas.microsoft.com/office/powerpoint/2010/main" val="21494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タイトルテキストの書式を編集するにはクリックします。</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アウトラインテキストの書式を編集するにはクリックします。</a:t>
            </a:r>
          </a:p>
          <a:p>
            <a:pPr marL="864000" lvl="1" indent="-324000">
              <a:spcBef>
                <a:spcPts val="1134"/>
              </a:spcBef>
              <a:buClr>
                <a:srgbClr val="000000"/>
              </a:buClr>
              <a:buSzPct val="75000"/>
              <a:buFont typeface="Symbol" charset="2"/>
              <a:buChar char=""/>
            </a:pPr>
            <a:r>
              <a:rPr lang="en-US" sz="2800" b="0" strike="noStrike" spc="-1">
                <a:latin typeface="Arial"/>
              </a:rPr>
              <a:t>2レベル目のアウトライン</a:t>
            </a:r>
          </a:p>
          <a:p>
            <a:pPr marL="1296000" lvl="2" indent="-288000">
              <a:spcBef>
                <a:spcPts val="850"/>
              </a:spcBef>
              <a:buClr>
                <a:srgbClr val="000000"/>
              </a:buClr>
              <a:buSzPct val="45000"/>
              <a:buFont typeface="Wingdings" charset="2"/>
              <a:buChar char=""/>
            </a:pPr>
            <a:r>
              <a:rPr lang="en-US" sz="2400" b="0" strike="noStrike" spc="-1">
                <a:latin typeface="Arial"/>
              </a:rPr>
              <a:t>3レベル目のアウトライン</a:t>
            </a:r>
          </a:p>
          <a:p>
            <a:pPr marL="1728000" lvl="3" indent="-216000">
              <a:spcBef>
                <a:spcPts val="567"/>
              </a:spcBef>
              <a:buClr>
                <a:srgbClr val="000000"/>
              </a:buClr>
              <a:buSzPct val="75000"/>
              <a:buFont typeface="Symbol" charset="2"/>
              <a:buChar char=""/>
            </a:pPr>
            <a:r>
              <a:rPr lang="en-US" sz="2000" b="0" strike="noStrike" spc="-1">
                <a:latin typeface="Arial"/>
              </a:rPr>
              <a:t>4レベル目のアウトライン</a:t>
            </a:r>
          </a:p>
          <a:p>
            <a:pPr marL="2160000" lvl="4" indent="-216000">
              <a:spcBef>
                <a:spcPts val="283"/>
              </a:spcBef>
              <a:buClr>
                <a:srgbClr val="000000"/>
              </a:buClr>
              <a:buSzPct val="45000"/>
              <a:buFont typeface="Wingdings" charset="2"/>
              <a:buChar char=""/>
            </a:pPr>
            <a:r>
              <a:rPr lang="en-US" sz="2000" b="0" strike="noStrike" spc="-1">
                <a:latin typeface="Arial"/>
              </a:rPr>
              <a:t>5レベル目のアウトライン</a:t>
            </a:r>
          </a:p>
          <a:p>
            <a:pPr marL="2592000" lvl="5" indent="-216000">
              <a:spcBef>
                <a:spcPts val="283"/>
              </a:spcBef>
              <a:buClr>
                <a:srgbClr val="000000"/>
              </a:buClr>
              <a:buSzPct val="45000"/>
              <a:buFont typeface="Wingdings" charset="2"/>
              <a:buChar char=""/>
            </a:pPr>
            <a:r>
              <a:rPr lang="en-US" sz="2000" b="0" strike="noStrike" spc="-1">
                <a:latin typeface="Arial"/>
              </a:rPr>
              <a:t>6レベル目のアウトライン</a:t>
            </a:r>
          </a:p>
          <a:p>
            <a:pPr marL="3024000" lvl="6" indent="-216000">
              <a:spcBef>
                <a:spcPts val="283"/>
              </a:spcBef>
              <a:buClr>
                <a:srgbClr val="000000"/>
              </a:buClr>
              <a:buSzPct val="45000"/>
              <a:buFont typeface="Wingdings" charset="2"/>
              <a:buChar char=""/>
            </a:pPr>
            <a:r>
              <a:rPr lang="en-US" sz="2000" b="0" strike="noStrike" spc="-1">
                <a:latin typeface="Arial"/>
              </a:rPr>
              <a:t>7レベル目のアウトライン</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タイトルテキストの書式を編集するにはクリックします。</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アウトラインテキストの書式を編集するにはクリックします。</a:t>
            </a:r>
          </a:p>
          <a:p>
            <a:pPr marL="864000" lvl="1" indent="-324000">
              <a:spcBef>
                <a:spcPts val="1134"/>
              </a:spcBef>
              <a:buClr>
                <a:srgbClr val="000000"/>
              </a:buClr>
              <a:buSzPct val="75000"/>
              <a:buFont typeface="Symbol" charset="2"/>
              <a:buChar char=""/>
            </a:pPr>
            <a:r>
              <a:rPr lang="en-US" sz="2800" b="0" strike="noStrike" spc="-1">
                <a:latin typeface="Arial"/>
              </a:rPr>
              <a:t>2レベル目のアウトライン</a:t>
            </a:r>
          </a:p>
          <a:p>
            <a:pPr marL="1296000" lvl="2" indent="-288000">
              <a:spcBef>
                <a:spcPts val="850"/>
              </a:spcBef>
              <a:buClr>
                <a:srgbClr val="000000"/>
              </a:buClr>
              <a:buSzPct val="45000"/>
              <a:buFont typeface="Wingdings" charset="2"/>
              <a:buChar char=""/>
            </a:pPr>
            <a:r>
              <a:rPr lang="en-US" sz="2400" b="0" strike="noStrike" spc="-1">
                <a:latin typeface="Arial"/>
              </a:rPr>
              <a:t>3レベル目のアウトライン</a:t>
            </a:r>
          </a:p>
          <a:p>
            <a:pPr marL="1728000" lvl="3" indent="-216000">
              <a:spcBef>
                <a:spcPts val="567"/>
              </a:spcBef>
              <a:buClr>
                <a:srgbClr val="000000"/>
              </a:buClr>
              <a:buSzPct val="75000"/>
              <a:buFont typeface="Symbol" charset="2"/>
              <a:buChar char=""/>
            </a:pPr>
            <a:r>
              <a:rPr lang="en-US" sz="2000" b="0" strike="noStrike" spc="-1">
                <a:latin typeface="Arial"/>
              </a:rPr>
              <a:t>4レベル目のアウトライン</a:t>
            </a:r>
          </a:p>
          <a:p>
            <a:pPr marL="2160000" lvl="4" indent="-216000">
              <a:spcBef>
                <a:spcPts val="283"/>
              </a:spcBef>
              <a:buClr>
                <a:srgbClr val="000000"/>
              </a:buClr>
              <a:buSzPct val="45000"/>
              <a:buFont typeface="Wingdings" charset="2"/>
              <a:buChar char=""/>
            </a:pPr>
            <a:r>
              <a:rPr lang="en-US" sz="2000" b="0" strike="noStrike" spc="-1">
                <a:latin typeface="Arial"/>
              </a:rPr>
              <a:t>5レベル目のアウトライン</a:t>
            </a:r>
          </a:p>
          <a:p>
            <a:pPr marL="2592000" lvl="5" indent="-216000">
              <a:spcBef>
                <a:spcPts val="283"/>
              </a:spcBef>
              <a:buClr>
                <a:srgbClr val="000000"/>
              </a:buClr>
              <a:buSzPct val="45000"/>
              <a:buFont typeface="Wingdings" charset="2"/>
              <a:buChar char=""/>
            </a:pPr>
            <a:r>
              <a:rPr lang="en-US" sz="2000" b="0" strike="noStrike" spc="-1">
                <a:latin typeface="Arial"/>
              </a:rPr>
              <a:t>6レベル目のアウトライン</a:t>
            </a:r>
          </a:p>
          <a:p>
            <a:pPr marL="3024000" lvl="6" indent="-216000">
              <a:spcBef>
                <a:spcPts val="283"/>
              </a:spcBef>
              <a:buClr>
                <a:srgbClr val="000000"/>
              </a:buClr>
              <a:buSzPct val="45000"/>
              <a:buFont typeface="Wingdings" charset="2"/>
              <a:buChar char=""/>
            </a:pPr>
            <a:r>
              <a:rPr lang="en-US" sz="2000" b="0" strike="noStrike" spc="-1">
                <a:latin typeface="Arial"/>
              </a:rPr>
              <a:t>7レベル目のアウトライン</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タイトルテキストの書式を編集するにはクリックします。</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アウトラインテキストの書式を編集するにはクリックします。</a:t>
            </a:r>
          </a:p>
          <a:p>
            <a:pPr marL="864000" lvl="1" indent="-324000">
              <a:spcBef>
                <a:spcPts val="1134"/>
              </a:spcBef>
              <a:buClr>
                <a:srgbClr val="000000"/>
              </a:buClr>
              <a:buSzPct val="75000"/>
              <a:buFont typeface="Symbol" charset="2"/>
              <a:buChar char=""/>
            </a:pPr>
            <a:r>
              <a:rPr lang="en-US" sz="2800" b="0" strike="noStrike" spc="-1">
                <a:latin typeface="Arial"/>
              </a:rPr>
              <a:t>2レベル目のアウトライン</a:t>
            </a:r>
          </a:p>
          <a:p>
            <a:pPr marL="1296000" lvl="2" indent="-288000">
              <a:spcBef>
                <a:spcPts val="850"/>
              </a:spcBef>
              <a:buClr>
                <a:srgbClr val="000000"/>
              </a:buClr>
              <a:buSzPct val="45000"/>
              <a:buFont typeface="Wingdings" charset="2"/>
              <a:buChar char=""/>
            </a:pPr>
            <a:r>
              <a:rPr lang="en-US" sz="2400" b="0" strike="noStrike" spc="-1">
                <a:latin typeface="Arial"/>
              </a:rPr>
              <a:t>3レベル目のアウトライン</a:t>
            </a:r>
          </a:p>
          <a:p>
            <a:pPr marL="1728000" lvl="3" indent="-216000">
              <a:spcBef>
                <a:spcPts val="567"/>
              </a:spcBef>
              <a:buClr>
                <a:srgbClr val="000000"/>
              </a:buClr>
              <a:buSzPct val="75000"/>
              <a:buFont typeface="Symbol" charset="2"/>
              <a:buChar char=""/>
            </a:pPr>
            <a:r>
              <a:rPr lang="en-US" sz="2000" b="0" strike="noStrike" spc="-1">
                <a:latin typeface="Arial"/>
              </a:rPr>
              <a:t>4レベル目のアウトライン</a:t>
            </a:r>
          </a:p>
          <a:p>
            <a:pPr marL="2160000" lvl="4" indent="-216000">
              <a:spcBef>
                <a:spcPts val="283"/>
              </a:spcBef>
              <a:buClr>
                <a:srgbClr val="000000"/>
              </a:buClr>
              <a:buSzPct val="45000"/>
              <a:buFont typeface="Wingdings" charset="2"/>
              <a:buChar char=""/>
            </a:pPr>
            <a:r>
              <a:rPr lang="en-US" sz="2000" b="0" strike="noStrike" spc="-1">
                <a:latin typeface="Arial"/>
              </a:rPr>
              <a:t>5レベル目のアウトライン</a:t>
            </a:r>
          </a:p>
          <a:p>
            <a:pPr marL="2592000" lvl="5" indent="-216000">
              <a:spcBef>
                <a:spcPts val="283"/>
              </a:spcBef>
              <a:buClr>
                <a:srgbClr val="000000"/>
              </a:buClr>
              <a:buSzPct val="45000"/>
              <a:buFont typeface="Wingdings" charset="2"/>
              <a:buChar char=""/>
            </a:pPr>
            <a:r>
              <a:rPr lang="en-US" sz="2000" b="0" strike="noStrike" spc="-1">
                <a:latin typeface="Arial"/>
              </a:rPr>
              <a:t>6レベル目のアウトライン</a:t>
            </a:r>
          </a:p>
          <a:p>
            <a:pPr marL="3024000" lvl="6" indent="-216000">
              <a:spcBef>
                <a:spcPts val="283"/>
              </a:spcBef>
              <a:buClr>
                <a:srgbClr val="000000"/>
              </a:buClr>
              <a:buSzPct val="45000"/>
              <a:buFont typeface="Wingdings" charset="2"/>
              <a:buChar char=""/>
            </a:pPr>
            <a:r>
              <a:rPr lang="en-US" sz="2000" b="0" strike="noStrike" spc="-1">
                <a:latin typeface="Arial"/>
              </a:rPr>
              <a:t>7レベル目のアウトライン</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タイトルテキストの書式を編集するにはクリックします。</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アウトラインテキストの書式を編集するにはクリックします。</a:t>
            </a:r>
          </a:p>
          <a:p>
            <a:pPr marL="864000" lvl="1" indent="-324000">
              <a:spcBef>
                <a:spcPts val="1134"/>
              </a:spcBef>
              <a:buClr>
                <a:srgbClr val="000000"/>
              </a:buClr>
              <a:buSzPct val="75000"/>
              <a:buFont typeface="Symbol" charset="2"/>
              <a:buChar char=""/>
            </a:pPr>
            <a:r>
              <a:rPr lang="en-US" sz="2800" b="0" strike="noStrike" spc="-1">
                <a:latin typeface="Arial"/>
              </a:rPr>
              <a:t>2レベル目のアウトライン</a:t>
            </a:r>
          </a:p>
          <a:p>
            <a:pPr marL="1296000" lvl="2" indent="-288000">
              <a:spcBef>
                <a:spcPts val="850"/>
              </a:spcBef>
              <a:buClr>
                <a:srgbClr val="000000"/>
              </a:buClr>
              <a:buSzPct val="45000"/>
              <a:buFont typeface="Wingdings" charset="2"/>
              <a:buChar char=""/>
            </a:pPr>
            <a:r>
              <a:rPr lang="en-US" sz="2400" b="0" strike="noStrike" spc="-1">
                <a:latin typeface="Arial"/>
              </a:rPr>
              <a:t>3レベル目のアウトライン</a:t>
            </a:r>
          </a:p>
          <a:p>
            <a:pPr marL="1728000" lvl="3" indent="-216000">
              <a:spcBef>
                <a:spcPts val="567"/>
              </a:spcBef>
              <a:buClr>
                <a:srgbClr val="000000"/>
              </a:buClr>
              <a:buSzPct val="75000"/>
              <a:buFont typeface="Symbol" charset="2"/>
              <a:buChar char=""/>
            </a:pPr>
            <a:r>
              <a:rPr lang="en-US" sz="2000" b="0" strike="noStrike" spc="-1">
                <a:latin typeface="Arial"/>
              </a:rPr>
              <a:t>4レベル目のアウトライン</a:t>
            </a:r>
          </a:p>
          <a:p>
            <a:pPr marL="2160000" lvl="4" indent="-216000">
              <a:spcBef>
                <a:spcPts val="283"/>
              </a:spcBef>
              <a:buClr>
                <a:srgbClr val="000000"/>
              </a:buClr>
              <a:buSzPct val="45000"/>
              <a:buFont typeface="Wingdings" charset="2"/>
              <a:buChar char=""/>
            </a:pPr>
            <a:r>
              <a:rPr lang="en-US" sz="2000" b="0" strike="noStrike" spc="-1">
                <a:latin typeface="Arial"/>
              </a:rPr>
              <a:t>5レベル目のアウトライン</a:t>
            </a:r>
          </a:p>
          <a:p>
            <a:pPr marL="2592000" lvl="5" indent="-216000">
              <a:spcBef>
                <a:spcPts val="283"/>
              </a:spcBef>
              <a:buClr>
                <a:srgbClr val="000000"/>
              </a:buClr>
              <a:buSzPct val="45000"/>
              <a:buFont typeface="Wingdings" charset="2"/>
              <a:buChar char=""/>
            </a:pPr>
            <a:r>
              <a:rPr lang="en-US" sz="2000" b="0" strike="noStrike" spc="-1">
                <a:latin typeface="Arial"/>
              </a:rPr>
              <a:t>6レベル目のアウトライン</a:t>
            </a:r>
          </a:p>
          <a:p>
            <a:pPr marL="3024000" lvl="6" indent="-216000">
              <a:spcBef>
                <a:spcPts val="283"/>
              </a:spcBef>
              <a:buClr>
                <a:srgbClr val="000000"/>
              </a:buClr>
              <a:buSzPct val="45000"/>
              <a:buFont typeface="Wingdings" charset="2"/>
              <a:buChar char=""/>
            </a:pPr>
            <a:r>
              <a:rPr lang="en-US" sz="2000" b="0" strike="noStrike" spc="-1">
                <a:latin typeface="Arial"/>
              </a:rPr>
              <a:t>7レベル目のアウトライン</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0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07.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テキスト ボックス 2"/>
          <p:cNvSpPr txBox="1"/>
          <p:nvPr/>
        </p:nvSpPr>
        <p:spPr>
          <a:xfrm>
            <a:off x="5915444" y="5327508"/>
            <a:ext cx="3294112" cy="523220"/>
          </a:xfrm>
          <a:prstGeom prst="rect">
            <a:avLst/>
          </a:prstGeom>
          <a:noFill/>
        </p:spPr>
        <p:txBody>
          <a:bodyPr wrap="square" rtlCol="0">
            <a:spAutoFit/>
          </a:bodyPr>
          <a:lstStyle/>
          <a:p>
            <a:r>
              <a:rPr lang="ja-JP" altLang="en-US" sz="2000" b="1" dirty="0">
                <a:solidFill>
                  <a:srgbClr val="BF4545"/>
                </a:solidFill>
                <a:latin typeface="Meiryo UI" panose="020B0604030504040204" pitchFamily="50" charset="-128"/>
                <a:ea typeface="Meiryo UI" panose="020B0604030504040204" pitchFamily="50" charset="-128"/>
                <a:cs typeface="851手書き雑フォント" panose="02000600000000000000" pitchFamily="2" charset="-128"/>
              </a:rPr>
              <a:t>麻生情報ビジネス専門学校</a:t>
            </a:r>
            <a:r>
              <a:rPr kumimoji="1" lang="ja-JP" altLang="en-US" sz="2800" b="1" dirty="0">
                <a:solidFill>
                  <a:srgbClr val="BF4545"/>
                </a:solidFill>
                <a:latin typeface="+mn-ea"/>
              </a:rPr>
              <a:t>　　</a:t>
            </a:r>
            <a:r>
              <a:rPr kumimoji="1" lang="ja-JP" altLang="en-US" sz="2800" b="1" dirty="0">
                <a:solidFill>
                  <a:srgbClr val="BF4545"/>
                </a:solidFill>
              </a:rPr>
              <a:t>　</a:t>
            </a:r>
            <a:r>
              <a:rPr kumimoji="1" lang="ja-JP" altLang="en-US" sz="2800" b="1" dirty="0">
                <a:solidFill>
                  <a:srgbClr val="E20000">
                    <a:alpha val="91000"/>
                  </a:srgbClr>
                </a:solidFill>
              </a:rPr>
              <a:t>　　　　　</a:t>
            </a:r>
          </a:p>
        </p:txBody>
      </p:sp>
      <p:sp>
        <p:nvSpPr>
          <p:cNvPr id="4" name="テキスト ボックス 3"/>
          <p:cNvSpPr txBox="1"/>
          <p:nvPr/>
        </p:nvSpPr>
        <p:spPr>
          <a:xfrm>
            <a:off x="6329236" y="6088559"/>
            <a:ext cx="2799184" cy="769441"/>
          </a:xfrm>
          <a:prstGeom prst="rect">
            <a:avLst/>
          </a:prstGeom>
          <a:noFill/>
        </p:spPr>
        <p:txBody>
          <a:bodyPr wrap="square" rtlCol="0">
            <a:spAutoFit/>
          </a:bodyPr>
          <a:lstStyle/>
          <a:p>
            <a:r>
              <a:rPr lang="ja-JP" altLang="en-US" sz="4400" b="1" dirty="0">
                <a:solidFill>
                  <a:srgbClr val="C14848"/>
                </a:solidFill>
                <a:latin typeface="Meiryo UI" panose="020B0604030504040204" pitchFamily="50" charset="-128"/>
                <a:ea typeface="Meiryo UI" panose="020B0604030504040204" pitchFamily="50" charset="-128"/>
              </a:rPr>
              <a:t>山浦晃貴</a:t>
            </a:r>
          </a:p>
        </p:txBody>
      </p:sp>
      <p:sp>
        <p:nvSpPr>
          <p:cNvPr id="5" name="テキスト ボックス 4"/>
          <p:cNvSpPr txBox="1"/>
          <p:nvPr/>
        </p:nvSpPr>
        <p:spPr>
          <a:xfrm>
            <a:off x="5915444" y="5766555"/>
            <a:ext cx="3402632" cy="400110"/>
          </a:xfrm>
          <a:prstGeom prst="rect">
            <a:avLst/>
          </a:prstGeom>
          <a:noFill/>
        </p:spPr>
        <p:txBody>
          <a:bodyPr wrap="square" rtlCol="0">
            <a:spAutoFit/>
          </a:bodyPr>
          <a:lstStyle/>
          <a:p>
            <a:r>
              <a:rPr lang="ja-JP" altLang="en-US" sz="2000" b="1" dirty="0">
                <a:solidFill>
                  <a:srgbClr val="C04848"/>
                </a:solidFill>
                <a:latin typeface="Meiryo UI" panose="020B0604030504040204" pitchFamily="50" charset="-128"/>
                <a:ea typeface="Meiryo UI" panose="020B0604030504040204" pitchFamily="50" charset="-128"/>
              </a:rPr>
              <a:t>ゲームクリエータ専攻科</a:t>
            </a:r>
            <a:r>
              <a:rPr lang="en-US" altLang="ja-JP" sz="2000" b="1" dirty="0">
                <a:solidFill>
                  <a:srgbClr val="C04848"/>
                </a:solidFill>
                <a:latin typeface="Meiryo UI" panose="020B0604030504040204" pitchFamily="50" charset="-128"/>
                <a:ea typeface="Meiryo UI" panose="020B0604030504040204" pitchFamily="50" charset="-128"/>
              </a:rPr>
              <a:t>3</a:t>
            </a:r>
            <a:r>
              <a:rPr lang="ja-JP" altLang="en-US" sz="2000" b="1" dirty="0">
                <a:solidFill>
                  <a:srgbClr val="C04848"/>
                </a:solidFill>
                <a:latin typeface="Meiryo UI" panose="020B0604030504040204" pitchFamily="50" charset="-128"/>
                <a:ea typeface="Meiryo UI" panose="020B0604030504040204" pitchFamily="50" charset="-128"/>
              </a:rPr>
              <a:t>年</a:t>
            </a:r>
            <a:endParaRPr kumimoji="1" lang="ja-JP" altLang="en-US" sz="2000" b="1" dirty="0">
              <a:solidFill>
                <a:srgbClr val="C04848"/>
              </a:solidFill>
              <a:latin typeface="Meiryo UI" panose="020B0604030504040204" pitchFamily="50" charset="-128"/>
              <a:ea typeface="Meiryo UI" panose="020B0604030504040204" pitchFamily="50" charset="-128"/>
            </a:endParaRPr>
          </a:p>
        </p:txBody>
      </p:sp>
      <p:sp>
        <p:nvSpPr>
          <p:cNvPr id="2" name="テキスト ボックス 1"/>
          <p:cNvSpPr txBox="1"/>
          <p:nvPr/>
        </p:nvSpPr>
        <p:spPr>
          <a:xfrm>
            <a:off x="755576" y="5589240"/>
            <a:ext cx="1944216" cy="369332"/>
          </a:xfrm>
          <a:prstGeom prst="rect">
            <a:avLst/>
          </a:prstGeom>
          <a:noFill/>
        </p:spPr>
        <p:txBody>
          <a:bodyPr wrap="square" rtlCol="0">
            <a:spAutoFit/>
          </a:bodyPr>
          <a:lstStyle/>
          <a:p>
            <a:endParaRPr kumimoji="1" lang="ja-JP" alt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0" name="CustomShape 1" hidden="1"/>
          <p:cNvSpPr/>
          <p:nvPr/>
        </p:nvSpPr>
        <p:spPr>
          <a:xfrm>
            <a:off x="252000" y="1297080"/>
            <a:ext cx="4077360" cy="5289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62" name="CustomShape 3"/>
          <p:cNvSpPr/>
          <p:nvPr/>
        </p:nvSpPr>
        <p:spPr>
          <a:xfrm>
            <a:off x="4627800" y="1268760"/>
            <a:ext cx="4369680" cy="2453286"/>
          </a:xfrm>
          <a:prstGeom prst="rect">
            <a:avLst/>
          </a:prstGeom>
          <a:solidFill>
            <a:schemeClr val="bg1">
              <a:lumMod val="85000"/>
            </a:schemeClr>
          </a:solidFill>
          <a:ln w="6480">
            <a:noFill/>
            <a:round/>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145440" y="1262765"/>
            <a:ext cx="4388040" cy="5124714"/>
          </a:xfrm>
          <a:prstGeom prst="rect">
            <a:avLst/>
          </a:prstGeom>
          <a:solidFill>
            <a:srgbClr val="FFD9D9"/>
          </a:solidFill>
          <a:ln w="19050">
            <a:solidFill>
              <a:schemeClr val="bg2">
                <a:lumMod val="25000"/>
              </a:schemeClr>
            </a:solidFill>
            <a:round/>
          </a:ln>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4627800" y="3825116"/>
            <a:ext cx="4371120" cy="2562364"/>
          </a:xfrm>
          <a:prstGeom prst="rect">
            <a:avLst/>
          </a:prstGeom>
          <a:solidFill>
            <a:srgbClr val="FFD9D9"/>
          </a:solidFill>
          <a:ln w="19050">
            <a:solidFill>
              <a:schemeClr val="bg2">
                <a:lumMod val="25000"/>
              </a:schemeClr>
            </a:solidFill>
            <a:round/>
          </a:ln>
        </p:spPr>
        <p:style>
          <a:lnRef idx="2">
            <a:schemeClr val="accent1">
              <a:shade val="50000"/>
            </a:schemeClr>
          </a:lnRef>
          <a:fillRef idx="1">
            <a:schemeClr val="accent1"/>
          </a:fillRef>
          <a:effectRef idx="0">
            <a:schemeClr val="accent1"/>
          </a:effectRef>
          <a:fontRef idx="minor"/>
        </p:style>
      </p:sp>
      <p:pic>
        <p:nvPicPr>
          <p:cNvPr id="2" name="図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204" y="365707"/>
            <a:ext cx="5590646" cy="838597"/>
          </a:xfrm>
          <a:prstGeom prst="rect">
            <a:avLst/>
          </a:prstGeom>
        </p:spPr>
      </p:pic>
      <p:sp>
        <p:nvSpPr>
          <p:cNvPr id="14" name="テキスト ボックス 13"/>
          <p:cNvSpPr txBox="1"/>
          <p:nvPr/>
        </p:nvSpPr>
        <p:spPr>
          <a:xfrm>
            <a:off x="5810970" y="2416261"/>
            <a:ext cx="2055539" cy="369332"/>
          </a:xfrm>
          <a:prstGeom prst="rect">
            <a:avLst/>
          </a:prstGeom>
          <a:noFill/>
        </p:spPr>
        <p:txBody>
          <a:bodyPr wrap="square" rtlCol="0">
            <a:spAutoFit/>
          </a:bodyPr>
          <a:lstStyle/>
          <a:p>
            <a:pPr algn="ctr"/>
            <a:r>
              <a:rPr kumimoji="1" lang="en-US" altLang="ja-JP" dirty="0"/>
              <a:t>Now Printing…</a:t>
            </a:r>
            <a:endParaRPr kumimoji="1" lang="ja-JP" altLang="en-US" dirty="0"/>
          </a:p>
        </p:txBody>
      </p:sp>
      <p:sp>
        <p:nvSpPr>
          <p:cNvPr id="7" name="正方形/長方形 6"/>
          <p:cNvSpPr/>
          <p:nvPr/>
        </p:nvSpPr>
        <p:spPr>
          <a:xfrm>
            <a:off x="4625426" y="1262765"/>
            <a:ext cx="4372053" cy="24592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六角形 37"/>
          <p:cNvSpPr/>
          <p:nvPr/>
        </p:nvSpPr>
        <p:spPr>
          <a:xfrm>
            <a:off x="2724168" y="188172"/>
            <a:ext cx="3816424"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532126" y="177037"/>
            <a:ext cx="4200507" cy="646331"/>
          </a:xfrm>
          <a:prstGeom prst="rect">
            <a:avLst/>
          </a:prstGeom>
          <a:noFill/>
        </p:spPr>
        <p:txBody>
          <a:bodyPr wrap="square" rtlCol="0">
            <a:spAutoFit/>
          </a:bodyPr>
          <a:lstStyle/>
          <a:p>
            <a:pPr algn="ctr"/>
            <a:r>
              <a:rPr kumimoji="1" lang="en-US" altLang="ja-JP" sz="3600" b="1" dirty="0" smtClean="0">
                <a:solidFill>
                  <a:srgbClr val="F23F00"/>
                </a:solidFill>
                <a:latin typeface="Meiryo UI" panose="020B0604030504040204" pitchFamily="50" charset="-128"/>
                <a:ea typeface="Meiryo UI" panose="020B0604030504040204" pitchFamily="50" charset="-128"/>
              </a:rPr>
              <a:t>Lava</a:t>
            </a:r>
            <a:r>
              <a:rPr kumimoji="1" lang="ja-JP" altLang="en-US" sz="3600" b="1" dirty="0" smtClean="0">
                <a:solidFill>
                  <a:srgbClr val="F23F00"/>
                </a:solidFill>
                <a:latin typeface="Meiryo UI" panose="020B0604030504040204" pitchFamily="50" charset="-128"/>
                <a:ea typeface="Meiryo UI" panose="020B0604030504040204" pitchFamily="50" charset="-128"/>
              </a:rPr>
              <a:t> </a:t>
            </a:r>
            <a:r>
              <a:rPr kumimoji="1" lang="en-US" altLang="ja-JP" sz="3600" b="1" dirty="0" smtClean="0">
                <a:solidFill>
                  <a:srgbClr val="F23F00"/>
                </a:solidFill>
                <a:latin typeface="Meiryo UI" panose="020B0604030504040204" pitchFamily="50" charset="-128"/>
                <a:ea typeface="Meiryo UI" panose="020B0604030504040204" pitchFamily="50" charset="-128"/>
              </a:rPr>
              <a:t>Escape</a:t>
            </a:r>
            <a:endParaRPr kumimoji="1" lang="ja-JP" altLang="en-US" sz="3600" b="1" dirty="0">
              <a:solidFill>
                <a:srgbClr val="F23F00"/>
              </a:solidFill>
              <a:latin typeface="Meiryo UI" panose="020B0604030504040204" pitchFamily="50" charset="-128"/>
              <a:ea typeface="Meiryo UI" panose="020B0604030504040204" pitchFamily="50" charset="-128"/>
            </a:endParaRPr>
          </a:p>
        </p:txBody>
      </p:sp>
      <p:sp>
        <p:nvSpPr>
          <p:cNvPr id="39" name="CustomShape 9"/>
          <p:cNvSpPr/>
          <p:nvPr/>
        </p:nvSpPr>
        <p:spPr>
          <a:xfrm>
            <a:off x="243292" y="1467050"/>
            <a:ext cx="4176221" cy="403041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ja-JP" altLang="en-US" sz="1600" b="1" spc="-1" dirty="0" smtClean="0">
                <a:latin typeface="Meiryo UI" panose="020B0604030504040204" pitchFamily="50" charset="-128"/>
                <a:ea typeface="Meiryo UI" panose="020B0604030504040204" pitchFamily="50" charset="-128"/>
              </a:rPr>
              <a:t>この</a:t>
            </a:r>
            <a:r>
              <a:rPr lang="ja-JP" altLang="en-US" sz="1600" b="1" spc="-1" dirty="0">
                <a:latin typeface="Meiryo UI" panose="020B0604030504040204" pitchFamily="50" charset="-128"/>
                <a:ea typeface="Meiryo UI" panose="020B0604030504040204" pitchFamily="50" charset="-128"/>
              </a:rPr>
              <a:t>作品</a:t>
            </a:r>
            <a:r>
              <a:rPr lang="ja-JP" altLang="en-US" sz="1600" b="1" spc="-1" dirty="0" smtClean="0">
                <a:latin typeface="Meiryo UI" panose="020B0604030504040204" pitchFamily="50" charset="-128"/>
                <a:ea typeface="Meiryo UI" panose="020B0604030504040204" pitchFamily="50" charset="-128"/>
              </a:rPr>
              <a:t>は</a:t>
            </a:r>
            <a:r>
              <a:rPr lang="en-US" altLang="ja-JP" sz="1600" b="1" spc="-1" dirty="0" smtClean="0">
                <a:latin typeface="Meiryo UI" panose="020B0604030504040204" pitchFamily="50" charset="-128"/>
                <a:ea typeface="Meiryo UI" panose="020B0604030504040204" pitchFamily="50" charset="-128"/>
              </a:rPr>
              <a:t>3</a:t>
            </a:r>
            <a:r>
              <a:rPr lang="ja-JP" altLang="en-US" sz="1600" b="1" spc="-1" dirty="0" smtClean="0">
                <a:latin typeface="Meiryo UI" panose="020B0604030504040204" pitchFamily="50" charset="-128"/>
                <a:ea typeface="Meiryo UI" panose="020B0604030504040204" pitchFamily="50" charset="-128"/>
              </a:rPr>
              <a:t>年間専門学校で学習したことを応用して制作した集大成です。</a:t>
            </a:r>
            <a:endParaRPr lang="en-US" altLang="ja-JP" sz="1600" b="1" spc="-1" dirty="0">
              <a:latin typeface="Meiryo UI" panose="020B0604030504040204" pitchFamily="50" charset="-128"/>
              <a:ea typeface="Meiryo UI" panose="020B0604030504040204" pitchFamily="50" charset="-128"/>
            </a:endParaRPr>
          </a:p>
          <a:p>
            <a:pPr>
              <a:lnSpc>
                <a:spcPct val="100000"/>
              </a:lnSpc>
            </a:pPr>
            <a:endParaRPr lang="en-US" altLang="ja-JP" sz="1600" b="1" spc="-1" dirty="0" smtClean="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このゲームは、開始直後から画面下から迫ってくる溶岩に飲み込まれないように上へと移動して出口を目指すことが目的です。</a:t>
            </a:r>
            <a:endParaRPr lang="en-US" altLang="ja-JP" sz="1600" b="1" spc="-1" dirty="0" smtClean="0">
              <a:latin typeface="Meiryo UI" panose="020B0604030504040204" pitchFamily="50" charset="-128"/>
              <a:ea typeface="Meiryo UI" panose="020B0604030504040204" pitchFamily="50" charset="-128"/>
            </a:endParaRPr>
          </a:p>
          <a:p>
            <a:pPr>
              <a:lnSpc>
                <a:spcPct val="100000"/>
              </a:lnSpc>
            </a:pPr>
            <a:endParaRPr lang="en-US" altLang="ja-JP" sz="1600" b="1" spc="-1" dirty="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a:t>
            </a:r>
            <a:r>
              <a:rPr lang="en-US" altLang="ja-JP" sz="1600" b="1" spc="-1" dirty="0" smtClean="0">
                <a:latin typeface="Meiryo UI" panose="020B0604030504040204" pitchFamily="50" charset="-128"/>
                <a:ea typeface="Meiryo UI" panose="020B0604030504040204" pitchFamily="50" charset="-128"/>
              </a:rPr>
              <a:t>Platinum</a:t>
            </a:r>
            <a:r>
              <a:rPr lang="ja-JP" altLang="en-US" sz="1600" b="1" spc="-1" dirty="0" smtClean="0">
                <a:latin typeface="Meiryo UI" panose="020B0604030504040204" pitchFamily="50" charset="-128"/>
                <a:ea typeface="Meiryo UI" panose="020B0604030504040204" pitchFamily="50" charset="-128"/>
              </a:rPr>
              <a:t>」というマップエディターを用いてマップ制作を行っています。</a:t>
            </a:r>
            <a:endParaRPr lang="en-US" altLang="ja-JP" sz="1600" b="1" spc="-1" dirty="0" smtClean="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読み込んだマップデータを使いやすいように並べ替える工夫を行いました。</a:t>
            </a:r>
            <a:endParaRPr lang="en-US" altLang="ja-JP" sz="1600" b="1" spc="-1" dirty="0" smtClean="0">
              <a:latin typeface="Meiryo UI" panose="020B0604030504040204" pitchFamily="50" charset="-128"/>
              <a:ea typeface="Meiryo UI" panose="020B0604030504040204" pitchFamily="50" charset="-128"/>
            </a:endParaRPr>
          </a:p>
          <a:p>
            <a:pPr>
              <a:lnSpc>
                <a:spcPct val="100000"/>
              </a:lnSpc>
            </a:pPr>
            <a:endParaRPr lang="en-US" altLang="ja-JP" sz="1600" b="1" spc="-1" dirty="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過去の自分のコードや、課題項目などを見て、今までに自分が何を実装したのかを思い出しながら、今なら前よりいい手法で実装できないかなどを意識しながら、制作を行いました。</a:t>
            </a:r>
            <a:endParaRPr lang="en-US" altLang="ja-JP" sz="1600" b="1" spc="-1" dirty="0" smtClean="0">
              <a:latin typeface="Meiryo UI" panose="020B0604030504040204" pitchFamily="50" charset="-128"/>
              <a:ea typeface="Meiryo UI" panose="020B0604030504040204" pitchFamily="50" charset="-128"/>
            </a:endParaRPr>
          </a:p>
        </p:txBody>
      </p:sp>
      <p:grpSp>
        <p:nvGrpSpPr>
          <p:cNvPr id="40" name="グループ化 39"/>
          <p:cNvGrpSpPr/>
          <p:nvPr/>
        </p:nvGrpSpPr>
        <p:grpSpPr>
          <a:xfrm>
            <a:off x="5201503" y="4064159"/>
            <a:ext cx="2817834" cy="2102950"/>
            <a:chOff x="5243165" y="4140154"/>
            <a:chExt cx="2817834" cy="2102950"/>
          </a:xfrm>
        </p:grpSpPr>
        <p:grpSp>
          <p:nvGrpSpPr>
            <p:cNvPr id="41" name="グループ化 40">
              <a:extLst>
                <a:ext uri="{FF2B5EF4-FFF2-40B4-BE49-F238E27FC236}">
                  <a16:creationId xmlns:a16="http://schemas.microsoft.com/office/drawing/2014/main" id="{CC494432-E145-461F-86C0-9390AB57D4AC}"/>
                </a:ext>
              </a:extLst>
            </p:cNvPr>
            <p:cNvGrpSpPr/>
            <p:nvPr/>
          </p:nvGrpSpPr>
          <p:grpSpPr>
            <a:xfrm>
              <a:off x="6550241" y="4140154"/>
              <a:ext cx="383895" cy="2102950"/>
              <a:chOff x="6146294" y="4144122"/>
              <a:chExt cx="406471" cy="1999628"/>
            </a:xfrm>
            <a:solidFill>
              <a:srgbClr val="F7F1E9"/>
            </a:solidFill>
          </p:grpSpPr>
          <p:sp>
            <p:nvSpPr>
              <p:cNvPr id="54" name="CustomShape 6"/>
              <p:cNvSpPr/>
              <p:nvPr/>
            </p:nvSpPr>
            <p:spPr>
              <a:xfrm>
                <a:off x="6146294" y="5823212"/>
                <a:ext cx="334443" cy="320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dirty="0">
                    <a:solidFill>
                      <a:srgbClr val="000000"/>
                    </a:solidFill>
                    <a:latin typeface="Meiryo UI" panose="020B0604030504040204" pitchFamily="50" charset="-128"/>
                    <a:ea typeface="Meiryo UI" panose="020B0604030504040204" pitchFamily="50" charset="-128"/>
                  </a:rPr>
                  <a:t>:</a:t>
                </a:r>
                <a:endParaRPr lang="en-US" sz="1600" b="1" strike="noStrike" spc="-1"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6D998FD-7E4F-4C6D-819B-9430428BE808}"/>
                  </a:ext>
                </a:extLst>
              </p:cNvPr>
              <p:cNvSpPr txBox="1"/>
              <p:nvPr/>
            </p:nvSpPr>
            <p:spPr>
              <a:xfrm>
                <a:off x="6156734" y="4473358"/>
                <a:ext cx="39603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10232A7B-0C43-416B-BCFD-C454B89C34F5}"/>
                  </a:ext>
                </a:extLst>
              </p:cNvPr>
              <p:cNvSpPr txBox="1"/>
              <p:nvPr/>
            </p:nvSpPr>
            <p:spPr>
              <a:xfrm>
                <a:off x="6156734" y="4808868"/>
                <a:ext cx="298129"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2377AA9E-1158-41C8-96FA-8281BB3C35AC}"/>
                  </a:ext>
                </a:extLst>
              </p:cNvPr>
              <p:cNvSpPr txBox="1"/>
              <p:nvPr/>
            </p:nvSpPr>
            <p:spPr>
              <a:xfrm>
                <a:off x="6150883" y="5138104"/>
                <a:ext cx="325268"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B7DF0A51-DBD3-4BEA-A36D-8F1BFA5A548A}"/>
                  </a:ext>
                </a:extLst>
              </p:cNvPr>
              <p:cNvSpPr txBox="1"/>
              <p:nvPr/>
            </p:nvSpPr>
            <p:spPr>
              <a:xfrm>
                <a:off x="6150891" y="5466298"/>
                <a:ext cx="283648" cy="321920"/>
              </a:xfrm>
              <a:prstGeom prst="rect">
                <a:avLst/>
              </a:prstGeom>
              <a:noFill/>
            </p:spPr>
            <p:txBody>
              <a:bodyPr wrap="non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D2F62AA6-0525-4A83-A278-1CCB18DF5380}"/>
                  </a:ext>
                </a:extLst>
              </p:cNvPr>
              <p:cNvSpPr txBox="1"/>
              <p:nvPr/>
            </p:nvSpPr>
            <p:spPr>
              <a:xfrm>
                <a:off x="6168235" y="4144122"/>
                <a:ext cx="31225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grpSp>
        <p:sp>
          <p:nvSpPr>
            <p:cNvPr id="42" name="テキスト ボックス 41"/>
            <p:cNvSpPr txBox="1"/>
            <p:nvPr/>
          </p:nvSpPr>
          <p:spPr>
            <a:xfrm>
              <a:off x="5243165" y="4166984"/>
              <a:ext cx="1419439"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ジャンル</a:t>
              </a:r>
              <a:endParaRPr kumimoji="1" lang="ja-JP" altLang="en-US" sz="1600" dirty="0"/>
            </a:p>
          </p:txBody>
        </p:sp>
        <p:sp>
          <p:nvSpPr>
            <p:cNvPr id="43" name="テキスト ボックス 42"/>
            <p:cNvSpPr txBox="1"/>
            <p:nvPr/>
          </p:nvSpPr>
          <p:spPr>
            <a:xfrm>
              <a:off x="6772593" y="4168183"/>
              <a:ext cx="1137577" cy="338554"/>
            </a:xfrm>
            <a:prstGeom prst="rect">
              <a:avLst/>
            </a:prstGeom>
            <a:noFill/>
          </p:spPr>
          <p:txBody>
            <a:bodyPr wrap="square" rtlCol="0">
              <a:spAutoFit/>
            </a:bodyPr>
            <a:lstStyle/>
            <a:p>
              <a:r>
                <a:rPr lang="en-US" altLang="ja-JP" sz="1600" b="1" spc="-1" dirty="0" err="1">
                  <a:solidFill>
                    <a:srgbClr val="000000"/>
                  </a:solidFill>
                  <a:latin typeface="Meiryo UI" panose="020B0604030504040204" pitchFamily="50" charset="-128"/>
                  <a:ea typeface="Meiryo UI" panose="020B0604030504040204" pitchFamily="50" charset="-128"/>
                </a:rPr>
                <a:t>アクション</a:t>
              </a:r>
              <a:endParaRPr lang="en-US" altLang="ja-JP" sz="1600" b="1" spc="-1"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5243455" y="4513819"/>
              <a:ext cx="1403479" cy="338554"/>
            </a:xfrm>
            <a:prstGeom prst="rect">
              <a:avLst/>
            </a:prstGeom>
            <a:noFill/>
          </p:spPr>
          <p:txBody>
            <a:bodyPr wrap="square" rtlCol="0">
              <a:spAutoFit/>
            </a:bodyPr>
            <a:lstStyle/>
            <a:p>
              <a:pPr algn="dist"/>
              <a:r>
                <a:rPr lang="en-US" altLang="ja-JP" sz="1600" b="1" spc="-1" dirty="0" err="1" smtClean="0">
                  <a:solidFill>
                    <a:srgbClr val="000000"/>
                  </a:solidFill>
                  <a:latin typeface="Meiryo UI" panose="020B0604030504040204" pitchFamily="50" charset="-128"/>
                  <a:ea typeface="Meiryo UI" panose="020B0604030504040204" pitchFamily="50" charset="-128"/>
                </a:rPr>
                <a:t>使用</a:t>
              </a:r>
              <a:r>
                <a:rPr lang="ja-JP" altLang="en-US" sz="1600" b="1" spc="-1" dirty="0" smtClean="0">
                  <a:solidFill>
                    <a:srgbClr val="000000"/>
                  </a:solidFill>
                  <a:latin typeface="Meiryo UI" panose="020B0604030504040204" pitchFamily="50" charset="-128"/>
                  <a:ea typeface="Meiryo UI" panose="020B0604030504040204" pitchFamily="50" charset="-128"/>
                </a:rPr>
                <a:t>ライブラリ</a:t>
              </a:r>
              <a:endParaRPr kumimoji="1" lang="ja-JP" altLang="en-US" sz="1600" dirty="0"/>
            </a:p>
          </p:txBody>
        </p:sp>
        <p:sp>
          <p:nvSpPr>
            <p:cNvPr id="45" name="正方形/長方形 44"/>
            <p:cNvSpPr/>
            <p:nvPr/>
          </p:nvSpPr>
          <p:spPr>
            <a:xfrm>
              <a:off x="6756924" y="4502563"/>
              <a:ext cx="1304075" cy="338554"/>
            </a:xfrm>
            <a:prstGeom prst="rect">
              <a:avLst/>
            </a:prstGeom>
          </p:spPr>
          <p:txBody>
            <a:bodyPr wrap="none">
              <a:spAutoFit/>
            </a:bodyPr>
            <a:lstStyle/>
            <a:p>
              <a:r>
                <a:rPr lang="en-US" altLang="ja-JP" sz="1600" b="1" spc="-1" dirty="0" smtClean="0">
                  <a:solidFill>
                    <a:srgbClr val="000000"/>
                  </a:solidFill>
                  <a:latin typeface="Meiryo UI" panose="020B0604030504040204" pitchFamily="50" charset="-128"/>
                  <a:ea typeface="Meiryo UI" panose="020B0604030504040204" pitchFamily="50" charset="-128"/>
                </a:rPr>
                <a:t>DX</a:t>
              </a:r>
              <a:r>
                <a:rPr lang="ja-JP" altLang="en-US" sz="1600" b="1" spc="-1" dirty="0" smtClean="0">
                  <a:solidFill>
                    <a:srgbClr val="000000"/>
                  </a:solidFill>
                  <a:latin typeface="Meiryo UI" panose="020B0604030504040204" pitchFamily="50" charset="-128"/>
                  <a:ea typeface="Meiryo UI" panose="020B0604030504040204" pitchFamily="50" charset="-128"/>
                </a:rPr>
                <a:t>ライブラリ</a:t>
              </a:r>
              <a:endParaRPr lang="en-US" altLang="ja-JP" sz="1600" b="1" spc="-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5243865" y="4854888"/>
              <a:ext cx="1403069"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使用言語</a:t>
              </a:r>
              <a:endParaRPr kumimoji="1" lang="ja-JP" altLang="en-US" sz="1600" dirty="0"/>
            </a:p>
          </p:txBody>
        </p:sp>
        <p:sp>
          <p:nvSpPr>
            <p:cNvPr id="47" name="テキスト ボックス 46"/>
            <p:cNvSpPr txBox="1"/>
            <p:nvPr/>
          </p:nvSpPr>
          <p:spPr>
            <a:xfrm>
              <a:off x="6756924" y="4847528"/>
              <a:ext cx="1152837"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C++</a:t>
              </a:r>
              <a:r>
                <a:rPr lang="ja-JP" altLang="en-US" sz="1600" b="1" spc="-1" dirty="0">
                  <a:solidFill>
                    <a:srgbClr val="000000"/>
                  </a:solidFill>
                  <a:latin typeface="Meiryo UI" panose="020B0604030504040204" pitchFamily="50" charset="-128"/>
                  <a:ea typeface="Meiryo UI" panose="020B0604030504040204" pitchFamily="50" charset="-128"/>
                </a:rPr>
                <a:t>言語</a:t>
              </a:r>
              <a:endParaRPr lang="en-US" altLang="ja-JP" sz="1600" b="1" spc="-1"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5254248" y="5198014"/>
              <a:ext cx="1392686"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制作人数</a:t>
              </a:r>
              <a:endParaRPr kumimoji="1" lang="ja-JP" altLang="en-US" sz="1600" dirty="0"/>
            </a:p>
          </p:txBody>
        </p:sp>
        <p:sp>
          <p:nvSpPr>
            <p:cNvPr id="49" name="テキスト ボックス 48"/>
            <p:cNvSpPr txBox="1"/>
            <p:nvPr/>
          </p:nvSpPr>
          <p:spPr>
            <a:xfrm>
              <a:off x="6757096" y="5191983"/>
              <a:ext cx="1147139"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1人</a:t>
              </a:r>
              <a:endParaRPr lang="en-US" altLang="ja-JP" sz="1600" b="1" spc="-1"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5256443" y="5552870"/>
              <a:ext cx="1390491"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制作期間</a:t>
              </a:r>
              <a:endParaRPr kumimoji="1" lang="ja-JP" altLang="en-US" sz="1600" dirty="0"/>
            </a:p>
          </p:txBody>
        </p:sp>
        <p:sp>
          <p:nvSpPr>
            <p:cNvPr id="51" name="テキスト ボックス 50"/>
            <p:cNvSpPr txBox="1"/>
            <p:nvPr/>
          </p:nvSpPr>
          <p:spPr>
            <a:xfrm>
              <a:off x="6747884" y="5549049"/>
              <a:ext cx="1149137"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3</a:t>
              </a:r>
              <a:r>
                <a:rPr lang="ja-JP" altLang="en-US" sz="1600" b="1" spc="-1" dirty="0" smtClean="0">
                  <a:solidFill>
                    <a:srgbClr val="000000"/>
                  </a:solidFill>
                  <a:latin typeface="Meiryo UI" panose="020B0604030504040204" pitchFamily="50" charset="-128"/>
                  <a:ea typeface="Meiryo UI" panose="020B0604030504040204" pitchFamily="50" charset="-128"/>
                </a:rPr>
                <a:t>週間</a:t>
              </a:r>
              <a:endParaRPr lang="en-US" altLang="ja-JP" sz="1600" b="1" spc="-1" dirty="0">
                <a:latin typeface="Meiryo UI" panose="020B0604030504040204" pitchFamily="50" charset="-128"/>
                <a:ea typeface="Meiryo UI" panose="020B0604030504040204" pitchFamily="50" charset="-128"/>
              </a:endParaRPr>
            </a:p>
          </p:txBody>
        </p:sp>
        <p:sp>
          <p:nvSpPr>
            <p:cNvPr id="52" name="テキスト ボックス 51"/>
            <p:cNvSpPr txBox="1"/>
            <p:nvPr/>
          </p:nvSpPr>
          <p:spPr>
            <a:xfrm>
              <a:off x="5258051" y="5922281"/>
              <a:ext cx="1388883" cy="307777"/>
            </a:xfrm>
            <a:prstGeom prst="rect">
              <a:avLst/>
            </a:prstGeom>
            <a:noFill/>
          </p:spPr>
          <p:txBody>
            <a:bodyPr wrap="square" rtlCol="0">
              <a:spAutoFit/>
            </a:bodyPr>
            <a:lstStyle/>
            <a:p>
              <a:pPr algn="dist"/>
              <a:r>
                <a:rPr lang="en-US" altLang="ja-JP" sz="1400" b="1" spc="-1" dirty="0" err="1">
                  <a:solidFill>
                    <a:srgbClr val="000000"/>
                  </a:solidFill>
                  <a:latin typeface="Meiryo UI" panose="020B0604030504040204" pitchFamily="50" charset="-128"/>
                  <a:ea typeface="Meiryo UI" panose="020B0604030504040204" pitchFamily="50" charset="-128"/>
                </a:rPr>
                <a:t>プラットフォーム</a:t>
              </a:r>
              <a:endParaRPr kumimoji="1" lang="ja-JP" altLang="en-US" sz="1400" dirty="0"/>
            </a:p>
          </p:txBody>
        </p:sp>
        <p:sp>
          <p:nvSpPr>
            <p:cNvPr id="53" name="テキスト ボックス 52"/>
            <p:cNvSpPr txBox="1"/>
            <p:nvPr/>
          </p:nvSpPr>
          <p:spPr>
            <a:xfrm>
              <a:off x="6756924" y="5903937"/>
              <a:ext cx="1152031"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PC</a:t>
              </a:r>
              <a:endParaRPr lang="en-US" altLang="ja-JP" sz="1600" b="1" spc="-1" dirty="0">
                <a:latin typeface="Meiryo UI" panose="020B0604030504040204" pitchFamily="50" charset="-128"/>
                <a:ea typeface="Meiryo UI" panose="020B0604030504040204" pitchFamily="50" charset="-128"/>
              </a:endParaRPr>
            </a:p>
          </p:txBody>
        </p:sp>
      </p:grpSp>
      <p:sp>
        <p:nvSpPr>
          <p:cNvPr id="34" name="テキスト ボックス 33"/>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p9 -</a:t>
            </a:r>
            <a:endParaRPr kumimoji="1" lang="ja-JP" altLang="en-US" sz="1400" dirty="0"/>
          </a:p>
        </p:txBody>
      </p:sp>
      <p:pic>
        <p:nvPicPr>
          <p:cNvPr id="3" name="図 2"/>
          <p:cNvPicPr>
            <a:picLocks noChangeAspect="1"/>
          </p:cNvPicPr>
          <p:nvPr/>
        </p:nvPicPr>
        <p:blipFill rotWithShape="1">
          <a:blip r:embed="rId4" cstate="print">
            <a:extLst>
              <a:ext uri="{28A0092B-C50C-407E-A947-70E740481C1C}">
                <a14:useLocalDpi xmlns:a14="http://schemas.microsoft.com/office/drawing/2010/main" val="0"/>
              </a:ext>
            </a:extLst>
          </a:blip>
          <a:srcRect l="438" t="5163" r="559" b="632"/>
          <a:stretch/>
        </p:blipFill>
        <p:spPr>
          <a:xfrm>
            <a:off x="5631942" y="1279573"/>
            <a:ext cx="2447290" cy="2446350"/>
          </a:xfrm>
          <a:prstGeom prst="rect">
            <a:avLst/>
          </a:prstGeom>
        </p:spPr>
      </p:pic>
      <p:sp>
        <p:nvSpPr>
          <p:cNvPr id="5" name="正方形/長方形 4"/>
          <p:cNvSpPr/>
          <p:nvPr/>
        </p:nvSpPr>
        <p:spPr>
          <a:xfrm>
            <a:off x="4632379" y="1268649"/>
            <a:ext cx="4365100" cy="246411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83976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 name="正方形/長方形 19"/>
          <p:cNvSpPr/>
          <p:nvPr/>
        </p:nvSpPr>
        <p:spPr>
          <a:xfrm>
            <a:off x="265180" y="836711"/>
            <a:ext cx="8699307" cy="5559624"/>
          </a:xfrm>
          <a:prstGeom prst="rect">
            <a:avLst/>
          </a:prstGeom>
          <a:solidFill>
            <a:srgbClr val="FFD9D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336582" y="136678"/>
            <a:ext cx="4392488" cy="461665"/>
          </a:xfrm>
          <a:prstGeom prst="rect">
            <a:avLst/>
          </a:prstGeom>
          <a:noFill/>
        </p:spPr>
        <p:txBody>
          <a:bodyPr wrap="square" rtlCol="0">
            <a:spAutoFit/>
          </a:bodyPr>
          <a:lstStyle/>
          <a:p>
            <a:pPr algn="ctr"/>
            <a:r>
              <a:rPr kumimoji="1" lang="ja-JP" altLang="en-US" sz="2400" b="1" dirty="0" smtClean="0">
                <a:latin typeface="Meiryo UI" panose="020B0604030504040204" pitchFamily="50" charset="-128"/>
                <a:ea typeface="Meiryo UI" panose="020B0604030504040204" pitchFamily="50" charset="-128"/>
              </a:rPr>
              <a:t>ステージデータの並べ替え</a:t>
            </a:r>
            <a:endParaRPr kumimoji="1" lang="ja-JP" altLang="en-US" sz="24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67688" y="490066"/>
            <a:ext cx="4130276" cy="338554"/>
          </a:xfrm>
          <a:prstGeom prst="rect">
            <a:avLst/>
          </a:prstGeom>
          <a:noFill/>
        </p:spPr>
        <p:txBody>
          <a:bodyPr wrap="square" rtlCol="0">
            <a:spAutoFit/>
          </a:bodyPr>
          <a:lstStyle/>
          <a:p>
            <a:pPr algn="ctr"/>
            <a:r>
              <a:rPr kumimoji="1" lang="en-US" altLang="ja-JP" sz="1600" dirty="0" smtClean="0">
                <a:latin typeface="Meiryo UI" panose="020B0604030504040204" pitchFamily="50" charset="-128"/>
                <a:ea typeface="Meiryo UI" panose="020B0604030504040204" pitchFamily="50" charset="-128"/>
              </a:rPr>
              <a:t>- </a:t>
            </a:r>
            <a:r>
              <a:rPr kumimoji="1" lang="ja-JP" altLang="en-US" sz="1600" dirty="0" smtClean="0">
                <a:latin typeface="Meiryo UI" panose="020B0604030504040204" pitchFamily="50" charset="-128"/>
                <a:ea typeface="Meiryo UI" panose="020B0604030504040204" pitchFamily="50" charset="-128"/>
              </a:rPr>
              <a:t>ゲームに合わせたステージデータの並べ替え </a:t>
            </a:r>
            <a:r>
              <a:rPr kumimoji="1" lang="en-US" altLang="ja-JP" sz="1600" dirty="0" smtClean="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24600" y="6363404"/>
            <a:ext cx="2592288" cy="461665"/>
          </a:xfrm>
          <a:prstGeom prst="rect">
            <a:avLst/>
          </a:prstGeom>
          <a:noFill/>
        </p:spPr>
        <p:txBody>
          <a:bodyPr wrap="square" rtlCol="0">
            <a:spAutoFit/>
          </a:bodyPr>
          <a:lstStyle/>
          <a:p>
            <a:pPr algn="ctr"/>
            <a:r>
              <a:rPr kumimoji="1" lang="en-US" altLang="ja-JP" sz="2400" b="1" dirty="0" smtClean="0">
                <a:solidFill>
                  <a:srgbClr val="F23F00"/>
                </a:solidFill>
                <a:latin typeface="Meiryo UI" panose="020B0604030504040204" pitchFamily="50" charset="-128"/>
                <a:ea typeface="Meiryo UI" panose="020B0604030504040204" pitchFamily="50" charset="-128"/>
              </a:rPr>
              <a:t>Lava</a:t>
            </a:r>
            <a:r>
              <a:rPr kumimoji="1" lang="ja-JP" altLang="en-US" sz="2400" b="1" dirty="0" smtClean="0">
                <a:solidFill>
                  <a:srgbClr val="F23F00"/>
                </a:solidFill>
                <a:latin typeface="Meiryo UI" panose="020B0604030504040204" pitchFamily="50" charset="-128"/>
                <a:ea typeface="Meiryo UI" panose="020B0604030504040204" pitchFamily="50" charset="-128"/>
              </a:rPr>
              <a:t> </a:t>
            </a:r>
            <a:r>
              <a:rPr kumimoji="1" lang="en-US" altLang="ja-JP" sz="2400" b="1" dirty="0" smtClean="0">
                <a:solidFill>
                  <a:srgbClr val="F23F00"/>
                </a:solidFill>
                <a:latin typeface="Meiryo UI" panose="020B0604030504040204" pitchFamily="50" charset="-128"/>
                <a:ea typeface="Meiryo UI" panose="020B0604030504040204" pitchFamily="50" charset="-128"/>
              </a:rPr>
              <a:t>Escape</a:t>
            </a:r>
            <a:endParaRPr kumimoji="1" lang="ja-JP" altLang="en-US" sz="2400" b="1" dirty="0">
              <a:solidFill>
                <a:srgbClr val="F23F00"/>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12223" y="1044421"/>
            <a:ext cx="4912009" cy="923330"/>
          </a:xfrm>
          <a:prstGeom prst="rect">
            <a:avLst/>
          </a:prstGeom>
          <a:noFill/>
        </p:spPr>
        <p:txBody>
          <a:bodyPr wrap="square" rtlCol="0">
            <a:spAutoFit/>
          </a:bodyPr>
          <a:lstStyle/>
          <a:p>
            <a:pPr algn="dist"/>
            <a:r>
              <a:rPr kumimoji="1" lang="en-US" altLang="ja-JP" b="1" dirty="0" smtClean="0">
                <a:latin typeface="Meiryo UI" panose="020B0604030504040204" pitchFamily="50" charset="-128"/>
                <a:ea typeface="Meiryo UI" panose="020B0604030504040204" pitchFamily="50" charset="-128"/>
              </a:rPr>
              <a:t>Platinum</a:t>
            </a:r>
            <a:r>
              <a:rPr kumimoji="1" lang="ja-JP" altLang="en-US" b="1" dirty="0" smtClean="0">
                <a:latin typeface="Meiryo UI" panose="020B0604030504040204" pitchFamily="50" charset="-128"/>
                <a:ea typeface="Meiryo UI" panose="020B0604030504040204" pitchFamily="50" charset="-128"/>
              </a:rPr>
              <a:t>を用いて作成したステージデータが上か</a:t>
            </a:r>
            <a:endParaRPr kumimoji="1" lang="en-US" altLang="ja-JP" b="1" dirty="0" smtClean="0">
              <a:latin typeface="Meiryo UI" panose="020B0604030504040204" pitchFamily="50" charset="-128"/>
              <a:ea typeface="Meiryo UI" panose="020B0604030504040204" pitchFamily="50" charset="-128"/>
            </a:endParaRPr>
          </a:p>
          <a:p>
            <a:pPr algn="dist"/>
            <a:r>
              <a:rPr kumimoji="1" lang="ja-JP" altLang="en-US" b="1" dirty="0" smtClean="0">
                <a:latin typeface="Meiryo UI" panose="020B0604030504040204" pitchFamily="50" charset="-128"/>
                <a:ea typeface="Meiryo UI" panose="020B0604030504040204" pitchFamily="50" charset="-128"/>
              </a:rPr>
              <a:t>ら下</a:t>
            </a:r>
            <a:r>
              <a:rPr lang="ja-JP" altLang="en-US" b="1" dirty="0" smtClean="0">
                <a:latin typeface="Meiryo UI" panose="020B0604030504040204" pitchFamily="50" charset="-128"/>
                <a:ea typeface="Meiryo UI" panose="020B0604030504040204" pitchFamily="50" charset="-128"/>
              </a:rPr>
              <a:t>に向かって並んでおり、そのデータの並びを下か</a:t>
            </a:r>
            <a:endParaRPr lang="en-US" altLang="ja-JP" b="1" dirty="0" smtClean="0">
              <a:latin typeface="Meiryo UI" panose="020B0604030504040204" pitchFamily="50" charset="-128"/>
              <a:ea typeface="Meiryo UI" panose="020B0604030504040204" pitchFamily="50" charset="-128"/>
            </a:endParaRPr>
          </a:p>
          <a:p>
            <a:r>
              <a:rPr lang="ja-JP" altLang="en-US" b="1" dirty="0" smtClean="0">
                <a:latin typeface="Meiryo UI" panose="020B0604030504040204" pitchFamily="50" charset="-128"/>
                <a:ea typeface="Meiryo UI" panose="020B0604030504040204" pitchFamily="50" charset="-128"/>
              </a:rPr>
              <a:t>ら上になるように並べ替えています。</a:t>
            </a:r>
            <a:endParaRPr lang="en-US" altLang="ja-JP" b="1" dirty="0" smtClean="0">
              <a:latin typeface="Meiryo UI" panose="020B0604030504040204" pitchFamily="50" charset="-128"/>
              <a:ea typeface="Meiryo UI" panose="020B0604030504040204" pitchFamily="50" charset="-128"/>
            </a:endParaRPr>
          </a:p>
        </p:txBody>
      </p:sp>
      <p:grpSp>
        <p:nvGrpSpPr>
          <p:cNvPr id="29" name="グループ化 28"/>
          <p:cNvGrpSpPr/>
          <p:nvPr/>
        </p:nvGrpSpPr>
        <p:grpSpPr>
          <a:xfrm>
            <a:off x="5796136" y="962654"/>
            <a:ext cx="2785044" cy="2424422"/>
            <a:chOff x="5436096" y="836711"/>
            <a:chExt cx="3456384" cy="3738213"/>
          </a:xfrm>
        </p:grpSpPr>
        <p:sp>
          <p:nvSpPr>
            <p:cNvPr id="28" name="正方形/長方形 27"/>
            <p:cNvSpPr/>
            <p:nvPr/>
          </p:nvSpPr>
          <p:spPr>
            <a:xfrm>
              <a:off x="5436096" y="836711"/>
              <a:ext cx="3456384" cy="3738213"/>
            </a:xfrm>
            <a:prstGeom prst="rect">
              <a:avLst/>
            </a:prstGeom>
            <a:solidFill>
              <a:schemeClr val="bg1">
                <a:lumMod val="95000"/>
              </a:schemeClr>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5522756" y="981480"/>
              <a:ext cx="1353500" cy="3067215"/>
            </a:xfrm>
            <a:prstGeom prst="rect">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7446626" y="981480"/>
              <a:ext cx="1353500" cy="3067215"/>
            </a:xfrm>
            <a:prstGeom prst="rect">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9122" y="1180118"/>
              <a:ext cx="462904" cy="2656007"/>
            </a:xfrm>
            <a:prstGeom prst="rect">
              <a:avLst/>
            </a:prstGeom>
            <a:ln w="9525" cmpd="sng">
              <a:solidFill>
                <a:schemeClr val="tx1"/>
              </a:solidFill>
            </a:ln>
          </p:spPr>
        </p:pic>
        <p:pic>
          <p:nvPicPr>
            <p:cNvPr id="23" name="図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9826" y="1189983"/>
              <a:ext cx="462904" cy="2656007"/>
            </a:xfrm>
            <a:prstGeom prst="rect">
              <a:avLst/>
            </a:prstGeom>
            <a:ln w="9525" cmpd="sng">
              <a:solidFill>
                <a:schemeClr val="tx1"/>
              </a:solidFill>
            </a:ln>
          </p:spPr>
        </p:pic>
        <p:sp>
          <p:nvSpPr>
            <p:cNvPr id="24" name="右矢印 23"/>
            <p:cNvSpPr/>
            <p:nvPr/>
          </p:nvSpPr>
          <p:spPr>
            <a:xfrm rot="5400000">
              <a:off x="4553556" y="2328029"/>
              <a:ext cx="2646028" cy="370171"/>
            </a:xfrm>
            <a:prstGeom prst="rightArrow">
              <a:avLst/>
            </a:prstGeom>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6200000">
              <a:off x="6478294" y="2327137"/>
              <a:ext cx="2646028" cy="361736"/>
            </a:xfrm>
            <a:prstGeom prst="rightArrow">
              <a:avLst/>
            </a:prstGeom>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a:off x="6961757" y="2277248"/>
              <a:ext cx="429723" cy="720080"/>
            </a:xfrm>
            <a:prstGeom prst="rightArrow">
              <a:avLst/>
            </a:prstGeom>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4" name="図 33"/>
          <p:cNvPicPr>
            <a:picLocks noChangeAspect="1"/>
          </p:cNvPicPr>
          <p:nvPr/>
        </p:nvPicPr>
        <p:blipFill rotWithShape="1">
          <a:blip r:embed="rId5" cstate="print">
            <a:extLst>
              <a:ext uri="{28A0092B-C50C-407E-A947-70E740481C1C}">
                <a14:useLocalDpi xmlns:a14="http://schemas.microsoft.com/office/drawing/2010/main" val="0"/>
              </a:ext>
            </a:extLst>
          </a:blip>
          <a:srcRect r="41174"/>
          <a:stretch/>
        </p:blipFill>
        <p:spPr>
          <a:xfrm>
            <a:off x="5796136" y="3538934"/>
            <a:ext cx="2789844" cy="2779429"/>
          </a:xfrm>
          <a:prstGeom prst="rect">
            <a:avLst/>
          </a:prstGeom>
          <a:ln>
            <a:solidFill>
              <a:schemeClr val="tx1"/>
            </a:solidFill>
          </a:ln>
        </p:spPr>
      </p:pic>
      <p:sp>
        <p:nvSpPr>
          <p:cNvPr id="35" name="正方形/長方形 34"/>
          <p:cNvSpPr/>
          <p:nvPr/>
        </p:nvSpPr>
        <p:spPr>
          <a:xfrm>
            <a:off x="5830547" y="3829750"/>
            <a:ext cx="1996798" cy="4641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rotWithShape="1">
          <a:blip r:embed="rId5">
            <a:extLst>
              <a:ext uri="{28A0092B-C50C-407E-A947-70E740481C1C}">
                <a14:useLocalDpi xmlns:a14="http://schemas.microsoft.com/office/drawing/2010/main" val="0"/>
              </a:ext>
            </a:extLst>
          </a:blip>
          <a:srcRect t="10552" r="54449" b="73904"/>
          <a:stretch/>
        </p:blipFill>
        <p:spPr>
          <a:xfrm>
            <a:off x="667610" y="2687520"/>
            <a:ext cx="4112710" cy="822542"/>
          </a:xfrm>
          <a:prstGeom prst="rect">
            <a:avLst/>
          </a:prstGeom>
          <a:ln>
            <a:solidFill>
              <a:schemeClr val="tx1"/>
            </a:solidFill>
          </a:ln>
        </p:spPr>
      </p:pic>
      <p:sp>
        <p:nvSpPr>
          <p:cNvPr id="37" name="正方形/長方形 36"/>
          <p:cNvSpPr/>
          <p:nvPr/>
        </p:nvSpPr>
        <p:spPr>
          <a:xfrm>
            <a:off x="5954337" y="4916958"/>
            <a:ext cx="2522582" cy="303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5954337" y="5252833"/>
            <a:ext cx="2522581" cy="7619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p:cNvPicPr>
            <a:picLocks noChangeAspect="1"/>
          </p:cNvPicPr>
          <p:nvPr/>
        </p:nvPicPr>
        <p:blipFill rotWithShape="1">
          <a:blip r:embed="rId5">
            <a:extLst>
              <a:ext uri="{28A0092B-C50C-407E-A947-70E740481C1C}">
                <a14:useLocalDpi xmlns:a14="http://schemas.microsoft.com/office/drawing/2010/main" val="0"/>
              </a:ext>
            </a:extLst>
          </a:blip>
          <a:srcRect l="3237" t="51897" r="41174" b="42178"/>
          <a:stretch/>
        </p:blipFill>
        <p:spPr>
          <a:xfrm>
            <a:off x="642254" y="4187218"/>
            <a:ext cx="4112710" cy="256928"/>
          </a:xfrm>
          <a:prstGeom prst="rect">
            <a:avLst/>
          </a:prstGeom>
          <a:ln>
            <a:solidFill>
              <a:schemeClr val="tx1"/>
            </a:solidFill>
          </a:ln>
        </p:spPr>
      </p:pic>
      <p:pic>
        <p:nvPicPr>
          <p:cNvPr id="40" name="図 39"/>
          <p:cNvPicPr>
            <a:picLocks noChangeAspect="1"/>
          </p:cNvPicPr>
          <p:nvPr/>
        </p:nvPicPr>
        <p:blipFill rotWithShape="1">
          <a:blip r:embed="rId5">
            <a:extLst>
              <a:ext uri="{28A0092B-C50C-407E-A947-70E740481C1C}">
                <a14:useLocalDpi xmlns:a14="http://schemas.microsoft.com/office/drawing/2010/main" val="0"/>
              </a:ext>
            </a:extLst>
          </a:blip>
          <a:srcRect l="2697" t="61659" r="41174" b="11195"/>
          <a:stretch/>
        </p:blipFill>
        <p:spPr>
          <a:xfrm>
            <a:off x="639567" y="5152271"/>
            <a:ext cx="4113909" cy="1166092"/>
          </a:xfrm>
          <a:prstGeom prst="rect">
            <a:avLst/>
          </a:prstGeom>
          <a:ln>
            <a:solidFill>
              <a:schemeClr val="tx1"/>
            </a:solidFill>
          </a:ln>
        </p:spPr>
      </p:pic>
      <p:grpSp>
        <p:nvGrpSpPr>
          <p:cNvPr id="45" name="グループ化 44"/>
          <p:cNvGrpSpPr/>
          <p:nvPr/>
        </p:nvGrpSpPr>
        <p:grpSpPr>
          <a:xfrm>
            <a:off x="317321" y="4585373"/>
            <a:ext cx="4436155" cy="593039"/>
            <a:chOff x="317321" y="4577753"/>
            <a:chExt cx="4436155" cy="593039"/>
          </a:xfrm>
        </p:grpSpPr>
        <p:sp>
          <p:nvSpPr>
            <p:cNvPr id="43" name="テキスト ボックス 42"/>
            <p:cNvSpPr txBox="1"/>
            <p:nvPr/>
          </p:nvSpPr>
          <p:spPr>
            <a:xfrm>
              <a:off x="532985" y="4586017"/>
              <a:ext cx="4220491" cy="584775"/>
            </a:xfrm>
            <a:prstGeom prst="rect">
              <a:avLst/>
            </a:prstGeom>
            <a:noFill/>
          </p:spPr>
          <p:txBody>
            <a:bodyPr wrap="square" rtlCol="0">
              <a:spAutoFit/>
            </a:bodyPr>
            <a:lstStyle/>
            <a:p>
              <a:pPr algn="dist"/>
              <a:r>
                <a:rPr lang="ja-JP" altLang="en-US" sz="1600" b="1" dirty="0" smtClean="0">
                  <a:latin typeface="Meiryo UI" panose="020B0604030504040204" pitchFamily="50" charset="-128"/>
                  <a:ea typeface="Meiryo UI" panose="020B0604030504040204" pitchFamily="50" charset="-128"/>
                </a:rPr>
                <a:t>①で読み込んだデータを実際に使うデータに並べ</a:t>
              </a:r>
              <a:endParaRPr lang="en-US" altLang="ja-JP" sz="1600" b="1" dirty="0" smtClean="0">
                <a:latin typeface="Meiryo UI" panose="020B0604030504040204" pitchFamily="50" charset="-128"/>
                <a:ea typeface="Meiryo UI" panose="020B0604030504040204" pitchFamily="50" charset="-128"/>
              </a:endParaRPr>
            </a:p>
            <a:p>
              <a:r>
                <a:rPr lang="ja-JP" altLang="en-US" sz="1600" b="1" dirty="0" smtClean="0">
                  <a:latin typeface="Meiryo UI" panose="020B0604030504040204" pitchFamily="50" charset="-128"/>
                  <a:ea typeface="Meiryo UI" panose="020B0604030504040204" pitchFamily="50" charset="-128"/>
                </a:rPr>
                <a:t>替えて代入しています。</a:t>
              </a:r>
              <a:endParaRPr kumimoji="1" lang="ja-JP" altLang="en-US" sz="1600" b="1"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317321" y="4577753"/>
              <a:ext cx="398959"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③</a:t>
              </a:r>
              <a:endParaRPr kumimoji="1" lang="ja-JP" altLang="en-US" dirty="0"/>
            </a:p>
          </p:txBody>
        </p:sp>
      </p:grpSp>
      <p:grpSp>
        <p:nvGrpSpPr>
          <p:cNvPr id="49" name="グループ化 48"/>
          <p:cNvGrpSpPr/>
          <p:nvPr/>
        </p:nvGrpSpPr>
        <p:grpSpPr>
          <a:xfrm>
            <a:off x="340181" y="3602393"/>
            <a:ext cx="4440140" cy="603835"/>
            <a:chOff x="340181" y="3602393"/>
            <a:chExt cx="4440140" cy="603835"/>
          </a:xfrm>
        </p:grpSpPr>
        <p:sp>
          <p:nvSpPr>
            <p:cNvPr id="42" name="テキスト ボックス 41"/>
            <p:cNvSpPr txBox="1"/>
            <p:nvPr/>
          </p:nvSpPr>
          <p:spPr>
            <a:xfrm>
              <a:off x="574017" y="3621453"/>
              <a:ext cx="4206304" cy="584775"/>
            </a:xfrm>
            <a:prstGeom prst="rect">
              <a:avLst/>
            </a:prstGeom>
            <a:noFill/>
          </p:spPr>
          <p:txBody>
            <a:bodyPr wrap="square" rtlCol="0">
              <a:spAutoFit/>
            </a:bodyPr>
            <a:lstStyle/>
            <a:p>
              <a:pPr algn="dist"/>
              <a:r>
                <a:rPr lang="ja-JP" altLang="en-US" sz="1600" b="1" dirty="0" smtClean="0">
                  <a:latin typeface="Meiryo UI" panose="020B0604030504040204" pitchFamily="50" charset="-128"/>
                  <a:ea typeface="Meiryo UI" panose="020B0604030504040204" pitchFamily="50" charset="-128"/>
                </a:rPr>
                <a:t>データがレイヤー分けされているのでそれに対応し</a:t>
              </a:r>
              <a:endParaRPr lang="en-US" altLang="ja-JP" sz="1600" b="1" dirty="0" smtClean="0">
                <a:latin typeface="Meiryo UI" panose="020B0604030504040204" pitchFamily="50" charset="-128"/>
                <a:ea typeface="Meiryo UI" panose="020B0604030504040204" pitchFamily="50" charset="-128"/>
              </a:endParaRPr>
            </a:p>
            <a:p>
              <a:r>
                <a:rPr lang="ja-JP" altLang="en-US" sz="1600" b="1" dirty="0" smtClean="0">
                  <a:latin typeface="Meiryo UI" panose="020B0604030504040204" pitchFamily="50" charset="-128"/>
                  <a:ea typeface="Meiryo UI" panose="020B0604030504040204" pitchFamily="50" charset="-128"/>
                </a:rPr>
                <a:t>ています。</a:t>
              </a:r>
              <a:endParaRPr kumimoji="1" lang="ja-JP" altLang="en-US" sz="16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340181" y="3602393"/>
              <a:ext cx="398959" cy="369332"/>
            </a:xfrm>
            <a:prstGeom prst="rect">
              <a:avLst/>
            </a:prstGeom>
            <a:noFill/>
          </p:spPr>
          <p:txBody>
            <a:bodyPr wrap="square" rtlCol="0">
              <a:spAutoFit/>
            </a:bodyPr>
            <a:lstStyle/>
            <a:p>
              <a:r>
                <a:rPr lang="ja-JP" altLang="en-US" b="1" dirty="0" smtClean="0">
                  <a:latin typeface="Meiryo UI" panose="020B0604030504040204" pitchFamily="50" charset="-128"/>
                  <a:ea typeface="Meiryo UI" panose="020B0604030504040204" pitchFamily="50" charset="-128"/>
                </a:rPr>
                <a:t>②</a:t>
              </a:r>
              <a:endParaRPr kumimoji="1" lang="ja-JP" altLang="en-US" dirty="0"/>
            </a:p>
          </p:txBody>
        </p:sp>
      </p:grpSp>
      <p:grpSp>
        <p:nvGrpSpPr>
          <p:cNvPr id="48" name="グループ化 47"/>
          <p:cNvGrpSpPr/>
          <p:nvPr/>
        </p:nvGrpSpPr>
        <p:grpSpPr>
          <a:xfrm>
            <a:off x="345994" y="2363554"/>
            <a:ext cx="4566336" cy="369332"/>
            <a:chOff x="355421" y="2306993"/>
            <a:chExt cx="4566336" cy="369332"/>
          </a:xfrm>
        </p:grpSpPr>
        <p:sp>
          <p:nvSpPr>
            <p:cNvPr id="41" name="テキスト ボックス 40"/>
            <p:cNvSpPr txBox="1"/>
            <p:nvPr/>
          </p:nvSpPr>
          <p:spPr>
            <a:xfrm>
              <a:off x="594683" y="2322963"/>
              <a:ext cx="4327074" cy="338554"/>
            </a:xfrm>
            <a:prstGeom prst="rect">
              <a:avLst/>
            </a:prstGeom>
            <a:noFill/>
          </p:spPr>
          <p:txBody>
            <a:bodyPr wrap="square" rtlCol="0">
              <a:spAutoFit/>
            </a:bodyPr>
            <a:lstStyle/>
            <a:p>
              <a:r>
                <a:rPr lang="ja-JP" altLang="en-US" sz="1600" b="1" dirty="0" smtClean="0">
                  <a:latin typeface="Meiryo UI" panose="020B0604030504040204" pitchFamily="50" charset="-128"/>
                  <a:ea typeface="Meiryo UI" panose="020B0604030504040204" pitchFamily="50" charset="-128"/>
                </a:rPr>
                <a:t>ダミー変数にステージデータを読みこんでいます。</a:t>
              </a:r>
              <a:endParaRPr kumimoji="1" lang="ja-JP" altLang="en-US" sz="1600" b="1"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355421" y="2306993"/>
              <a:ext cx="398959"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①</a:t>
              </a:r>
              <a:endParaRPr kumimoji="1" lang="ja-JP" altLang="en-US" dirty="0"/>
            </a:p>
          </p:txBody>
        </p:sp>
      </p:grpSp>
      <p:cxnSp>
        <p:nvCxnSpPr>
          <p:cNvPr id="56" name="直線矢印コネクタ 55"/>
          <p:cNvCxnSpPr>
            <a:stCxn id="35" idx="1"/>
            <a:endCxn id="36" idx="3"/>
          </p:cNvCxnSpPr>
          <p:nvPr/>
        </p:nvCxnSpPr>
        <p:spPr>
          <a:xfrm flipH="1" flipV="1">
            <a:off x="4780320" y="3098791"/>
            <a:ext cx="1050227" cy="9630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37" idx="1"/>
            <a:endCxn id="39" idx="3"/>
          </p:cNvCxnSpPr>
          <p:nvPr/>
        </p:nvCxnSpPr>
        <p:spPr>
          <a:xfrm flipH="1" flipV="1">
            <a:off x="4754964" y="4315682"/>
            <a:ext cx="1199373" cy="7531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38" idx="1"/>
            <a:endCxn id="40" idx="3"/>
          </p:cNvCxnSpPr>
          <p:nvPr/>
        </p:nvCxnSpPr>
        <p:spPr>
          <a:xfrm flipH="1">
            <a:off x="4753476" y="5633793"/>
            <a:ext cx="1200861" cy="101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5887498" y="3079043"/>
            <a:ext cx="2592839" cy="307777"/>
          </a:xfrm>
          <a:prstGeom prst="rect">
            <a:avLst/>
          </a:prstGeom>
          <a:noFill/>
        </p:spPr>
        <p:txBody>
          <a:bodyPr wrap="square" rtlCol="0">
            <a:spAutoFit/>
          </a:bodyPr>
          <a:lstStyle/>
          <a:p>
            <a:pPr algn="ctr"/>
            <a:r>
              <a:rPr kumimoji="1" lang="ja-JP" altLang="en-US" sz="1400" dirty="0" smtClean="0">
                <a:latin typeface="Meiryo UI" panose="020B0604030504040204" pitchFamily="50" charset="-128"/>
                <a:ea typeface="Meiryo UI" panose="020B0604030504040204" pitchFamily="50" charset="-128"/>
              </a:rPr>
              <a:t>ステージデータの並び</a:t>
            </a:r>
            <a:endParaRPr kumimoji="1" lang="ja-JP" altLang="en-US" sz="1400" dirty="0">
              <a:latin typeface="Meiryo UI" panose="020B0604030504040204" pitchFamily="50" charset="-128"/>
              <a:ea typeface="Meiryo UI" panose="020B0604030504040204" pitchFamily="50" charset="-128"/>
            </a:endParaRPr>
          </a:p>
        </p:txBody>
      </p:sp>
      <p:cxnSp>
        <p:nvCxnSpPr>
          <p:cNvPr id="84" name="直線矢印コネクタ 83"/>
          <p:cNvCxnSpPr/>
          <p:nvPr/>
        </p:nvCxnSpPr>
        <p:spPr>
          <a:xfrm>
            <a:off x="6383124" y="1122204"/>
            <a:ext cx="391056" cy="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7931508" y="1128300"/>
            <a:ext cx="391056" cy="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p10 -</a:t>
            </a:r>
            <a:endParaRPr kumimoji="1" lang="ja-JP" altLang="en-US" sz="1400" dirty="0"/>
          </a:p>
        </p:txBody>
      </p:sp>
    </p:spTree>
    <p:extLst>
      <p:ext uri="{BB962C8B-B14F-4D97-AF65-F5344CB8AC3E}">
        <p14:creationId xmlns:p14="http://schemas.microsoft.com/office/powerpoint/2010/main" val="1262650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0" name="CustomShape 1" hidden="1"/>
          <p:cNvSpPr/>
          <p:nvPr/>
        </p:nvSpPr>
        <p:spPr>
          <a:xfrm>
            <a:off x="252000" y="1297080"/>
            <a:ext cx="4077360" cy="5289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145440" y="1368000"/>
            <a:ext cx="4317480" cy="5038920"/>
          </a:xfrm>
          <a:prstGeom prst="rect">
            <a:avLst/>
          </a:prstGeom>
          <a:solidFill>
            <a:schemeClr val="accent3">
              <a:lumMod val="20000"/>
              <a:lumOff val="80000"/>
            </a:schemeClr>
          </a:solidFill>
          <a:ln w="19050">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4584362" y="3990109"/>
            <a:ext cx="4413118" cy="2397371"/>
          </a:xfrm>
          <a:prstGeom prst="rect">
            <a:avLst/>
          </a:prstGeom>
          <a:solidFill>
            <a:schemeClr val="accent3">
              <a:lumMod val="20000"/>
              <a:lumOff val="80000"/>
            </a:schemeClr>
          </a:solidFill>
          <a:ln w="19050">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170" name="CustomShape 9"/>
          <p:cNvSpPr/>
          <p:nvPr/>
        </p:nvSpPr>
        <p:spPr>
          <a:xfrm>
            <a:off x="215460" y="1704628"/>
            <a:ext cx="4223160" cy="399964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b="1" spc="-1" dirty="0">
                <a:latin typeface="Meiryo UI" panose="020B0604030504040204" pitchFamily="50" charset="-128"/>
                <a:ea typeface="Meiryo UI" panose="020B0604030504040204" pitchFamily="50" charset="-128"/>
              </a:rPr>
              <a:t>GFF</a:t>
            </a:r>
            <a:r>
              <a:rPr lang="ja-JP" altLang="en-US" b="1" spc="-1" dirty="0">
                <a:latin typeface="Meiryo UI" panose="020B0604030504040204" pitchFamily="50" charset="-128"/>
                <a:ea typeface="Meiryo UI" panose="020B0604030504040204" pitchFamily="50" charset="-128"/>
              </a:rPr>
              <a:t>アワード</a:t>
            </a:r>
            <a:r>
              <a:rPr lang="en-US" altLang="ja-JP" b="1" spc="-1" dirty="0">
                <a:latin typeface="Meiryo UI" panose="020B0604030504040204" pitchFamily="50" charset="-128"/>
                <a:ea typeface="Meiryo UI" panose="020B0604030504040204" pitchFamily="50" charset="-128"/>
              </a:rPr>
              <a:t>2018</a:t>
            </a:r>
            <a:r>
              <a:rPr lang="ja-JP" altLang="en-US" b="1" spc="-1" dirty="0">
                <a:latin typeface="Meiryo UI" panose="020B0604030504040204" pitchFamily="50" charset="-128"/>
                <a:ea typeface="Meiryo UI" panose="020B0604030504040204" pitchFamily="50" charset="-128"/>
              </a:rPr>
              <a:t>応募作品です。</a:t>
            </a:r>
            <a:endParaRPr lang="en-US" altLang="ja-JP" b="1" spc="-1" dirty="0">
              <a:latin typeface="Meiryo UI" panose="020B0604030504040204" pitchFamily="50" charset="-128"/>
              <a:ea typeface="Meiryo UI" panose="020B0604030504040204" pitchFamily="50" charset="-128"/>
            </a:endParaRPr>
          </a:p>
          <a:p>
            <a:pPr>
              <a:lnSpc>
                <a:spcPct val="100000"/>
              </a:lnSpc>
            </a:pPr>
            <a:endParaRPr lang="en-US" altLang="ja-JP" sz="1000" b="1" spc="-1" dirty="0">
              <a:latin typeface="Meiryo UI" panose="020B0604030504040204" pitchFamily="50" charset="-128"/>
              <a:ea typeface="Meiryo UI" panose="020B0604030504040204" pitchFamily="50" charset="-128"/>
            </a:endParaRPr>
          </a:p>
          <a:p>
            <a:pPr>
              <a:lnSpc>
                <a:spcPct val="100000"/>
              </a:lnSpc>
            </a:pP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事故</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をテーマにしています。</a:t>
            </a:r>
            <a:endParaRPr lang="en-US" altLang="ja-JP" b="1" spc="-1" dirty="0">
              <a:latin typeface="Meiryo UI" panose="020B0604030504040204" pitchFamily="50" charset="-128"/>
              <a:ea typeface="Meiryo UI" panose="020B0604030504040204" pitchFamily="50" charset="-128"/>
            </a:endParaRPr>
          </a:p>
          <a:p>
            <a:pPr>
              <a:lnSpc>
                <a:spcPct val="100000"/>
              </a:lnSpc>
            </a:pPr>
            <a:r>
              <a:rPr lang="ja-JP" altLang="en-US" b="1" spc="-1" dirty="0">
                <a:latin typeface="Meiryo UI" panose="020B0604030504040204" pitchFamily="50" charset="-128"/>
                <a:ea typeface="Meiryo UI" panose="020B0604030504040204" pitchFamily="50" charset="-128"/>
              </a:rPr>
              <a:t>プレイヤーは決められたルートに従って街中を歩いています。</a:t>
            </a:r>
            <a:endParaRPr lang="en-US" altLang="ja-JP" b="1" spc="-1" dirty="0">
              <a:latin typeface="Meiryo UI" panose="020B0604030504040204" pitchFamily="50" charset="-128"/>
              <a:ea typeface="Meiryo UI" panose="020B0604030504040204" pitchFamily="50" charset="-128"/>
            </a:endParaRPr>
          </a:p>
          <a:p>
            <a:pPr>
              <a:lnSpc>
                <a:spcPct val="100000"/>
              </a:lnSpc>
            </a:pPr>
            <a:r>
              <a:rPr lang="ja-JP" altLang="en-US" b="1" spc="-1" dirty="0">
                <a:latin typeface="Meiryo UI" panose="020B0604030504040204" pitchFamily="50" charset="-128"/>
                <a:ea typeface="Meiryo UI" panose="020B0604030504040204" pitchFamily="50" charset="-128"/>
              </a:rPr>
              <a:t>街中のいたるところで起きる</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事故</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に遭わないように防衛することが目的です。</a:t>
            </a:r>
            <a:endParaRPr lang="en-US" altLang="ja-JP" b="1" spc="-1" dirty="0">
              <a:latin typeface="Meiryo UI" panose="020B0604030504040204" pitchFamily="50" charset="-128"/>
              <a:ea typeface="Meiryo UI" panose="020B0604030504040204" pitchFamily="50" charset="-128"/>
            </a:endParaRPr>
          </a:p>
          <a:p>
            <a:pPr>
              <a:lnSpc>
                <a:spcPct val="100000"/>
              </a:lnSpc>
            </a:pPr>
            <a:r>
              <a:rPr lang="ja-JP" altLang="en-US" b="1" spc="-1" dirty="0">
                <a:latin typeface="Meiryo UI" panose="020B0604030504040204" pitchFamily="50" charset="-128"/>
                <a:ea typeface="Meiryo UI" panose="020B0604030504040204" pitchFamily="50" charset="-128"/>
              </a:rPr>
              <a:t>防衛を行うために、街中にある</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物</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を用いて、「動かす」「壊す」などを行い、事故を未然に防ぎ、ゴールを目指すパズルゲームです。</a:t>
            </a:r>
            <a:endParaRPr lang="en-US" altLang="ja-JP" b="1" spc="-1" dirty="0">
              <a:latin typeface="Meiryo UI" panose="020B0604030504040204" pitchFamily="50" charset="-128"/>
              <a:ea typeface="Meiryo UI" panose="020B0604030504040204" pitchFamily="50" charset="-128"/>
            </a:endParaRPr>
          </a:p>
          <a:p>
            <a:pPr>
              <a:lnSpc>
                <a:spcPct val="100000"/>
              </a:lnSpc>
            </a:pPr>
            <a:endParaRPr lang="en-US" altLang="ja-JP" sz="1000" b="1" spc="-1" dirty="0">
              <a:latin typeface="Meiryo UI" panose="020B0604030504040204" pitchFamily="50" charset="-128"/>
              <a:ea typeface="Meiryo UI" panose="020B0604030504040204" pitchFamily="50" charset="-128"/>
            </a:endParaRPr>
          </a:p>
          <a:p>
            <a:pPr>
              <a:lnSpc>
                <a:spcPct val="100000"/>
              </a:lnSpc>
            </a:pPr>
            <a:r>
              <a:rPr lang="en-US" altLang="ja-JP" b="1" spc="-1" dirty="0">
                <a:latin typeface="Meiryo UI" panose="020B0604030504040204" pitchFamily="50" charset="-128"/>
                <a:ea typeface="Meiryo UI" panose="020B0604030504040204" pitchFamily="50" charset="-128"/>
              </a:rPr>
              <a:t>UE4</a:t>
            </a:r>
            <a:r>
              <a:rPr lang="ja-JP" altLang="en-US" b="1" spc="-1" dirty="0">
                <a:latin typeface="Meiryo UI" panose="020B0604030504040204" pitchFamily="50" charset="-128"/>
                <a:ea typeface="Meiryo UI" panose="020B0604030504040204" pitchFamily="50" charset="-128"/>
              </a:rPr>
              <a:t>を用いた初めての制作でした。</a:t>
            </a:r>
            <a:endParaRPr lang="en-US" altLang="ja-JP" b="1" spc="-1" dirty="0">
              <a:latin typeface="Meiryo UI" panose="020B0604030504040204" pitchFamily="50" charset="-128"/>
              <a:ea typeface="Meiryo UI" panose="020B0604030504040204" pitchFamily="50" charset="-128"/>
            </a:endParaRPr>
          </a:p>
          <a:p>
            <a:pPr>
              <a:lnSpc>
                <a:spcPct val="100000"/>
              </a:lnSpc>
            </a:pPr>
            <a:r>
              <a:rPr lang="ja-JP" altLang="en-US" b="1" spc="-1" dirty="0">
                <a:latin typeface="Meiryo UI" panose="020B0604030504040204" pitchFamily="50" charset="-128"/>
                <a:ea typeface="Meiryo UI" panose="020B0604030504040204" pitchFamily="50" charset="-128"/>
              </a:rPr>
              <a:t>様々なサイトを参考にしたり、</a:t>
            </a:r>
            <a:endParaRPr lang="en-US" altLang="ja-JP" b="1" spc="-1" dirty="0">
              <a:latin typeface="Meiryo UI" panose="020B0604030504040204" pitchFamily="50" charset="-128"/>
              <a:ea typeface="Meiryo UI" panose="020B0604030504040204" pitchFamily="50" charset="-128"/>
            </a:endParaRPr>
          </a:p>
          <a:p>
            <a:pPr>
              <a:lnSpc>
                <a:spcPct val="100000"/>
              </a:lnSpc>
            </a:pPr>
            <a:r>
              <a:rPr lang="ja-JP" altLang="en-US" b="1" spc="-1" dirty="0">
                <a:latin typeface="Meiryo UI" panose="020B0604030504040204" pitchFamily="50" charset="-128"/>
                <a:ea typeface="Meiryo UI" panose="020B0604030504040204" pitchFamily="50" charset="-128"/>
              </a:rPr>
              <a:t>チームで情報の共有を行いながら、</a:t>
            </a:r>
            <a:endParaRPr lang="en-US" altLang="ja-JP" b="1" spc="-1" dirty="0">
              <a:latin typeface="Meiryo UI" panose="020B0604030504040204" pitchFamily="50" charset="-128"/>
              <a:ea typeface="Meiryo UI" panose="020B0604030504040204" pitchFamily="50" charset="-128"/>
            </a:endParaRPr>
          </a:p>
          <a:p>
            <a:pPr>
              <a:lnSpc>
                <a:spcPct val="100000"/>
              </a:lnSpc>
            </a:pPr>
            <a:r>
              <a:rPr lang="ja-JP" altLang="en-US" b="1" spc="-1" dirty="0">
                <a:latin typeface="Meiryo UI" panose="020B0604030504040204" pitchFamily="50" charset="-128"/>
                <a:ea typeface="Meiryo UI" panose="020B0604030504040204" pitchFamily="50" charset="-128"/>
              </a:rPr>
              <a:t>制作を行いました。</a:t>
            </a:r>
            <a:endParaRPr lang="en-US" altLang="ja-JP" b="1" spc="-1" dirty="0">
              <a:latin typeface="Meiryo UI" panose="020B0604030504040204" pitchFamily="50" charset="-128"/>
              <a:ea typeface="Meiryo UI" panose="020B0604030504040204" pitchFamily="50" charset="-128"/>
            </a:endParaRPr>
          </a:p>
        </p:txBody>
      </p:sp>
      <p:pic>
        <p:nvPicPr>
          <p:cNvPr id="2" name="図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204" y="365707"/>
            <a:ext cx="5590646" cy="838597"/>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5509" y="-438744"/>
            <a:ext cx="4565701" cy="2336449"/>
          </a:xfrm>
          <a:prstGeom prst="rect">
            <a:avLst/>
          </a:prstGeom>
        </p:spPr>
      </p:pic>
      <p:sp>
        <p:nvSpPr>
          <p:cNvPr id="3" name="テキスト ボックス 2"/>
          <p:cNvSpPr txBox="1"/>
          <p:nvPr/>
        </p:nvSpPr>
        <p:spPr>
          <a:xfrm>
            <a:off x="3049053" y="180675"/>
            <a:ext cx="3312368" cy="307777"/>
          </a:xfrm>
          <a:prstGeom prst="rect">
            <a:avLst/>
          </a:prstGeom>
          <a:noFill/>
        </p:spPr>
        <p:txBody>
          <a:bodyPr wrap="square" rtlCol="0">
            <a:spAutoFit/>
          </a:bodyPr>
          <a:lstStyle/>
          <a:p>
            <a:pPr algn="ctr"/>
            <a:r>
              <a:rPr kumimoji="1" lang="ja-JP" altLang="en-US" sz="1400" dirty="0">
                <a:solidFill>
                  <a:schemeClr val="accent3">
                    <a:lumMod val="75000"/>
                  </a:schemeClr>
                </a:solidFill>
                <a:latin typeface="+mn-ea"/>
              </a:rPr>
              <a:t>ア  ク  シ  デ  ン  ト</a:t>
            </a:r>
          </a:p>
        </p:txBody>
      </p:sp>
      <p:grpSp>
        <p:nvGrpSpPr>
          <p:cNvPr id="32" name="グループ化 31"/>
          <p:cNvGrpSpPr/>
          <p:nvPr/>
        </p:nvGrpSpPr>
        <p:grpSpPr>
          <a:xfrm>
            <a:off x="5157431" y="4168948"/>
            <a:ext cx="3274474" cy="1951769"/>
            <a:chOff x="5105810" y="3874278"/>
            <a:chExt cx="3274474" cy="1951769"/>
          </a:xfrm>
        </p:grpSpPr>
        <p:grpSp>
          <p:nvGrpSpPr>
            <p:cNvPr id="33" name="グループ化 32">
              <a:extLst>
                <a:ext uri="{FF2B5EF4-FFF2-40B4-BE49-F238E27FC236}">
                  <a16:creationId xmlns:a16="http://schemas.microsoft.com/office/drawing/2014/main" id="{CC494432-E145-461F-86C0-9390AB57D4AC}"/>
                </a:ext>
              </a:extLst>
            </p:cNvPr>
            <p:cNvGrpSpPr/>
            <p:nvPr/>
          </p:nvGrpSpPr>
          <p:grpSpPr>
            <a:xfrm>
              <a:off x="6401912" y="3874278"/>
              <a:ext cx="379197" cy="1951769"/>
              <a:chOff x="6134678" y="4135245"/>
              <a:chExt cx="401497" cy="1855875"/>
            </a:xfrm>
            <a:solidFill>
              <a:srgbClr val="F7F1E9"/>
            </a:solidFill>
          </p:grpSpPr>
          <p:sp>
            <p:nvSpPr>
              <p:cNvPr id="50" name="CustomShape 6"/>
              <p:cNvSpPr/>
              <p:nvPr/>
            </p:nvSpPr>
            <p:spPr>
              <a:xfrm>
                <a:off x="6134678" y="5670582"/>
                <a:ext cx="334442" cy="320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dirty="0">
                    <a:solidFill>
                      <a:srgbClr val="000000"/>
                    </a:solidFill>
                    <a:latin typeface="Meiryo UI" panose="020B0604030504040204" pitchFamily="50" charset="-128"/>
                    <a:ea typeface="Meiryo UI" panose="020B0604030504040204" pitchFamily="50" charset="-128"/>
                  </a:rPr>
                  <a:t>:</a:t>
                </a:r>
                <a:endParaRPr lang="en-US" sz="1600" b="1" strike="noStrike" spc="-1"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56D998FD-7E4F-4C6D-819B-9430428BE808}"/>
                  </a:ext>
                </a:extLst>
              </p:cNvPr>
              <p:cNvSpPr txBox="1"/>
              <p:nvPr/>
            </p:nvSpPr>
            <p:spPr>
              <a:xfrm>
                <a:off x="6140144" y="4464481"/>
                <a:ext cx="39603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2377AA9E-1158-41C8-96FA-8281BB3C35AC}"/>
                  </a:ext>
                </a:extLst>
              </p:cNvPr>
              <p:cNvSpPr txBox="1"/>
              <p:nvPr/>
            </p:nvSpPr>
            <p:spPr>
              <a:xfrm>
                <a:off x="6141593" y="4780233"/>
                <a:ext cx="325267"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B7DF0A51-DBD3-4BEA-A36D-8F1BFA5A548A}"/>
                  </a:ext>
                </a:extLst>
              </p:cNvPr>
              <p:cNvSpPr txBox="1"/>
              <p:nvPr/>
            </p:nvSpPr>
            <p:spPr>
              <a:xfrm>
                <a:off x="6139274" y="5313665"/>
                <a:ext cx="283649" cy="321920"/>
              </a:xfrm>
              <a:prstGeom prst="rect">
                <a:avLst/>
              </a:prstGeom>
              <a:noFill/>
            </p:spPr>
            <p:txBody>
              <a:bodyPr wrap="non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D2F62AA6-0525-4A83-A278-1CCB18DF5380}"/>
                  </a:ext>
                </a:extLst>
              </p:cNvPr>
              <p:cNvSpPr txBox="1"/>
              <p:nvPr/>
            </p:nvSpPr>
            <p:spPr>
              <a:xfrm>
                <a:off x="6151645" y="4135245"/>
                <a:ext cx="31225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grpSp>
        <p:sp>
          <p:nvSpPr>
            <p:cNvPr id="34" name="テキスト ボックス 33"/>
            <p:cNvSpPr txBox="1"/>
            <p:nvPr/>
          </p:nvSpPr>
          <p:spPr>
            <a:xfrm>
              <a:off x="5105810" y="3910445"/>
              <a:ext cx="1355545"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ジャンル</a:t>
              </a:r>
              <a:endParaRPr kumimoji="1" lang="ja-JP" altLang="en-US" sz="1600" dirty="0"/>
            </a:p>
          </p:txBody>
        </p:sp>
        <p:sp>
          <p:nvSpPr>
            <p:cNvPr id="35" name="テキスト ボックス 34"/>
            <p:cNvSpPr txBox="1"/>
            <p:nvPr/>
          </p:nvSpPr>
          <p:spPr>
            <a:xfrm>
              <a:off x="6619569" y="3902308"/>
              <a:ext cx="1137577" cy="338554"/>
            </a:xfrm>
            <a:prstGeom prst="rect">
              <a:avLst/>
            </a:prstGeom>
            <a:noFill/>
          </p:spPr>
          <p:txBody>
            <a:bodyPr wrap="square" rtlCol="0">
              <a:spAutoFit/>
            </a:bodyPr>
            <a:lstStyle/>
            <a:p>
              <a:r>
                <a:rPr lang="ja-JP" altLang="en-US" sz="1600" b="1" spc="-1" dirty="0">
                  <a:solidFill>
                    <a:srgbClr val="000000"/>
                  </a:solidFill>
                  <a:latin typeface="Meiryo UI" panose="020B0604030504040204" pitchFamily="50" charset="-128"/>
                  <a:ea typeface="Meiryo UI" panose="020B0604030504040204" pitchFamily="50" charset="-128"/>
                </a:rPr>
                <a:t>パズル</a:t>
              </a:r>
              <a:endParaRPr lang="en-US" altLang="ja-JP" sz="1600" b="1" spc="-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106101" y="4257280"/>
              <a:ext cx="1355254"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使用エンジン</a:t>
              </a:r>
              <a:endParaRPr kumimoji="1" lang="ja-JP" altLang="en-US" sz="1600" dirty="0"/>
            </a:p>
          </p:txBody>
        </p:sp>
        <p:sp>
          <p:nvSpPr>
            <p:cNvPr id="37" name="正方形/長方形 36"/>
            <p:cNvSpPr/>
            <p:nvPr/>
          </p:nvSpPr>
          <p:spPr>
            <a:xfrm>
              <a:off x="6603900" y="4236688"/>
              <a:ext cx="1776384" cy="338554"/>
            </a:xfrm>
            <a:prstGeom prst="rect">
              <a:avLst/>
            </a:prstGeom>
          </p:spPr>
          <p:txBody>
            <a:bodyPr wrap="none">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UnrealEngine4</a:t>
              </a:r>
              <a:endParaRPr lang="en-US" altLang="ja-JP" sz="1600" b="1" spc="-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5123789" y="4574448"/>
              <a:ext cx="1344462"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制作人数</a:t>
              </a:r>
              <a:endParaRPr kumimoji="1" lang="ja-JP" altLang="en-US" sz="1600" dirty="0"/>
            </a:p>
          </p:txBody>
        </p:sp>
        <p:sp>
          <p:nvSpPr>
            <p:cNvPr id="39" name="テキスト ボックス 38"/>
            <p:cNvSpPr txBox="1"/>
            <p:nvPr/>
          </p:nvSpPr>
          <p:spPr>
            <a:xfrm>
              <a:off x="6610967" y="4559081"/>
              <a:ext cx="1147139"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4人</a:t>
              </a:r>
              <a:endParaRPr lang="en-US" altLang="ja-JP" sz="1600" b="1" spc="-1"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5123789" y="5145148"/>
              <a:ext cx="1346987"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制作期間</a:t>
              </a:r>
              <a:endParaRPr kumimoji="1" lang="ja-JP" altLang="en-US" sz="1600" dirty="0"/>
            </a:p>
          </p:txBody>
        </p:sp>
        <p:sp>
          <p:nvSpPr>
            <p:cNvPr id="41" name="テキスト ボックス 40"/>
            <p:cNvSpPr txBox="1"/>
            <p:nvPr/>
          </p:nvSpPr>
          <p:spPr>
            <a:xfrm>
              <a:off x="6611495" y="5111881"/>
              <a:ext cx="1149137"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2ヶ月</a:t>
              </a:r>
              <a:endParaRPr lang="en-US" altLang="ja-JP" sz="1600" b="1" spc="-1"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5125397" y="5514559"/>
              <a:ext cx="1351421" cy="307777"/>
            </a:xfrm>
            <a:prstGeom prst="rect">
              <a:avLst/>
            </a:prstGeom>
            <a:noFill/>
          </p:spPr>
          <p:txBody>
            <a:bodyPr wrap="square" rtlCol="0">
              <a:spAutoFit/>
            </a:bodyPr>
            <a:lstStyle/>
            <a:p>
              <a:pPr algn="dist"/>
              <a:r>
                <a:rPr lang="en-US" altLang="ja-JP" sz="1400" b="1" spc="-1" dirty="0" err="1">
                  <a:solidFill>
                    <a:srgbClr val="000000"/>
                  </a:solidFill>
                  <a:latin typeface="Meiryo UI" panose="020B0604030504040204" pitchFamily="50" charset="-128"/>
                  <a:ea typeface="Meiryo UI" panose="020B0604030504040204" pitchFamily="50" charset="-128"/>
                </a:rPr>
                <a:t>プラットフォーム</a:t>
              </a:r>
              <a:endParaRPr kumimoji="1" lang="ja-JP" altLang="en-US" sz="1400" dirty="0"/>
            </a:p>
          </p:txBody>
        </p:sp>
        <p:sp>
          <p:nvSpPr>
            <p:cNvPr id="43" name="テキスト ボックス 42"/>
            <p:cNvSpPr txBox="1"/>
            <p:nvPr/>
          </p:nvSpPr>
          <p:spPr>
            <a:xfrm>
              <a:off x="6608601" y="5486879"/>
              <a:ext cx="1152031"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PC</a:t>
              </a:r>
              <a:endParaRPr lang="en-US" altLang="ja-JP" sz="1600" b="1" spc="-1"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6617430" y="4883579"/>
              <a:ext cx="993173"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プログラマー</a:t>
              </a:r>
            </a:p>
          </p:txBody>
        </p:sp>
        <p:sp>
          <p:nvSpPr>
            <p:cNvPr id="49" name="テキスト ボックス 48"/>
            <p:cNvSpPr txBox="1"/>
            <p:nvPr/>
          </p:nvSpPr>
          <p:spPr>
            <a:xfrm>
              <a:off x="7491136" y="4889052"/>
              <a:ext cx="649272" cy="276999"/>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rPr>
                <a:t>4</a:t>
              </a:r>
              <a:r>
                <a:rPr kumimoji="1" lang="ja-JP" altLang="en-US" sz="1200" b="1" dirty="0">
                  <a:latin typeface="Meiryo UI" panose="020B0604030504040204" pitchFamily="50" charset="-128"/>
                  <a:ea typeface="Meiryo UI" panose="020B0604030504040204" pitchFamily="50" charset="-128"/>
                </a:rPr>
                <a:t>人</a:t>
              </a:r>
              <a:endParaRPr kumimoji="1" lang="ja-JP" altLang="en-US" b="1" dirty="0">
                <a:latin typeface="Meiryo UI" panose="020B0604030504040204" pitchFamily="50" charset="-128"/>
                <a:ea typeface="Meiryo UI" panose="020B0604030504040204" pitchFamily="50" charset="-128"/>
              </a:endParaRPr>
            </a:p>
          </p:txBody>
        </p:sp>
      </p:grpSp>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l="3031" t="5454" r="2929" b="1346"/>
          <a:stretch/>
        </p:blipFill>
        <p:spPr>
          <a:xfrm>
            <a:off x="4584362" y="1361106"/>
            <a:ext cx="4413118" cy="2540387"/>
          </a:xfrm>
          <a:prstGeom prst="rect">
            <a:avLst/>
          </a:prstGeom>
        </p:spPr>
      </p:pic>
      <p:sp>
        <p:nvSpPr>
          <p:cNvPr id="7" name="正方形/長方形 6"/>
          <p:cNvSpPr/>
          <p:nvPr/>
        </p:nvSpPr>
        <p:spPr>
          <a:xfrm>
            <a:off x="4584362" y="1361106"/>
            <a:ext cx="4413118" cy="2540387"/>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p11 -</a:t>
            </a:r>
            <a:endParaRPr kumimoji="1" lang="ja-JP" altLang="en-US" sz="1400" dirty="0"/>
          </a:p>
        </p:txBody>
      </p:sp>
    </p:spTree>
    <p:extLst>
      <p:ext uri="{BB962C8B-B14F-4D97-AF65-F5344CB8AC3E}">
        <p14:creationId xmlns:p14="http://schemas.microsoft.com/office/powerpoint/2010/main" val="3684994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タイトル 1"/>
          <p:cNvSpPr>
            <a:spLocks noGrp="1"/>
          </p:cNvSpPr>
          <p:nvPr>
            <p:ph type="title"/>
          </p:nvPr>
        </p:nvSpPr>
        <p:spPr>
          <a:xfrm>
            <a:off x="2982325" y="3096601"/>
            <a:ext cx="3179349" cy="664797"/>
          </a:xfrm>
        </p:spPr>
        <p:txBody>
          <a:bodyPr/>
          <a:lstStyle/>
          <a:p>
            <a:pPr algn="ctr"/>
            <a:r>
              <a:rPr lang="ja-JP" altLang="en-US" sz="4800" b="1" dirty="0">
                <a:latin typeface="Meiryo UI" panose="020B0604030504040204" pitchFamily="50" charset="-128"/>
                <a:ea typeface="Meiryo UI" panose="020B0604030504040204" pitchFamily="50" charset="-128"/>
              </a:rPr>
              <a:t>授業作品</a:t>
            </a:r>
            <a:endParaRPr kumimoji="1" lang="ja-JP" altLang="en-US" sz="48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46428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1" name="青グラ"/>
          <p:cNvSpPr/>
          <p:nvPr/>
        </p:nvSpPr>
        <p:spPr>
          <a:xfrm>
            <a:off x="0" y="0"/>
            <a:ext cx="9144000" cy="6858000"/>
          </a:xfrm>
          <a:prstGeom prst="rect">
            <a:avLst/>
          </a:prstGeom>
          <a:gradFill flip="none" rotWithShape="1">
            <a:gsLst>
              <a:gs pos="0">
                <a:schemeClr val="accent1">
                  <a:tint val="66000"/>
                  <a:satMod val="160000"/>
                  <a:alpha val="5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shotinggame"/>
          <p:cNvPicPr>
            <a:picLocks noChangeAspect="1"/>
          </p:cNvPicPr>
          <p:nvPr/>
        </p:nvPicPr>
        <p:blipFill rotWithShape="1">
          <a:blip r:embed="rId3" cstate="print">
            <a:extLst>
              <a:ext uri="{28A0092B-C50C-407E-A947-70E740481C1C}">
                <a14:useLocalDpi xmlns:a14="http://schemas.microsoft.com/office/drawing/2010/main" val="0"/>
              </a:ext>
            </a:extLst>
          </a:blip>
          <a:srcRect t="7270"/>
          <a:stretch/>
        </p:blipFill>
        <p:spPr>
          <a:xfrm>
            <a:off x="5113020" y="960120"/>
            <a:ext cx="3643292" cy="2757972"/>
          </a:xfrm>
          <a:prstGeom prst="rect">
            <a:avLst/>
          </a:prstGeom>
          <a:ln w="0">
            <a:solidFill>
              <a:schemeClr val="tx1">
                <a:lumMod val="65000"/>
                <a:lumOff val="35000"/>
              </a:schemeClr>
            </a:solidFill>
          </a:ln>
        </p:spPr>
      </p:pic>
      <p:pic>
        <p:nvPicPr>
          <p:cNvPr id="17" name="図 16"/>
          <p:cNvPicPr>
            <a:picLocks noChangeAspect="1"/>
          </p:cNvPicPr>
          <p:nvPr/>
        </p:nvPicPr>
        <p:blipFill rotWithShape="1">
          <a:blip r:embed="rId4" cstate="print">
            <a:extLst>
              <a:ext uri="{28A0092B-C50C-407E-A947-70E740481C1C}">
                <a14:useLocalDpi xmlns:a14="http://schemas.microsoft.com/office/drawing/2010/main" val="0"/>
              </a:ext>
            </a:extLst>
          </a:blip>
          <a:srcRect t="7044"/>
          <a:stretch/>
        </p:blipFill>
        <p:spPr>
          <a:xfrm>
            <a:off x="258697" y="3869023"/>
            <a:ext cx="3651294" cy="2735516"/>
          </a:xfrm>
          <a:prstGeom prst="rect">
            <a:avLst/>
          </a:prstGeom>
          <a:ln w="0">
            <a:solidFill>
              <a:schemeClr val="tx1">
                <a:lumMod val="65000"/>
                <a:lumOff val="35000"/>
              </a:schemeClr>
            </a:solidFill>
          </a:ln>
        </p:spPr>
      </p:pic>
      <p:sp>
        <p:nvSpPr>
          <p:cNvPr id="24" name="正方形/長方形 23"/>
          <p:cNvSpPr/>
          <p:nvPr/>
        </p:nvSpPr>
        <p:spPr>
          <a:xfrm>
            <a:off x="3909992" y="3856361"/>
            <a:ext cx="4846320" cy="2748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58697" y="960120"/>
            <a:ext cx="4846320" cy="277063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2"/>
          <p:cNvSpPr txBox="1">
            <a:spLocks/>
          </p:cNvSpPr>
          <p:nvPr/>
        </p:nvSpPr>
        <p:spPr>
          <a:xfrm>
            <a:off x="296589" y="1968447"/>
            <a:ext cx="2587754" cy="221599"/>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sz="1600" dirty="0"/>
          </a:p>
        </p:txBody>
      </p:sp>
      <p:sp>
        <p:nvSpPr>
          <p:cNvPr id="5" name="六角形 4"/>
          <p:cNvSpPr/>
          <p:nvPr/>
        </p:nvSpPr>
        <p:spPr>
          <a:xfrm>
            <a:off x="2724168" y="188172"/>
            <a:ext cx="3816424"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374020" y="254857"/>
            <a:ext cx="2459620" cy="609398"/>
          </a:xfrm>
        </p:spPr>
        <p:txBody>
          <a:bodyPr/>
          <a:lstStyle/>
          <a:p>
            <a:pPr algn="ctr"/>
            <a:r>
              <a:rPr lang="ja-JP" altLang="en-US" b="1" dirty="0">
                <a:solidFill>
                  <a:schemeClr val="accent1">
                    <a:lumMod val="75000"/>
                  </a:schemeClr>
                </a:solidFill>
                <a:latin typeface="Meiryo UI" panose="020B0604030504040204" pitchFamily="50" charset="-128"/>
                <a:ea typeface="Meiryo UI" panose="020B0604030504040204" pitchFamily="50" charset="-128"/>
              </a:rPr>
              <a:t>１</a:t>
            </a:r>
            <a:r>
              <a:rPr kumimoji="1" lang="ja-JP" altLang="en-US" b="1" dirty="0">
                <a:solidFill>
                  <a:schemeClr val="accent1">
                    <a:lumMod val="75000"/>
                  </a:schemeClr>
                </a:solidFill>
                <a:latin typeface="Meiryo UI" panose="020B0604030504040204" pitchFamily="50" charset="-128"/>
                <a:ea typeface="Meiryo UI" panose="020B0604030504040204" pitchFamily="50" charset="-128"/>
              </a:rPr>
              <a:t>年</a:t>
            </a:r>
            <a:r>
              <a:rPr kumimoji="1" lang="ja-JP" altLang="en-US" sz="1400" b="1" dirty="0">
                <a:solidFill>
                  <a:schemeClr val="accent1">
                    <a:lumMod val="75000"/>
                  </a:schemeClr>
                </a:solidFill>
                <a:latin typeface="Meiryo UI" panose="020B0604030504040204" pitchFamily="50" charset="-128"/>
                <a:ea typeface="Meiryo UI" panose="020B0604030504040204" pitchFamily="50" charset="-128"/>
              </a:rPr>
              <a:t> </a:t>
            </a:r>
            <a:r>
              <a:rPr kumimoji="1" lang="ja-JP" altLang="en-US" b="1" dirty="0">
                <a:solidFill>
                  <a:schemeClr val="accent1">
                    <a:lumMod val="75000"/>
                  </a:schemeClr>
                </a:solidFill>
                <a:latin typeface="Meiryo UI" panose="020B0604030504040204" pitchFamily="50" charset="-128"/>
                <a:ea typeface="Meiryo UI" panose="020B0604030504040204" pitchFamily="50" charset="-128"/>
              </a:rPr>
              <a:t>生</a:t>
            </a:r>
          </a:p>
        </p:txBody>
      </p:sp>
      <p:grpSp>
        <p:nvGrpSpPr>
          <p:cNvPr id="48" name="グループ化 47"/>
          <p:cNvGrpSpPr/>
          <p:nvPr/>
        </p:nvGrpSpPr>
        <p:grpSpPr>
          <a:xfrm>
            <a:off x="269953" y="1090031"/>
            <a:ext cx="4590079" cy="2437643"/>
            <a:chOff x="269953" y="1090031"/>
            <a:chExt cx="4590079" cy="2437643"/>
          </a:xfrm>
        </p:grpSpPr>
        <p:sp>
          <p:nvSpPr>
            <p:cNvPr id="10" name="テキスト ボックス 9"/>
            <p:cNvSpPr txBox="1"/>
            <p:nvPr/>
          </p:nvSpPr>
          <p:spPr>
            <a:xfrm>
              <a:off x="620438" y="2204235"/>
              <a:ext cx="4239594" cy="1323439"/>
            </a:xfrm>
            <a:prstGeom prst="rect">
              <a:avLst/>
            </a:prstGeom>
            <a:noFill/>
          </p:spPr>
          <p:txBody>
            <a:bodyPr wrap="square" rtlCol="0">
              <a:spAutoFit/>
            </a:bodyPr>
            <a:lstStyle/>
            <a:p>
              <a:pPr algn="dist"/>
              <a:r>
                <a:rPr kumimoji="1" lang="ja-JP" altLang="en-US" sz="1600" dirty="0">
                  <a:latin typeface="Meiryo UI" panose="020B0604030504040204" pitchFamily="50" charset="-128"/>
                  <a:ea typeface="Meiryo UI" panose="020B0604030504040204" pitchFamily="50" charset="-128"/>
                </a:rPr>
                <a:t>専門学校に入学して初めてプログラムを行った作品</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です。</a:t>
              </a:r>
              <a:endParaRPr kumimoji="1"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簡単なシューティングゲームになっています。 自機な</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どの画像素材を自作してゲーム内で実際に使用し</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ました。</a:t>
              </a:r>
              <a:endParaRPr lang="en-US" altLang="ja-JP" sz="16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69953" y="1090031"/>
              <a:ext cx="2757152" cy="369332"/>
            </a:xfrm>
            <a:prstGeom prst="rect">
              <a:avLst/>
            </a:prstGeom>
            <a:noFill/>
          </p:spPr>
          <p:txBody>
            <a:bodyPr wrap="square" rtlCol="0">
              <a:spAutoFit/>
            </a:bodyPr>
            <a:lstStyle/>
            <a:p>
              <a:pPr algn="ctr"/>
              <a:r>
                <a:rPr kumimoji="1" lang="ja-JP" altLang="en-US" b="1" dirty="0">
                  <a:latin typeface="Meiryo UI" panose="020B0604030504040204" pitchFamily="50" charset="-128"/>
                  <a:ea typeface="Meiryo UI" panose="020B0604030504040204" pitchFamily="50" charset="-128"/>
                </a:rPr>
                <a:t>シューティングゲーム</a:t>
              </a:r>
            </a:p>
          </p:txBody>
        </p:sp>
        <p:grpSp>
          <p:nvGrpSpPr>
            <p:cNvPr id="35" name="グループ化 34"/>
            <p:cNvGrpSpPr/>
            <p:nvPr/>
          </p:nvGrpSpPr>
          <p:grpSpPr>
            <a:xfrm>
              <a:off x="631026" y="1398650"/>
              <a:ext cx="2922169" cy="816329"/>
              <a:chOff x="631026" y="1398650"/>
              <a:chExt cx="2922169" cy="816329"/>
            </a:xfrm>
          </p:grpSpPr>
          <p:sp>
            <p:nvSpPr>
              <p:cNvPr id="16" name="テキスト ボックス 15"/>
              <p:cNvSpPr txBox="1"/>
              <p:nvPr/>
            </p:nvSpPr>
            <p:spPr>
              <a:xfrm>
                <a:off x="633588" y="1410177"/>
                <a:ext cx="1301113" cy="338554"/>
              </a:xfrm>
              <a:prstGeom prst="rect">
                <a:avLst/>
              </a:prstGeom>
              <a:noFill/>
            </p:spPr>
            <p:txBody>
              <a:bodyPr wrap="square" rtlCol="0">
                <a:no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631026" y="1642429"/>
                <a:ext cx="1302902" cy="338554"/>
              </a:xfrm>
              <a:prstGeom prst="rect">
                <a:avLst/>
              </a:prstGeom>
              <a:noFill/>
            </p:spPr>
            <p:txBody>
              <a:bodyPr wrap="square" rtlCol="0">
                <a:no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638176" y="1876425"/>
                <a:ext cx="1314802" cy="338554"/>
              </a:xfrm>
              <a:prstGeom prst="rect">
                <a:avLst/>
              </a:prstGeom>
              <a:noFill/>
            </p:spPr>
            <p:txBody>
              <a:bodyPr wrap="none" rtlCol="0">
                <a:no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28" name="テキスト ボックス 27"/>
              <p:cNvSpPr txBox="1"/>
              <p:nvPr/>
            </p:nvSpPr>
            <p:spPr>
              <a:xfrm>
                <a:off x="1855547" y="1401031"/>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30" name="テキスト ボックス 29"/>
              <p:cNvSpPr txBox="1"/>
              <p:nvPr/>
            </p:nvSpPr>
            <p:spPr>
              <a:xfrm>
                <a:off x="2044172" y="1398650"/>
                <a:ext cx="1194328" cy="338554"/>
              </a:xfrm>
              <a:prstGeom prst="rect">
                <a:avLst/>
              </a:prstGeom>
              <a:noFill/>
            </p:spPr>
            <p:txBody>
              <a:bodyPr wrap="square" rtlCol="0">
                <a:no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2050466" y="1628943"/>
                <a:ext cx="1197559" cy="338554"/>
              </a:xfrm>
              <a:prstGeom prst="rect">
                <a:avLst/>
              </a:prstGeom>
              <a:noFill/>
            </p:spPr>
            <p:txBody>
              <a:bodyPr wrap="square" rtlCol="0">
                <a:no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32" name="テキスト ボックス 31"/>
              <p:cNvSpPr txBox="1"/>
              <p:nvPr/>
            </p:nvSpPr>
            <p:spPr>
              <a:xfrm>
                <a:off x="2052331" y="1874888"/>
                <a:ext cx="1500864" cy="338554"/>
              </a:xfrm>
              <a:prstGeom prst="rect">
                <a:avLst/>
              </a:prstGeom>
              <a:noFill/>
            </p:spPr>
            <p:txBody>
              <a:bodyPr wrap="square" rtlCol="0">
                <a:no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33" name="テキスト ボックス 32"/>
              <p:cNvSpPr txBox="1"/>
              <p:nvPr/>
            </p:nvSpPr>
            <p:spPr>
              <a:xfrm>
                <a:off x="1854773" y="1629565"/>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34" name="テキスト ボックス 33"/>
              <p:cNvSpPr txBox="1"/>
              <p:nvPr/>
            </p:nvSpPr>
            <p:spPr>
              <a:xfrm>
                <a:off x="1853999" y="1860444"/>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grpSp>
      </p:grpSp>
      <p:grpSp>
        <p:nvGrpSpPr>
          <p:cNvPr id="49" name="グループ化 48"/>
          <p:cNvGrpSpPr/>
          <p:nvPr/>
        </p:nvGrpSpPr>
        <p:grpSpPr>
          <a:xfrm>
            <a:off x="4328427" y="4001071"/>
            <a:ext cx="4239281" cy="2414135"/>
            <a:chOff x="4221151" y="3987181"/>
            <a:chExt cx="4239281" cy="2414135"/>
          </a:xfrm>
        </p:grpSpPr>
        <p:grpSp>
          <p:nvGrpSpPr>
            <p:cNvPr id="3" name="グループ化 2"/>
            <p:cNvGrpSpPr/>
            <p:nvPr/>
          </p:nvGrpSpPr>
          <p:grpSpPr>
            <a:xfrm>
              <a:off x="4221151" y="3987181"/>
              <a:ext cx="4239281" cy="2414135"/>
              <a:chOff x="569115" y="3957524"/>
              <a:chExt cx="4239281" cy="2414135"/>
            </a:xfrm>
          </p:grpSpPr>
          <p:sp>
            <p:nvSpPr>
              <p:cNvPr id="14" name="テキスト ボックス 13"/>
              <p:cNvSpPr txBox="1"/>
              <p:nvPr/>
            </p:nvSpPr>
            <p:spPr>
              <a:xfrm>
                <a:off x="581016" y="3957524"/>
                <a:ext cx="346710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インベーダーゲーム</a:t>
                </a:r>
                <a:endParaRPr kumimoji="1" lang="ja-JP" altLang="en-US"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69115" y="5048220"/>
                <a:ext cx="4239281" cy="1323439"/>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敵の移動制御の実装が課題の制作でした。</a:t>
                </a:r>
                <a:endParaRPr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複数の敵を同時に動かすという制御に苦戦し</a:t>
                </a:r>
                <a:r>
                  <a:rPr kumimoji="1" lang="ja-JP" altLang="en-US" sz="1600" dirty="0" err="1">
                    <a:latin typeface="Meiryo UI" panose="020B0604030504040204" pitchFamily="50" charset="-128"/>
                    <a:ea typeface="Meiryo UI" panose="020B0604030504040204" pitchFamily="50" charset="-128"/>
                  </a:rPr>
                  <a:t>な</a:t>
                </a:r>
                <a:r>
                  <a:rPr kumimoji="1" lang="ja-JP" altLang="en-US" sz="1600" dirty="0">
                    <a:latin typeface="Meiryo UI" panose="020B0604030504040204" pitchFamily="50" charset="-128"/>
                    <a:ea typeface="Meiryo UI" panose="020B0604030504040204" pitchFamily="50" charset="-128"/>
                  </a:rPr>
                  <a:t>が</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らも、実装することができました。</a:t>
                </a:r>
                <a:endParaRPr kumimoji="1"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またこの制作ではゲームに必要な一通りの画面遷</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移を実装しました。</a:t>
                </a:r>
                <a:endParaRPr kumimoji="1" lang="en-US" altLang="ja-JP" sz="1400" dirty="0">
                  <a:latin typeface="Meiryo UI" panose="020B0604030504040204" pitchFamily="50" charset="-128"/>
                  <a:ea typeface="Meiryo UI" panose="020B0604030504040204" pitchFamily="50" charset="-128"/>
                </a:endParaRPr>
              </a:p>
            </p:txBody>
          </p:sp>
        </p:grpSp>
        <p:grpSp>
          <p:nvGrpSpPr>
            <p:cNvPr id="36" name="グループ化 35"/>
            <p:cNvGrpSpPr/>
            <p:nvPr/>
          </p:nvGrpSpPr>
          <p:grpSpPr>
            <a:xfrm>
              <a:off x="4230675" y="4288845"/>
              <a:ext cx="2924545" cy="816329"/>
              <a:chOff x="628650" y="1398650"/>
              <a:chExt cx="2924545" cy="816329"/>
            </a:xfrm>
          </p:grpSpPr>
          <p:sp>
            <p:nvSpPr>
              <p:cNvPr id="37" name="テキスト ボックス 36"/>
              <p:cNvSpPr txBox="1"/>
              <p:nvPr/>
            </p:nvSpPr>
            <p:spPr>
              <a:xfrm>
                <a:off x="633588" y="1410177"/>
                <a:ext cx="1286386" cy="338554"/>
              </a:xfrm>
              <a:prstGeom prst="rect">
                <a:avLst/>
              </a:prstGeom>
              <a:noFill/>
            </p:spPr>
            <p:txBody>
              <a:bodyPr wrap="square" rtlCol="0">
                <a:no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631026" y="1642429"/>
                <a:ext cx="1288947"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628650" y="1876425"/>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40" name="テキスト ボックス 39"/>
              <p:cNvSpPr txBox="1"/>
              <p:nvPr/>
            </p:nvSpPr>
            <p:spPr>
              <a:xfrm>
                <a:off x="1861862" y="1398650"/>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41" name="テキスト ボックス 40"/>
              <p:cNvSpPr txBox="1"/>
              <p:nvPr/>
            </p:nvSpPr>
            <p:spPr>
              <a:xfrm>
                <a:off x="2044172" y="1398650"/>
                <a:ext cx="1209302"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2050466" y="1628943"/>
                <a:ext cx="1203008"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2052331" y="1874888"/>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44" name="テキスト ボックス 43"/>
              <p:cNvSpPr txBox="1"/>
              <p:nvPr/>
            </p:nvSpPr>
            <p:spPr>
              <a:xfrm>
                <a:off x="1861088" y="1627184"/>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45" name="テキスト ボックス 44"/>
              <p:cNvSpPr txBox="1"/>
              <p:nvPr/>
            </p:nvSpPr>
            <p:spPr>
              <a:xfrm>
                <a:off x="1860314" y="1858063"/>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grpSp>
      </p:grpSp>
      <p:sp>
        <p:nvSpPr>
          <p:cNvPr id="46" name="正方形/長方形 45"/>
          <p:cNvSpPr/>
          <p:nvPr/>
        </p:nvSpPr>
        <p:spPr>
          <a:xfrm>
            <a:off x="258697" y="3856361"/>
            <a:ext cx="3657981" cy="27463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095874" y="960120"/>
            <a:ext cx="3657981" cy="277063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99676" y="1069702"/>
            <a:ext cx="360040" cy="369332"/>
          </a:xfrm>
          <a:prstGeom prst="rect">
            <a:avLst/>
          </a:prstGeom>
          <a:noFill/>
        </p:spPr>
        <p:txBody>
          <a:bodyPr wrap="square" rtlCol="0">
            <a:spAutoFit/>
          </a:bodyPr>
          <a:lstStyle/>
          <a:p>
            <a:r>
              <a:rPr kumimoji="1" lang="ja-JP" altLang="en-US" dirty="0"/>
              <a:t>◆</a:t>
            </a:r>
          </a:p>
        </p:txBody>
      </p:sp>
      <p:sp>
        <p:nvSpPr>
          <p:cNvPr id="50" name="テキスト ボックス 49"/>
          <p:cNvSpPr txBox="1"/>
          <p:nvPr/>
        </p:nvSpPr>
        <p:spPr>
          <a:xfrm>
            <a:off x="4103881" y="3983743"/>
            <a:ext cx="360040" cy="369332"/>
          </a:xfrm>
          <a:prstGeom prst="rect">
            <a:avLst/>
          </a:prstGeom>
          <a:noFill/>
        </p:spPr>
        <p:txBody>
          <a:bodyPr wrap="square" rtlCol="0">
            <a:spAutoFit/>
          </a:bodyPr>
          <a:lstStyle/>
          <a:p>
            <a:r>
              <a:rPr kumimoji="1" lang="ja-JP" altLang="en-US" dirty="0"/>
              <a:t>◆</a:t>
            </a:r>
          </a:p>
        </p:txBody>
      </p:sp>
      <p:sp>
        <p:nvSpPr>
          <p:cNvPr id="53" name="テキスト ボックス 52"/>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p12 -</a:t>
            </a:r>
            <a:endParaRPr kumimoji="1" lang="ja-JP" altLang="en-US" sz="1400" dirty="0"/>
          </a:p>
        </p:txBody>
      </p:sp>
    </p:spTree>
    <p:extLst>
      <p:ext uri="{BB962C8B-B14F-4D97-AF65-F5344CB8AC3E}">
        <p14:creationId xmlns:p14="http://schemas.microsoft.com/office/powerpoint/2010/main" val="17863843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 y="0"/>
            <a:ext cx="9144000" cy="6858000"/>
          </a:xfrm>
          <a:prstGeom prst="rect">
            <a:avLst/>
          </a:prstGeom>
        </p:spPr>
      </p:pic>
      <p:sp>
        <p:nvSpPr>
          <p:cNvPr id="48" name="青グラ"/>
          <p:cNvSpPr/>
          <p:nvPr/>
        </p:nvSpPr>
        <p:spPr>
          <a:xfrm>
            <a:off x="0" y="0"/>
            <a:ext cx="9144000" cy="6858000"/>
          </a:xfrm>
          <a:prstGeom prst="rect">
            <a:avLst/>
          </a:prstGeom>
          <a:gradFill flip="none" rotWithShape="1">
            <a:gsLst>
              <a:gs pos="0">
                <a:schemeClr val="accent1">
                  <a:tint val="66000"/>
                  <a:satMod val="160000"/>
                  <a:alpha val="5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t="6679"/>
          <a:stretch/>
        </p:blipFill>
        <p:spPr>
          <a:xfrm>
            <a:off x="262128" y="3517392"/>
            <a:ext cx="3759528" cy="3072384"/>
          </a:xfrm>
          <a:prstGeom prst="rect">
            <a:avLst/>
          </a:prstGeom>
          <a:ln w="0">
            <a:solidFill>
              <a:schemeClr val="tx1">
                <a:lumMod val="65000"/>
                <a:lumOff val="35000"/>
              </a:schemeClr>
            </a:solidFill>
          </a:ln>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t="6577"/>
          <a:stretch/>
        </p:blipFill>
        <p:spPr>
          <a:xfrm>
            <a:off x="5151121" y="243840"/>
            <a:ext cx="3736848" cy="3108959"/>
          </a:xfrm>
          <a:prstGeom prst="rect">
            <a:avLst/>
          </a:prstGeom>
          <a:ln w="0">
            <a:solidFill>
              <a:schemeClr val="tx1">
                <a:lumMod val="65000"/>
                <a:lumOff val="35000"/>
              </a:schemeClr>
            </a:solidFill>
          </a:ln>
        </p:spPr>
      </p:pic>
      <p:sp>
        <p:nvSpPr>
          <p:cNvPr id="27" name="正方形/長方形 26"/>
          <p:cNvSpPr/>
          <p:nvPr/>
        </p:nvSpPr>
        <p:spPr>
          <a:xfrm>
            <a:off x="5139175" y="230625"/>
            <a:ext cx="3760984" cy="31383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55110" y="3505947"/>
            <a:ext cx="3784128" cy="309821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55110" y="230625"/>
            <a:ext cx="4884065" cy="313836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4039238" y="3505947"/>
            <a:ext cx="4860921" cy="3098215"/>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399574" y="333804"/>
            <a:ext cx="4316889" cy="2745041"/>
            <a:chOff x="399574" y="333804"/>
            <a:chExt cx="4316889" cy="2745041"/>
          </a:xfrm>
        </p:grpSpPr>
        <p:grpSp>
          <p:nvGrpSpPr>
            <p:cNvPr id="7" name="グループ化 6"/>
            <p:cNvGrpSpPr/>
            <p:nvPr/>
          </p:nvGrpSpPr>
          <p:grpSpPr>
            <a:xfrm>
              <a:off x="616363" y="367145"/>
              <a:ext cx="4100100" cy="2711700"/>
              <a:chOff x="684382" y="441556"/>
              <a:chExt cx="4100100" cy="2711700"/>
            </a:xfrm>
          </p:grpSpPr>
          <p:sp>
            <p:nvSpPr>
              <p:cNvPr id="10" name="テキスト ボックス 9"/>
              <p:cNvSpPr txBox="1"/>
              <p:nvPr/>
            </p:nvSpPr>
            <p:spPr>
              <a:xfrm>
                <a:off x="684382" y="1583596"/>
                <a:ext cx="4100100" cy="1569660"/>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マップチップを用いてマップ制作や敵の描画順切り</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替えが課題の制作でした。</a:t>
                </a:r>
                <a:endParaRPr lang="en-US" altLang="ja-JP" sz="10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小さい敵が大きい敵に重なったときに、描画順番</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を切り替えるためにバブルソートを行いました。</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その他にも複数種類の敵の制御やマップチップに</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対応した描画などを学ぶことができました。</a:t>
                </a:r>
                <a:endParaRPr lang="en-US" altLang="ja-JP" sz="16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686759" y="441556"/>
                <a:ext cx="346710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アソウルクエスト</a:t>
                </a:r>
                <a:endParaRPr kumimoji="1" lang="ja-JP" altLang="en-US" b="1" dirty="0">
                  <a:latin typeface="Meiryo UI" panose="020B0604030504040204" pitchFamily="50" charset="-128"/>
                  <a:ea typeface="Meiryo UI" panose="020B0604030504040204" pitchFamily="50" charset="-128"/>
                </a:endParaRPr>
              </a:p>
            </p:txBody>
          </p:sp>
          <p:grpSp>
            <p:nvGrpSpPr>
              <p:cNvPr id="28" name="グループ化 27"/>
              <p:cNvGrpSpPr/>
              <p:nvPr/>
            </p:nvGrpSpPr>
            <p:grpSpPr>
              <a:xfrm>
                <a:off x="684382" y="698018"/>
                <a:ext cx="2924545" cy="844904"/>
                <a:chOff x="628650" y="1398650"/>
                <a:chExt cx="2924545" cy="844904"/>
              </a:xfrm>
            </p:grpSpPr>
            <p:sp>
              <p:nvSpPr>
                <p:cNvPr id="29" name="テキスト ボックス 28"/>
                <p:cNvSpPr txBox="1"/>
                <p:nvPr/>
              </p:nvSpPr>
              <p:spPr>
                <a:xfrm>
                  <a:off x="633588" y="1410177"/>
                  <a:ext cx="1274173"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631027" y="1642429"/>
                  <a:ext cx="1286260"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628650" y="1905000"/>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32" name="テキスト ボックス 31"/>
                <p:cNvSpPr txBox="1"/>
                <p:nvPr/>
              </p:nvSpPr>
              <p:spPr>
                <a:xfrm>
                  <a:off x="1862981" y="1400409"/>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33" name="テキスト ボックス 32"/>
                <p:cNvSpPr txBox="1"/>
                <p:nvPr/>
              </p:nvSpPr>
              <p:spPr>
                <a:xfrm>
                  <a:off x="2044172" y="1398650"/>
                  <a:ext cx="1187565"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2050466" y="1628943"/>
                  <a:ext cx="1181271"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2052331" y="1874888"/>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36" name="テキスト ボックス 35"/>
                <p:cNvSpPr txBox="1"/>
                <p:nvPr/>
              </p:nvSpPr>
              <p:spPr>
                <a:xfrm>
                  <a:off x="1862207" y="1628943"/>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37" name="テキスト ボックス 36"/>
                <p:cNvSpPr txBox="1"/>
                <p:nvPr/>
              </p:nvSpPr>
              <p:spPr>
                <a:xfrm>
                  <a:off x="1861433" y="1859822"/>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grpSp>
        </p:grpSp>
        <p:sp>
          <p:nvSpPr>
            <p:cNvPr id="49" name="テキスト ボックス 48"/>
            <p:cNvSpPr txBox="1"/>
            <p:nvPr/>
          </p:nvSpPr>
          <p:spPr>
            <a:xfrm>
              <a:off x="399574" y="333804"/>
              <a:ext cx="360040" cy="369332"/>
            </a:xfrm>
            <a:prstGeom prst="rect">
              <a:avLst/>
            </a:prstGeom>
            <a:noFill/>
          </p:spPr>
          <p:txBody>
            <a:bodyPr wrap="square" rtlCol="0">
              <a:spAutoFit/>
            </a:bodyPr>
            <a:lstStyle/>
            <a:p>
              <a:r>
                <a:rPr kumimoji="1" lang="ja-JP" altLang="en-US" dirty="0"/>
                <a:t>◆</a:t>
              </a:r>
            </a:p>
          </p:txBody>
        </p:sp>
      </p:grpSp>
      <p:grpSp>
        <p:nvGrpSpPr>
          <p:cNvPr id="8" name="グループ化 7"/>
          <p:cNvGrpSpPr/>
          <p:nvPr/>
        </p:nvGrpSpPr>
        <p:grpSpPr>
          <a:xfrm>
            <a:off x="4159634" y="3609208"/>
            <a:ext cx="4228790" cy="2555030"/>
            <a:chOff x="4128337" y="3668786"/>
            <a:chExt cx="4228790" cy="2555030"/>
          </a:xfrm>
        </p:grpSpPr>
        <p:grpSp>
          <p:nvGrpSpPr>
            <p:cNvPr id="16" name="グループ化 15"/>
            <p:cNvGrpSpPr/>
            <p:nvPr/>
          </p:nvGrpSpPr>
          <p:grpSpPr>
            <a:xfrm>
              <a:off x="4356266" y="3680598"/>
              <a:ext cx="4000861" cy="2543218"/>
              <a:chOff x="4356266" y="3680598"/>
              <a:chExt cx="4000861" cy="2543218"/>
            </a:xfrm>
          </p:grpSpPr>
          <p:grpSp>
            <p:nvGrpSpPr>
              <p:cNvPr id="3" name="グループ化 2"/>
              <p:cNvGrpSpPr/>
              <p:nvPr/>
            </p:nvGrpSpPr>
            <p:grpSpPr>
              <a:xfrm>
                <a:off x="4356266" y="3680598"/>
                <a:ext cx="4000861" cy="2543218"/>
                <a:chOff x="1491848" y="3852926"/>
                <a:chExt cx="4000861" cy="2543218"/>
              </a:xfrm>
            </p:grpSpPr>
            <p:sp>
              <p:nvSpPr>
                <p:cNvPr id="14" name="テキスト ボックス 13"/>
                <p:cNvSpPr txBox="1"/>
                <p:nvPr/>
              </p:nvSpPr>
              <p:spPr>
                <a:xfrm>
                  <a:off x="1491848" y="3852926"/>
                  <a:ext cx="3467100" cy="369332"/>
                </a:xfrm>
                <a:prstGeom prst="rect">
                  <a:avLst/>
                </a:prstGeom>
                <a:noFill/>
              </p:spPr>
              <p:txBody>
                <a:bodyPr wrap="square" rtlCol="0">
                  <a:spAutoFit/>
                </a:bodyPr>
                <a:lstStyle/>
                <a:p>
                  <a:r>
                    <a:rPr lang="en-US" altLang="ja-JP" b="1" dirty="0"/>
                    <a:t>15Pazzle</a:t>
                  </a:r>
                  <a:endParaRPr kumimoji="1" lang="ja-JP" altLang="en-US" b="1" dirty="0"/>
                </a:p>
              </p:txBody>
            </p:sp>
            <p:sp>
              <p:nvSpPr>
                <p:cNvPr id="15" name="テキスト ボックス 14"/>
                <p:cNvSpPr txBox="1"/>
                <p:nvPr/>
              </p:nvSpPr>
              <p:spPr>
                <a:xfrm>
                  <a:off x="1523162" y="4918816"/>
                  <a:ext cx="3969547" cy="1477328"/>
                </a:xfrm>
                <a:prstGeom prst="rect">
                  <a:avLst/>
                </a:prstGeom>
                <a:noFill/>
              </p:spPr>
              <p:txBody>
                <a:bodyPr wrap="square" rtlCol="0">
                  <a:spAutoFit/>
                </a:bodyPr>
                <a:lstStyle/>
                <a:p>
                  <a:pPr algn="dist">
                    <a:lnSpc>
                      <a:spcPct val="100000"/>
                    </a:lnSpc>
                  </a:pPr>
                  <a:r>
                    <a:rPr lang="ja-JP" altLang="en-US" sz="1600" spc="-1" dirty="0">
                      <a:latin typeface="Meiryo UI" panose="020B0604030504040204" pitchFamily="50" charset="-128"/>
                      <a:ea typeface="Meiryo UI" panose="020B0604030504040204" pitchFamily="50" charset="-128"/>
                    </a:rPr>
                    <a:t>この課題では</a:t>
                  </a:r>
                  <a:r>
                    <a:rPr lang="en-US" altLang="ja-JP" sz="1600" spc="-1" dirty="0">
                      <a:latin typeface="Meiryo UI" panose="020B0604030504040204" pitchFamily="50" charset="-128"/>
                      <a:ea typeface="Meiryo UI" panose="020B0604030504040204" pitchFamily="50" charset="-128"/>
                    </a:rPr>
                    <a:t>1</a:t>
                  </a:r>
                  <a:r>
                    <a:rPr lang="ja-JP" altLang="en-US" sz="1600" spc="-1" dirty="0">
                      <a:latin typeface="Meiryo UI" panose="020B0604030504040204" pitchFamily="50" charset="-128"/>
                      <a:ea typeface="Meiryo UI" panose="020B0604030504040204" pitchFamily="50" charset="-128"/>
                    </a:rPr>
                    <a:t>枚絵を分割して、 シャッフルを行</a:t>
                  </a:r>
                  <a:endParaRPr lang="en-US" altLang="ja-JP" sz="1600" spc="-1" dirty="0">
                    <a:latin typeface="Meiryo UI" panose="020B0604030504040204" pitchFamily="50" charset="-128"/>
                    <a:ea typeface="Meiryo UI" panose="020B0604030504040204" pitchFamily="50" charset="-128"/>
                  </a:endParaRPr>
                </a:p>
                <a:p>
                  <a:pPr algn="dist">
                    <a:lnSpc>
                      <a:spcPct val="100000"/>
                    </a:lnSpc>
                  </a:pPr>
                  <a:r>
                    <a:rPr lang="ja-JP" altLang="en-US" sz="1600" spc="-1" dirty="0">
                      <a:latin typeface="Meiryo UI" panose="020B0604030504040204" pitchFamily="50" charset="-128"/>
                      <a:ea typeface="Meiryo UI" panose="020B0604030504040204" pitchFamily="50" charset="-128"/>
                    </a:rPr>
                    <a:t>いパズルが無事に完成できるように制作する事</a:t>
                  </a:r>
                  <a:endParaRPr lang="en-US" altLang="ja-JP" sz="1600" spc="-1" dirty="0">
                    <a:latin typeface="Meiryo UI" panose="020B0604030504040204" pitchFamily="50" charset="-128"/>
                    <a:ea typeface="Meiryo UI" panose="020B0604030504040204" pitchFamily="50" charset="-128"/>
                  </a:endParaRPr>
                </a:p>
                <a:p>
                  <a:pPr>
                    <a:lnSpc>
                      <a:spcPct val="100000"/>
                    </a:lnSpc>
                  </a:pPr>
                  <a:r>
                    <a:rPr lang="ja-JP" altLang="en-US" sz="1600" spc="-1" dirty="0">
                      <a:latin typeface="Meiryo UI" panose="020B0604030504040204" pitchFamily="50" charset="-128"/>
                      <a:ea typeface="Meiryo UI" panose="020B0604030504040204" pitchFamily="50" charset="-128"/>
                    </a:rPr>
                    <a:t>が課題でした。</a:t>
                  </a:r>
                  <a:endParaRPr lang="en-US" altLang="ja-JP" sz="1600" spc="-1" dirty="0">
                    <a:latin typeface="Meiryo UI" panose="020B0604030504040204" pitchFamily="50" charset="-128"/>
                    <a:ea typeface="Meiryo UI" panose="020B0604030504040204" pitchFamily="50" charset="-128"/>
                  </a:endParaRPr>
                </a:p>
                <a:p>
                  <a:pPr>
                    <a:lnSpc>
                      <a:spcPct val="100000"/>
                    </a:lnSpc>
                  </a:pPr>
                  <a:endParaRPr lang="en-US" altLang="ja-JP" sz="1000" spc="-1" dirty="0">
                    <a:latin typeface="Meiryo UI" panose="020B0604030504040204" pitchFamily="50" charset="-128"/>
                    <a:ea typeface="Meiryo UI" panose="020B0604030504040204" pitchFamily="50" charset="-128"/>
                  </a:endParaRPr>
                </a:p>
                <a:p>
                  <a:pPr algn="dist">
                    <a:lnSpc>
                      <a:spcPct val="100000"/>
                    </a:lnSpc>
                  </a:pPr>
                  <a:r>
                    <a:rPr lang="ja-JP" altLang="en-US" sz="1600" spc="-1" dirty="0">
                      <a:latin typeface="Meiryo UI" panose="020B0604030504040204" pitchFamily="50" charset="-128"/>
                      <a:ea typeface="Meiryo UI" panose="020B0604030504040204" pitchFamily="50" charset="-128"/>
                    </a:rPr>
                    <a:t>マウスの位置を見て空きピースを動かしており、</a:t>
                  </a:r>
                  <a:endParaRPr lang="en-US" altLang="ja-JP" sz="1600" spc="-1" dirty="0">
                    <a:latin typeface="Meiryo UI" panose="020B0604030504040204" pitchFamily="50" charset="-128"/>
                    <a:ea typeface="Meiryo UI" panose="020B0604030504040204" pitchFamily="50" charset="-128"/>
                  </a:endParaRPr>
                </a:p>
                <a:p>
                  <a:pPr algn="dist">
                    <a:lnSpc>
                      <a:spcPct val="100000"/>
                    </a:lnSpc>
                  </a:pPr>
                  <a:r>
                    <a:rPr lang="ja-JP" altLang="en-US" sz="1600" spc="-1" dirty="0">
                      <a:latin typeface="Meiryo UI" panose="020B0604030504040204" pitchFamily="50" charset="-128"/>
                      <a:ea typeface="Meiryo UI" panose="020B0604030504040204" pitchFamily="50" charset="-128"/>
                    </a:rPr>
                    <a:t>この方法を１年生最後の制作に応用しました。</a:t>
                  </a:r>
                  <a:endParaRPr lang="en-US" altLang="ja-JP" sz="1600" spc="-1" dirty="0">
                    <a:latin typeface="Meiryo UI" panose="020B0604030504040204" pitchFamily="50" charset="-128"/>
                    <a:ea typeface="Meiryo UI" panose="020B0604030504040204" pitchFamily="50" charset="-128"/>
                  </a:endParaRPr>
                </a:p>
              </p:txBody>
            </p:sp>
          </p:grpSp>
          <p:grpSp>
            <p:nvGrpSpPr>
              <p:cNvPr id="38" name="グループ化 37"/>
              <p:cNvGrpSpPr/>
              <p:nvPr/>
            </p:nvGrpSpPr>
            <p:grpSpPr>
              <a:xfrm>
                <a:off x="4368127" y="3940689"/>
                <a:ext cx="2934070" cy="816329"/>
                <a:chOff x="619125" y="1398650"/>
                <a:chExt cx="2934070" cy="816329"/>
              </a:xfrm>
            </p:grpSpPr>
            <p:sp>
              <p:nvSpPr>
                <p:cNvPr id="39" name="テキスト ボックス 38"/>
                <p:cNvSpPr txBox="1"/>
                <p:nvPr/>
              </p:nvSpPr>
              <p:spPr>
                <a:xfrm>
                  <a:off x="633589" y="1410177"/>
                  <a:ext cx="1282062"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631027" y="1642429"/>
                  <a:ext cx="1284624"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619125" y="1876425"/>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42" name="テキスト ボックス 41"/>
                <p:cNvSpPr txBox="1"/>
                <p:nvPr/>
              </p:nvSpPr>
              <p:spPr>
                <a:xfrm>
                  <a:off x="1878084" y="1407051"/>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43" name="テキスト ボックス 42"/>
                <p:cNvSpPr txBox="1"/>
                <p:nvPr/>
              </p:nvSpPr>
              <p:spPr>
                <a:xfrm>
                  <a:off x="2044172" y="1398650"/>
                  <a:ext cx="1204979"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年後期</a:t>
                  </a:r>
                  <a:endParaRPr lang="en-US" altLang="ja-JP" sz="1600"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2050466" y="1628943"/>
                  <a:ext cx="1198685"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2052331" y="1874888"/>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46" name="テキスト ボックス 45"/>
                <p:cNvSpPr txBox="1"/>
                <p:nvPr/>
              </p:nvSpPr>
              <p:spPr>
                <a:xfrm>
                  <a:off x="1877310" y="1635585"/>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sp>
              <p:nvSpPr>
                <p:cNvPr id="47" name="テキスト ボックス 46"/>
                <p:cNvSpPr txBox="1"/>
                <p:nvPr/>
              </p:nvSpPr>
              <p:spPr>
                <a:xfrm>
                  <a:off x="1876536" y="1866464"/>
                  <a:ext cx="342900" cy="338554"/>
                </a:xfrm>
                <a:prstGeom prst="rect">
                  <a:avLst/>
                </a:prstGeom>
                <a:noFill/>
              </p:spPr>
              <p:txBody>
                <a:bodyPr wrap="square" rtlCol="0">
                  <a:spAutoFit/>
                </a:bodyPr>
                <a:lstStyle/>
                <a:p>
                  <a:r>
                    <a:rPr lang="en-US" altLang="ja-JP" sz="1600" b="1" dirty="0">
                      <a:latin typeface="+mn-ea"/>
                    </a:rPr>
                    <a:t>:</a:t>
                  </a:r>
                  <a:endParaRPr kumimoji="1" lang="ja-JP" altLang="en-US" sz="1600" b="1" dirty="0"/>
                </a:p>
              </p:txBody>
            </p:sp>
          </p:grpSp>
        </p:grpSp>
        <p:sp>
          <p:nvSpPr>
            <p:cNvPr id="50" name="テキスト ボックス 49"/>
            <p:cNvSpPr txBox="1"/>
            <p:nvPr/>
          </p:nvSpPr>
          <p:spPr>
            <a:xfrm>
              <a:off x="4128337" y="3668786"/>
              <a:ext cx="360040" cy="369332"/>
            </a:xfrm>
            <a:prstGeom prst="rect">
              <a:avLst/>
            </a:prstGeom>
            <a:noFill/>
          </p:spPr>
          <p:txBody>
            <a:bodyPr wrap="square" rtlCol="0">
              <a:spAutoFit/>
            </a:bodyPr>
            <a:lstStyle/>
            <a:p>
              <a:r>
                <a:rPr kumimoji="1" lang="ja-JP" altLang="en-US" dirty="0"/>
                <a:t>◆</a:t>
              </a:r>
            </a:p>
          </p:txBody>
        </p:sp>
      </p:grpSp>
      <p:sp>
        <p:nvSpPr>
          <p:cNvPr id="52" name="テキスト ボックス 51"/>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p13 -</a:t>
            </a:r>
            <a:endParaRPr kumimoji="1" lang="ja-JP" altLang="en-US" sz="1400" dirty="0"/>
          </a:p>
        </p:txBody>
      </p:sp>
    </p:spTree>
    <p:extLst>
      <p:ext uri="{BB962C8B-B14F-4D97-AF65-F5344CB8AC3E}">
        <p14:creationId xmlns:p14="http://schemas.microsoft.com/office/powerpoint/2010/main" val="2147477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1" name="青グラ"/>
          <p:cNvSpPr/>
          <p:nvPr/>
        </p:nvSpPr>
        <p:spPr>
          <a:xfrm>
            <a:off x="0" y="0"/>
            <a:ext cx="9144000" cy="6858000"/>
          </a:xfrm>
          <a:prstGeom prst="rect">
            <a:avLst/>
          </a:prstGeom>
          <a:gradFill flip="none" rotWithShape="1">
            <a:gsLst>
              <a:gs pos="0">
                <a:schemeClr val="accent1">
                  <a:tint val="66000"/>
                  <a:satMod val="160000"/>
                  <a:alpha val="5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t="6314"/>
          <a:stretch/>
        </p:blipFill>
        <p:spPr>
          <a:xfrm>
            <a:off x="5147310" y="240030"/>
            <a:ext cx="3758565" cy="3131820"/>
          </a:xfrm>
          <a:prstGeom prst="rect">
            <a:avLst/>
          </a:prstGeom>
        </p:spPr>
      </p:pic>
      <p:pic>
        <p:nvPicPr>
          <p:cNvPr id="19" name="図 18"/>
          <p:cNvPicPr>
            <a:picLocks noChangeAspect="1"/>
          </p:cNvPicPr>
          <p:nvPr/>
        </p:nvPicPr>
        <p:blipFill rotWithShape="1">
          <a:blip r:embed="rId4" cstate="print">
            <a:extLst>
              <a:ext uri="{28A0092B-C50C-407E-A947-70E740481C1C}">
                <a14:useLocalDpi xmlns:a14="http://schemas.microsoft.com/office/drawing/2010/main" val="0"/>
              </a:ext>
            </a:extLst>
          </a:blip>
          <a:srcRect t="6239"/>
          <a:stretch/>
        </p:blipFill>
        <p:spPr>
          <a:xfrm>
            <a:off x="259080" y="3520440"/>
            <a:ext cx="3779520" cy="3089910"/>
          </a:xfrm>
          <a:prstGeom prst="rect">
            <a:avLst/>
          </a:prstGeom>
        </p:spPr>
      </p:pic>
      <p:sp>
        <p:nvSpPr>
          <p:cNvPr id="27" name="正方形/長方形 26"/>
          <p:cNvSpPr/>
          <p:nvPr/>
        </p:nvSpPr>
        <p:spPr>
          <a:xfrm>
            <a:off x="5139175" y="230625"/>
            <a:ext cx="3760984" cy="31383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55110" y="3505947"/>
            <a:ext cx="3784128" cy="309821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55110" y="230625"/>
            <a:ext cx="4884065" cy="313836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4039238" y="3505947"/>
            <a:ext cx="4860921" cy="3098215"/>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p:nvGrpSpPr>
        <p:grpSpPr>
          <a:xfrm>
            <a:off x="415415" y="391816"/>
            <a:ext cx="4301048" cy="2599992"/>
            <a:chOff x="412079" y="460776"/>
            <a:chExt cx="4301048" cy="2599992"/>
          </a:xfrm>
        </p:grpSpPr>
        <p:grpSp>
          <p:nvGrpSpPr>
            <p:cNvPr id="6" name="グループ化 5"/>
            <p:cNvGrpSpPr/>
            <p:nvPr/>
          </p:nvGrpSpPr>
          <p:grpSpPr>
            <a:xfrm>
              <a:off x="641386" y="473836"/>
              <a:ext cx="4071741" cy="2586932"/>
              <a:chOff x="641386" y="473836"/>
              <a:chExt cx="4071741" cy="2586932"/>
            </a:xfrm>
          </p:grpSpPr>
          <p:grpSp>
            <p:nvGrpSpPr>
              <p:cNvPr id="2" name="グループ化 1"/>
              <p:cNvGrpSpPr/>
              <p:nvPr/>
            </p:nvGrpSpPr>
            <p:grpSpPr>
              <a:xfrm>
                <a:off x="641386" y="473836"/>
                <a:ext cx="4071741" cy="2586932"/>
                <a:chOff x="492096" y="408522"/>
                <a:chExt cx="4071741" cy="2586932"/>
              </a:xfrm>
            </p:grpSpPr>
            <p:sp>
              <p:nvSpPr>
                <p:cNvPr id="10" name="テキスト ボックス 9"/>
                <p:cNvSpPr txBox="1"/>
                <p:nvPr/>
              </p:nvSpPr>
              <p:spPr>
                <a:xfrm>
                  <a:off x="492096" y="1533515"/>
                  <a:ext cx="4071741" cy="1461939"/>
                </a:xfrm>
                <a:prstGeom prst="rect">
                  <a:avLst/>
                </a:prstGeom>
                <a:noFill/>
              </p:spPr>
              <p:txBody>
                <a:bodyPr wrap="square" rtlCol="0">
                  <a:spAutoFit/>
                </a:bodyPr>
                <a:lstStyle/>
                <a:p>
                  <a:pPr algn="dist">
                    <a:lnSpc>
                      <a:spcPct val="100000"/>
                    </a:lnSpc>
                  </a:pPr>
                  <a:r>
                    <a:rPr lang="en-US" altLang="ja-JP" sz="1600" spc="-1" dirty="0" err="1">
                      <a:solidFill>
                        <a:srgbClr val="000000"/>
                      </a:solidFill>
                      <a:latin typeface="Meiryo UI" panose="020B0604030504040204" pitchFamily="50" charset="-128"/>
                      <a:ea typeface="Meiryo UI" panose="020B0604030504040204" pitchFamily="50" charset="-128"/>
                    </a:rPr>
                    <a:t>壁とのあたり判定をビット演算を利用して行う</a:t>
                  </a:r>
                  <a:r>
                    <a:rPr lang="ja-JP" altLang="en-US" sz="1600" spc="-1" dirty="0">
                      <a:solidFill>
                        <a:srgbClr val="000000"/>
                      </a:solidFill>
                      <a:latin typeface="Meiryo UI" panose="020B0604030504040204" pitchFamily="50" charset="-128"/>
                      <a:ea typeface="Meiryo UI" panose="020B0604030504040204" pitchFamily="50" charset="-128"/>
                    </a:rPr>
                    <a:t>事</a:t>
                  </a:r>
                  <a:r>
                    <a:rPr lang="en-US" altLang="ja-JP" sz="1600" spc="-1" dirty="0">
                      <a:solidFill>
                        <a:srgbClr val="000000"/>
                      </a:solidFill>
                      <a:latin typeface="Meiryo UI" panose="020B0604030504040204" pitchFamily="50" charset="-128"/>
                      <a:ea typeface="Meiryo UI" panose="020B0604030504040204" pitchFamily="50" charset="-128"/>
                    </a:rPr>
                    <a:t>と、</a:t>
                  </a:r>
                  <a:r>
                    <a:rPr lang="ja-JP" altLang="en-US" sz="1600" spc="-1" dirty="0">
                      <a:solidFill>
                        <a:srgbClr val="000000"/>
                      </a:solidFill>
                      <a:latin typeface="Meiryo UI" panose="020B0604030504040204" pitchFamily="50" charset="-128"/>
                      <a:ea typeface="Meiryo UI" panose="020B0604030504040204" pitchFamily="50" charset="-128"/>
                    </a:rPr>
                    <a:t>プレイヤーキャラや敵キャラの状態遷移など</a:t>
                  </a:r>
                  <a:r>
                    <a:rPr lang="en-US" altLang="ja-JP" sz="1600" spc="-1" dirty="0" err="1">
                      <a:solidFill>
                        <a:srgbClr val="000000"/>
                      </a:solidFill>
                      <a:latin typeface="Meiryo UI" panose="020B0604030504040204" pitchFamily="50" charset="-128"/>
                      <a:ea typeface="Meiryo UI" panose="020B0604030504040204" pitchFamily="50" charset="-128"/>
                    </a:rPr>
                    <a:t>が課</a:t>
                  </a:r>
                  <a:endParaRPr lang="en-US" altLang="ja-JP" sz="1600" spc="-1" dirty="0">
                    <a:solidFill>
                      <a:srgbClr val="000000"/>
                    </a:solidFill>
                    <a:latin typeface="Meiryo UI" panose="020B0604030504040204" pitchFamily="50" charset="-128"/>
                    <a:ea typeface="Meiryo UI" panose="020B0604030504040204" pitchFamily="50" charset="-128"/>
                  </a:endParaRPr>
                </a:p>
                <a:p>
                  <a:pPr>
                    <a:lnSpc>
                      <a:spcPct val="100000"/>
                    </a:lnSpc>
                  </a:pPr>
                  <a:r>
                    <a:rPr lang="en-US" altLang="ja-JP" sz="1600" spc="-1" dirty="0">
                      <a:solidFill>
                        <a:srgbClr val="000000"/>
                      </a:solidFill>
                      <a:latin typeface="Meiryo UI" panose="020B0604030504040204" pitchFamily="50" charset="-128"/>
                      <a:ea typeface="Meiryo UI" panose="020B0604030504040204" pitchFamily="50" charset="-128"/>
                    </a:rPr>
                    <a:t>題</a:t>
                  </a:r>
                  <a:r>
                    <a:rPr lang="ja-JP" altLang="en-US" sz="1600" spc="-1" dirty="0">
                      <a:solidFill>
                        <a:srgbClr val="000000"/>
                      </a:solidFill>
                      <a:latin typeface="Meiryo UI" panose="020B0604030504040204" pitchFamily="50" charset="-128"/>
                      <a:ea typeface="Meiryo UI" panose="020B0604030504040204" pitchFamily="50" charset="-128"/>
                    </a:rPr>
                    <a:t>の制作</a:t>
                  </a:r>
                  <a:r>
                    <a:rPr lang="en-US" altLang="ja-JP" sz="1600" spc="-1" dirty="0" err="1">
                      <a:solidFill>
                        <a:srgbClr val="000000"/>
                      </a:solidFill>
                      <a:latin typeface="Meiryo UI" panose="020B0604030504040204" pitchFamily="50" charset="-128"/>
                      <a:ea typeface="Meiryo UI" panose="020B0604030504040204" pitchFamily="50" charset="-128"/>
                    </a:rPr>
                    <a:t>でした</a:t>
                  </a:r>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a:p>
                  <a:pPr>
                    <a:lnSpc>
                      <a:spcPct val="100000"/>
                    </a:lnSpc>
                  </a:pPr>
                  <a:endParaRPr lang="en-US" altLang="ja-JP" sz="900" spc="-1" dirty="0">
                    <a:latin typeface="Meiryo UI" panose="020B0604030504040204" pitchFamily="50" charset="-128"/>
                    <a:ea typeface="Meiryo UI" panose="020B0604030504040204" pitchFamily="50" charset="-128"/>
                  </a:endParaRPr>
                </a:p>
                <a:p>
                  <a:pPr algn="dist">
                    <a:lnSpc>
                      <a:spcPct val="100000"/>
                    </a:lnSpc>
                  </a:pPr>
                  <a:r>
                    <a:rPr lang="ja-JP" altLang="en-US" sz="1600" spc="-1" dirty="0">
                      <a:solidFill>
                        <a:srgbClr val="000000"/>
                      </a:solidFill>
                      <a:latin typeface="Meiryo UI" panose="020B0604030504040204" pitchFamily="50" charset="-128"/>
                      <a:ea typeface="Meiryo UI" panose="020B0604030504040204" pitchFamily="50" charset="-128"/>
                    </a:rPr>
                    <a:t>動画を見て、実際</a:t>
                  </a:r>
                  <a:r>
                    <a:rPr lang="en-US" altLang="ja-JP" sz="1600" spc="-1" dirty="0" err="1">
                      <a:solidFill>
                        <a:srgbClr val="000000"/>
                      </a:solidFill>
                      <a:latin typeface="Meiryo UI" panose="020B0604030504040204" pitchFamily="50" charset="-128"/>
                      <a:ea typeface="Meiryo UI" panose="020B0604030504040204" pitchFamily="50" charset="-128"/>
                    </a:rPr>
                    <a:t>の挙動を調べ</a:t>
                  </a:r>
                  <a:r>
                    <a:rPr lang="en-US" altLang="ja-JP" sz="1600" spc="-1" dirty="0">
                      <a:solidFill>
                        <a:srgbClr val="000000"/>
                      </a:solidFill>
                      <a:latin typeface="Meiryo UI" panose="020B0604030504040204" pitchFamily="50" charset="-128"/>
                      <a:ea typeface="Meiryo UI" panose="020B0604030504040204" pitchFamily="50" charset="-128"/>
                    </a:rPr>
                    <a:t>、</a:t>
                  </a:r>
                  <a:r>
                    <a:rPr lang="ja-JP" altLang="en-US" sz="1600" spc="-1" dirty="0">
                      <a:solidFill>
                        <a:srgbClr val="000000"/>
                      </a:solidFill>
                      <a:latin typeface="Meiryo UI" panose="020B0604030504040204" pitchFamily="50" charset="-128"/>
                      <a:ea typeface="Meiryo UI" panose="020B0604030504040204" pitchFamily="50" charset="-128"/>
                    </a:rPr>
                    <a:t>なるべく似たような動きになるように考えながら制作を行いました。</a:t>
                  </a:r>
                  <a:endParaRPr lang="en-US" altLang="ja-JP" sz="1600" spc="-1"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03998" y="408522"/>
                  <a:ext cx="346710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パックマン</a:t>
                  </a:r>
                </a:p>
              </p:txBody>
            </p:sp>
          </p:grpSp>
          <p:grpSp>
            <p:nvGrpSpPr>
              <p:cNvPr id="31" name="グループ化 30"/>
              <p:cNvGrpSpPr/>
              <p:nvPr/>
            </p:nvGrpSpPr>
            <p:grpSpPr>
              <a:xfrm>
                <a:off x="650178" y="739271"/>
                <a:ext cx="2934070" cy="822463"/>
                <a:chOff x="627917" y="1423898"/>
                <a:chExt cx="2934070" cy="822463"/>
              </a:xfrm>
            </p:grpSpPr>
            <p:sp>
              <p:nvSpPr>
                <p:cNvPr id="32" name="テキスト ボックス 31"/>
                <p:cNvSpPr txBox="1"/>
                <p:nvPr/>
              </p:nvSpPr>
              <p:spPr>
                <a:xfrm>
                  <a:off x="642381" y="1441559"/>
                  <a:ext cx="1283914"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639818" y="1673811"/>
                  <a:ext cx="1276951"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627917" y="1907807"/>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35" name="テキスト ボックス 34"/>
                <p:cNvSpPr txBox="1"/>
                <p:nvPr/>
              </p:nvSpPr>
              <p:spPr>
                <a:xfrm>
                  <a:off x="1885692" y="1423898"/>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36" name="テキスト ボックス 35"/>
                <p:cNvSpPr txBox="1"/>
                <p:nvPr/>
              </p:nvSpPr>
              <p:spPr>
                <a:xfrm>
                  <a:off x="2052964" y="1430032"/>
                  <a:ext cx="1206831"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年後期</a:t>
                  </a:r>
                  <a:endParaRPr lang="en-US" altLang="ja-JP" sz="1600" dirty="0">
                    <a:latin typeface="Meiryo UI" panose="020B0604030504040204" pitchFamily="50" charset="-128"/>
                    <a:ea typeface="Meiryo UI" panose="020B0604030504040204" pitchFamily="50" charset="-128"/>
                  </a:endParaRPr>
                </a:p>
              </p:txBody>
            </p:sp>
            <p:sp>
              <p:nvSpPr>
                <p:cNvPr id="37" name="テキスト ボックス 36"/>
                <p:cNvSpPr txBox="1"/>
                <p:nvPr/>
              </p:nvSpPr>
              <p:spPr>
                <a:xfrm>
                  <a:off x="2059258" y="1660325"/>
                  <a:ext cx="1191012"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2061123" y="1906270"/>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39" name="テキスト ボックス 38"/>
                <p:cNvSpPr txBox="1"/>
                <p:nvPr/>
              </p:nvSpPr>
              <p:spPr>
                <a:xfrm>
                  <a:off x="1884918" y="1652432"/>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40" name="テキスト ボックス 39"/>
                <p:cNvSpPr txBox="1"/>
                <p:nvPr/>
              </p:nvSpPr>
              <p:spPr>
                <a:xfrm>
                  <a:off x="1884144" y="1883311"/>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grpSp>
        </p:grpSp>
        <p:sp>
          <p:nvSpPr>
            <p:cNvPr id="52" name="テキスト ボックス 51"/>
            <p:cNvSpPr txBox="1"/>
            <p:nvPr/>
          </p:nvSpPr>
          <p:spPr>
            <a:xfrm>
              <a:off x="412079" y="460776"/>
              <a:ext cx="360040" cy="369332"/>
            </a:xfrm>
            <a:prstGeom prst="rect">
              <a:avLst/>
            </a:prstGeom>
            <a:noFill/>
          </p:spPr>
          <p:txBody>
            <a:bodyPr wrap="square" rtlCol="0">
              <a:spAutoFit/>
            </a:bodyPr>
            <a:lstStyle/>
            <a:p>
              <a:r>
                <a:rPr kumimoji="1" lang="ja-JP" altLang="en-US" dirty="0"/>
                <a:t>◆</a:t>
              </a:r>
            </a:p>
          </p:txBody>
        </p:sp>
      </p:grpSp>
      <p:grpSp>
        <p:nvGrpSpPr>
          <p:cNvPr id="8" name="グループ化 7"/>
          <p:cNvGrpSpPr/>
          <p:nvPr/>
        </p:nvGrpSpPr>
        <p:grpSpPr>
          <a:xfrm>
            <a:off x="4133039" y="3666263"/>
            <a:ext cx="4327393" cy="2488469"/>
            <a:chOff x="4133039" y="3666263"/>
            <a:chExt cx="4327393" cy="2488469"/>
          </a:xfrm>
        </p:grpSpPr>
        <p:grpSp>
          <p:nvGrpSpPr>
            <p:cNvPr id="4" name="グループ化 3"/>
            <p:cNvGrpSpPr/>
            <p:nvPr/>
          </p:nvGrpSpPr>
          <p:grpSpPr>
            <a:xfrm>
              <a:off x="4371843" y="3676606"/>
              <a:ext cx="4088589" cy="2478126"/>
              <a:chOff x="4371843" y="3676606"/>
              <a:chExt cx="4088589" cy="2478126"/>
            </a:xfrm>
          </p:grpSpPr>
          <p:grpSp>
            <p:nvGrpSpPr>
              <p:cNvPr id="3" name="グループ化 2"/>
              <p:cNvGrpSpPr/>
              <p:nvPr/>
            </p:nvGrpSpPr>
            <p:grpSpPr>
              <a:xfrm>
                <a:off x="4371843" y="3676606"/>
                <a:ext cx="4088589" cy="2478126"/>
                <a:chOff x="1507705" y="3905861"/>
                <a:chExt cx="4088589" cy="2478126"/>
              </a:xfrm>
            </p:grpSpPr>
            <p:sp>
              <p:nvSpPr>
                <p:cNvPr id="14" name="テキスト ボックス 13"/>
                <p:cNvSpPr txBox="1"/>
                <p:nvPr/>
              </p:nvSpPr>
              <p:spPr>
                <a:xfrm>
                  <a:off x="1507705" y="3905861"/>
                  <a:ext cx="346710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弾幕シューティング</a:t>
                  </a:r>
                </a:p>
              </p:txBody>
            </p:sp>
            <p:sp>
              <p:nvSpPr>
                <p:cNvPr id="15" name="テキスト ボックス 14"/>
                <p:cNvSpPr txBox="1"/>
                <p:nvPr/>
              </p:nvSpPr>
              <p:spPr>
                <a:xfrm>
                  <a:off x="1541449" y="5060548"/>
                  <a:ext cx="4054845" cy="1323439"/>
                </a:xfrm>
                <a:prstGeom prst="rect">
                  <a:avLst/>
                </a:prstGeom>
                <a:noFill/>
              </p:spPr>
              <p:txBody>
                <a:bodyPr wrap="square" rtlCol="0">
                  <a:spAutoFit/>
                </a:bodyPr>
                <a:lstStyle/>
                <a:p>
                  <a:pPr algn="dist">
                    <a:lnSpc>
                      <a:spcPct val="100000"/>
                    </a:lnSpc>
                  </a:pPr>
                  <a:r>
                    <a:rPr lang="en-US" altLang="ja-JP" sz="1600" spc="-1" dirty="0">
                      <a:solidFill>
                        <a:srgbClr val="000000"/>
                      </a:solidFill>
                      <a:latin typeface="Meiryo UI" panose="020B0604030504040204" pitchFamily="50" charset="-128"/>
                      <a:ea typeface="Meiryo UI" panose="020B0604030504040204" pitchFamily="50" charset="-128"/>
                    </a:rPr>
                    <a:t>2</a:t>
                  </a:r>
                  <a:r>
                    <a:rPr lang="ja-JP" altLang="en-US" sz="1600" spc="-1" dirty="0">
                      <a:solidFill>
                        <a:srgbClr val="000000"/>
                      </a:solidFill>
                      <a:latin typeface="Meiryo UI" panose="020B0604030504040204" pitchFamily="50" charset="-128"/>
                      <a:ea typeface="Meiryo UI" panose="020B0604030504040204" pitchFamily="50" charset="-128"/>
                    </a:rPr>
                    <a:t>人ペアで相手のクリアできそうなシューティング</a:t>
                  </a:r>
                  <a:endParaRPr lang="en-US" altLang="ja-JP" sz="16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1600" spc="-1" dirty="0">
                      <a:solidFill>
                        <a:srgbClr val="000000"/>
                      </a:solidFill>
                      <a:latin typeface="Meiryo UI" panose="020B0604030504040204" pitchFamily="50" charset="-128"/>
                      <a:ea typeface="Meiryo UI" panose="020B0604030504040204" pitchFamily="50" charset="-128"/>
                    </a:rPr>
                    <a:t>ゲーム</a:t>
                  </a:r>
                  <a:r>
                    <a:rPr lang="en-US" altLang="ja-JP" sz="1600" spc="-1" dirty="0" err="1">
                      <a:solidFill>
                        <a:srgbClr val="000000"/>
                      </a:solidFill>
                      <a:latin typeface="Meiryo UI" panose="020B0604030504040204" pitchFamily="50" charset="-128"/>
                      <a:ea typeface="Meiryo UI" panose="020B0604030504040204" pitchFamily="50" charset="-128"/>
                    </a:rPr>
                    <a:t>を作る</a:t>
                  </a:r>
                  <a:r>
                    <a:rPr lang="ja-JP" altLang="en-US" sz="1600" spc="-1" dirty="0">
                      <a:solidFill>
                        <a:srgbClr val="000000"/>
                      </a:solidFill>
                      <a:latin typeface="Meiryo UI" panose="020B0604030504040204" pitchFamily="50" charset="-128"/>
                      <a:ea typeface="Meiryo UI" panose="020B0604030504040204" pitchFamily="50" charset="-128"/>
                    </a:rPr>
                    <a:t>事</a:t>
                  </a:r>
                  <a:r>
                    <a:rPr lang="en-US" altLang="ja-JP" sz="1600" spc="-1" dirty="0" err="1">
                      <a:solidFill>
                        <a:srgbClr val="000000"/>
                      </a:solidFill>
                      <a:latin typeface="Meiryo UI" panose="020B0604030504040204" pitchFamily="50" charset="-128"/>
                      <a:ea typeface="Meiryo UI" panose="020B0604030504040204" pitchFamily="50" charset="-128"/>
                    </a:rPr>
                    <a:t>が課題でした</a:t>
                  </a:r>
                  <a:r>
                    <a:rPr lang="en-US" altLang="ja-JP" sz="1600" spc="-1" dirty="0">
                      <a:solidFill>
                        <a:srgbClr val="000000"/>
                      </a:solidFill>
                      <a:latin typeface="Meiryo UI" panose="020B0604030504040204" pitchFamily="50" charset="-128"/>
                      <a:ea typeface="Meiryo UI" panose="020B0604030504040204" pitchFamily="50" charset="-128"/>
                    </a:rPr>
                    <a:t>。</a:t>
                  </a:r>
                </a:p>
                <a:p>
                  <a:pPr algn="dist">
                    <a:lnSpc>
                      <a:spcPct val="100000"/>
                    </a:lnSpc>
                  </a:pPr>
                  <a:r>
                    <a:rPr lang="en-US" altLang="ja-JP" sz="1600" spc="-1" dirty="0" err="1">
                      <a:solidFill>
                        <a:srgbClr val="000000"/>
                      </a:solidFill>
                      <a:latin typeface="Meiryo UI" panose="020B0604030504040204" pitchFamily="50" charset="-128"/>
                      <a:ea typeface="Meiryo UI" panose="020B0604030504040204" pitchFamily="50" charset="-128"/>
                    </a:rPr>
                    <a:t>関数</a:t>
                  </a:r>
                  <a:r>
                    <a:rPr lang="ja-JP" altLang="en-US" sz="1600" spc="-1" dirty="0">
                      <a:solidFill>
                        <a:srgbClr val="000000"/>
                      </a:solidFill>
                      <a:latin typeface="Meiryo UI" panose="020B0604030504040204" pitchFamily="50" charset="-128"/>
                      <a:ea typeface="Meiryo UI" panose="020B0604030504040204" pitchFamily="50" charset="-128"/>
                    </a:rPr>
                    <a:t>を用いて、 </a:t>
                  </a:r>
                  <a:r>
                    <a:rPr lang="en-US" altLang="ja-JP" sz="1600" spc="-1" dirty="0" err="1">
                      <a:solidFill>
                        <a:srgbClr val="000000"/>
                      </a:solidFill>
                      <a:latin typeface="Meiryo UI" panose="020B0604030504040204" pitchFamily="50" charset="-128"/>
                      <a:ea typeface="Meiryo UI" panose="020B0604030504040204" pitchFamily="50" charset="-128"/>
                    </a:rPr>
                    <a:t>様々な弾幕を出す</a:t>
                  </a:r>
                  <a:r>
                    <a:rPr lang="ja-JP" altLang="en-US" sz="1600" spc="-1" dirty="0">
                      <a:solidFill>
                        <a:srgbClr val="000000"/>
                      </a:solidFill>
                      <a:latin typeface="Meiryo UI" panose="020B0604030504040204" pitchFamily="50" charset="-128"/>
                      <a:ea typeface="Meiryo UI" panose="020B0604030504040204" pitchFamily="50" charset="-128"/>
                    </a:rPr>
                    <a:t>事</a:t>
                  </a:r>
                  <a:r>
                    <a:rPr lang="en-US" altLang="ja-JP" sz="1600" spc="-1" dirty="0" err="1">
                      <a:solidFill>
                        <a:srgbClr val="000000"/>
                      </a:solidFill>
                      <a:latin typeface="Meiryo UI" panose="020B0604030504040204" pitchFamily="50" charset="-128"/>
                      <a:ea typeface="Meiryo UI" panose="020B0604030504040204" pitchFamily="50" charset="-128"/>
                    </a:rPr>
                    <a:t>ができます</a:t>
                  </a:r>
                  <a:r>
                    <a:rPr lang="en-US" altLang="ja-JP" sz="1600" spc="-1" dirty="0">
                      <a:solidFill>
                        <a:srgbClr val="000000"/>
                      </a:solidFill>
                      <a:latin typeface="Meiryo UI" panose="020B0604030504040204" pitchFamily="50" charset="-128"/>
                      <a:ea typeface="Meiryo UI" panose="020B0604030504040204" pitchFamily="50" charset="-128"/>
                    </a:rPr>
                    <a:t>。</a:t>
                  </a:r>
                </a:p>
                <a:p>
                  <a:pPr algn="dist">
                    <a:lnSpc>
                      <a:spcPct val="100000"/>
                    </a:lnSpc>
                  </a:pPr>
                  <a:r>
                    <a:rPr lang="ja-JP" altLang="en-US" sz="1600" spc="-1" dirty="0">
                      <a:solidFill>
                        <a:srgbClr val="000000"/>
                      </a:solidFill>
                      <a:latin typeface="Meiryo UI" panose="020B0604030504040204" pitchFamily="50" charset="-128"/>
                      <a:ea typeface="Meiryo UI" panose="020B0604030504040204" pitchFamily="50" charset="-128"/>
                    </a:rPr>
                    <a:t>簡単に弾幕を調整できるので相手に合わせた難</a:t>
                  </a:r>
                  <a:endParaRPr lang="en-US" altLang="ja-JP" sz="16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1600" spc="-1" dirty="0">
                      <a:solidFill>
                        <a:srgbClr val="000000"/>
                      </a:solidFill>
                      <a:latin typeface="Meiryo UI" panose="020B0604030504040204" pitchFamily="50" charset="-128"/>
                      <a:ea typeface="Meiryo UI" panose="020B0604030504040204" pitchFamily="50" charset="-128"/>
                    </a:rPr>
                    <a:t>易度調整でゲーム性を出しました。</a:t>
                  </a:r>
                  <a:endParaRPr lang="en-US" altLang="ja-JP" sz="1600" spc="-1" dirty="0">
                    <a:solidFill>
                      <a:srgbClr val="000000"/>
                    </a:solidFill>
                    <a:latin typeface="Meiryo UI" panose="020B0604030504040204" pitchFamily="50" charset="-128"/>
                    <a:ea typeface="Meiryo UI" panose="020B0604030504040204" pitchFamily="50" charset="-128"/>
                  </a:endParaRPr>
                </a:p>
              </p:txBody>
            </p:sp>
          </p:grpSp>
          <p:grpSp>
            <p:nvGrpSpPr>
              <p:cNvPr id="41" name="グループ化 40"/>
              <p:cNvGrpSpPr/>
              <p:nvPr/>
            </p:nvGrpSpPr>
            <p:grpSpPr>
              <a:xfrm>
                <a:off x="4371843" y="3966022"/>
                <a:ext cx="2934070" cy="824005"/>
                <a:chOff x="619125" y="1390974"/>
                <a:chExt cx="2934070" cy="824005"/>
              </a:xfrm>
            </p:grpSpPr>
            <p:sp>
              <p:nvSpPr>
                <p:cNvPr id="42" name="テキスト ボックス 41"/>
                <p:cNvSpPr txBox="1"/>
                <p:nvPr/>
              </p:nvSpPr>
              <p:spPr>
                <a:xfrm>
                  <a:off x="633589" y="1410177"/>
                  <a:ext cx="1281068"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43" name="テキスト ボックス 42"/>
                <p:cNvSpPr txBox="1"/>
                <p:nvPr/>
              </p:nvSpPr>
              <p:spPr>
                <a:xfrm>
                  <a:off x="631026" y="1642429"/>
                  <a:ext cx="1293156"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619125" y="1876425"/>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45" name="テキスト ボックス 44"/>
                <p:cNvSpPr txBox="1"/>
                <p:nvPr/>
              </p:nvSpPr>
              <p:spPr>
                <a:xfrm>
                  <a:off x="1881655" y="1390974"/>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46" name="テキスト ボックス 45"/>
                <p:cNvSpPr txBox="1"/>
                <p:nvPr/>
              </p:nvSpPr>
              <p:spPr>
                <a:xfrm>
                  <a:off x="2044172" y="1398650"/>
                  <a:ext cx="1213510"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1</a:t>
                  </a:r>
                  <a:r>
                    <a:rPr lang="ja-JP" altLang="en-US" sz="1600" dirty="0">
                      <a:latin typeface="Meiryo UI" panose="020B0604030504040204" pitchFamily="50" charset="-128"/>
                      <a:ea typeface="Meiryo UI" panose="020B0604030504040204" pitchFamily="50" charset="-128"/>
                    </a:rPr>
                    <a:t>年後期</a:t>
                  </a:r>
                  <a:endParaRPr lang="en-US" altLang="ja-JP" sz="1600"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2050466" y="1628943"/>
                  <a:ext cx="1207216"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2052331" y="1874888"/>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49" name="テキスト ボックス 48"/>
                <p:cNvSpPr txBox="1"/>
                <p:nvPr/>
              </p:nvSpPr>
              <p:spPr>
                <a:xfrm>
                  <a:off x="1880881" y="1619508"/>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50" name="テキスト ボックス 49"/>
                <p:cNvSpPr txBox="1"/>
                <p:nvPr/>
              </p:nvSpPr>
              <p:spPr>
                <a:xfrm>
                  <a:off x="1880107" y="1850387"/>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grpSp>
        </p:grpSp>
        <p:sp>
          <p:nvSpPr>
            <p:cNvPr id="53" name="テキスト ボックス 52"/>
            <p:cNvSpPr txBox="1"/>
            <p:nvPr/>
          </p:nvSpPr>
          <p:spPr>
            <a:xfrm>
              <a:off x="4133039" y="3666263"/>
              <a:ext cx="360040" cy="369332"/>
            </a:xfrm>
            <a:prstGeom prst="rect">
              <a:avLst/>
            </a:prstGeom>
            <a:noFill/>
          </p:spPr>
          <p:txBody>
            <a:bodyPr wrap="square" rtlCol="0">
              <a:spAutoFit/>
            </a:bodyPr>
            <a:lstStyle/>
            <a:p>
              <a:r>
                <a:rPr kumimoji="1" lang="ja-JP" altLang="en-US" dirty="0"/>
                <a:t>◆</a:t>
              </a:r>
            </a:p>
          </p:txBody>
        </p:sp>
      </p:grpSp>
      <p:sp>
        <p:nvSpPr>
          <p:cNvPr id="55" name="テキスト ボックス 54"/>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p14 -</a:t>
            </a:r>
            <a:endParaRPr kumimoji="1" lang="ja-JP" altLang="en-US" sz="1400" dirty="0"/>
          </a:p>
        </p:txBody>
      </p:sp>
    </p:spTree>
    <p:extLst>
      <p:ext uri="{BB962C8B-B14F-4D97-AF65-F5344CB8AC3E}">
        <p14:creationId xmlns:p14="http://schemas.microsoft.com/office/powerpoint/2010/main" val="4140838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 name="青グラ"/>
          <p:cNvSpPr/>
          <p:nvPr/>
        </p:nvSpPr>
        <p:spPr>
          <a:xfrm>
            <a:off x="0" y="0"/>
            <a:ext cx="9144000" cy="6858000"/>
          </a:xfrm>
          <a:prstGeom prst="rect">
            <a:avLst/>
          </a:prstGeom>
          <a:gradFill flip="none" rotWithShape="1">
            <a:gsLst>
              <a:gs pos="0">
                <a:schemeClr val="accent1">
                  <a:tint val="66000"/>
                  <a:satMod val="160000"/>
                  <a:alpha val="5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4932040" y="1116199"/>
            <a:ext cx="3991593" cy="2538277"/>
          </a:xfrm>
          <a:prstGeom prst="rect">
            <a:avLst/>
          </a:prstGeom>
          <a:solidFill>
            <a:schemeClr val="tx2">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265181" y="1124336"/>
            <a:ext cx="4568646" cy="52920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4932040" y="3740200"/>
            <a:ext cx="3991593" cy="2676159"/>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p:cNvSpPr txBox="1"/>
          <p:nvPr/>
        </p:nvSpPr>
        <p:spPr>
          <a:xfrm>
            <a:off x="336083" y="1438484"/>
            <a:ext cx="4373047" cy="4431983"/>
          </a:xfrm>
          <a:prstGeom prst="rect">
            <a:avLst/>
          </a:prstGeom>
          <a:noFill/>
        </p:spPr>
        <p:txBody>
          <a:bodyPr wrap="square" rtlCol="0">
            <a:spAutoFit/>
          </a:bodyPr>
          <a:lstStyle/>
          <a:p>
            <a:pPr algn="dist"/>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年生時最後に、 それまでに得た知識を応用</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して制作した作品です。</a:t>
            </a:r>
            <a:endParaRPr lang="en-US" altLang="ja-JP"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自機を敵の進路上に誘導して敵の進行を防ぐ</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ゲームです。</a:t>
            </a:r>
            <a:endParaRPr lang="en-US" altLang="ja-JP" dirty="0">
              <a:latin typeface="Meiryo UI" panose="020B0604030504040204" pitchFamily="50" charset="-128"/>
              <a:ea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作品内で使われている画像素材全てを自作し</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ました。</a:t>
            </a:r>
            <a:endParaRPr lang="en-US" altLang="ja-JP" dirty="0">
              <a:latin typeface="Meiryo UI" panose="020B0604030504040204" pitchFamily="50" charset="-128"/>
              <a:ea typeface="Meiryo UI" panose="020B0604030504040204" pitchFamily="50" charset="-128"/>
            </a:endParaRPr>
          </a:p>
          <a:p>
            <a:endParaRPr lang="en-US" altLang="ja-JP" sz="2000"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遊びやすさを意識して、操作は左クリックのみに</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しました。</a:t>
            </a:r>
            <a:endParaRPr lang="en-US" altLang="ja-JP"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「敵の進行してくる方向を教えるために、背景を</a:t>
            </a:r>
            <a:endParaRPr lang="en-US" altLang="ja-JP"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同じ方向に動かす」、</a:t>
            </a:r>
            <a:r>
              <a:rPr lang="ja-JP" altLang="en-US" sz="1050" dirty="0">
                <a:latin typeface="Meiryo UI" panose="020B0604030504040204" pitchFamily="50" charset="-128"/>
                <a:ea typeface="Meiryo UI" panose="020B0604030504040204" pitchFamily="50" charset="-128"/>
              </a:rPr>
              <a:t> </a:t>
            </a:r>
            <a:r>
              <a:rPr lang="ja-JP" altLang="en-US" dirty="0">
                <a:latin typeface="Meiryo UI" panose="020B0604030504040204" pitchFamily="50" charset="-128"/>
                <a:ea typeface="Meiryo UI" panose="020B0604030504040204" pitchFamily="50" charset="-128"/>
              </a:rPr>
              <a:t>「防衛対象の残り体力に</a:t>
            </a:r>
            <a:endParaRPr lang="en-US" altLang="ja-JP"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合わせた画像を表示」 といったプレイヤーがゲー</a:t>
            </a:r>
            <a:endParaRPr lang="en-US" altLang="ja-JP" dirty="0">
              <a:latin typeface="Meiryo UI" panose="020B0604030504040204" pitchFamily="50" charset="-128"/>
              <a:ea typeface="Meiryo UI" panose="020B0604030504040204" pitchFamily="50" charset="-128"/>
            </a:endParaRPr>
          </a:p>
          <a:p>
            <a:pPr algn="dist"/>
            <a:r>
              <a:rPr lang="ja-JP" altLang="en-US" dirty="0">
                <a:latin typeface="Meiryo UI" panose="020B0604030504040204" pitchFamily="50" charset="-128"/>
                <a:ea typeface="Meiryo UI" panose="020B0604030504040204" pitchFamily="50" charset="-128"/>
              </a:rPr>
              <a:t>ムの情報を見てわかるような画面作りになるよう</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に制作を行いました。</a:t>
            </a:r>
            <a:endParaRPr lang="en-US" altLang="ja-JP" dirty="0">
              <a:latin typeface="Meiryo UI" panose="020B0604030504040204" pitchFamily="50" charset="-128"/>
              <a:ea typeface="Meiryo UI" panose="020B0604030504040204" pitchFamily="50" charset="-128"/>
            </a:endParaRPr>
          </a:p>
        </p:txBody>
      </p:sp>
      <p:sp>
        <p:nvSpPr>
          <p:cNvPr id="18" name="六角形 17"/>
          <p:cNvSpPr/>
          <p:nvPr/>
        </p:nvSpPr>
        <p:spPr>
          <a:xfrm>
            <a:off x="2483767" y="188172"/>
            <a:ext cx="4104457"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2483767" y="252267"/>
            <a:ext cx="4104457" cy="584775"/>
          </a:xfrm>
          <a:prstGeom prst="rect">
            <a:avLst/>
          </a:prstGeom>
          <a:noFill/>
        </p:spPr>
        <p:txBody>
          <a:bodyPr wrap="square" rtlCol="0">
            <a:spAutoFit/>
          </a:bodyPr>
          <a:lstStyle/>
          <a:p>
            <a:pPr algn="ctr"/>
            <a:r>
              <a:rPr lang="ja-JP" altLang="en-US" sz="3200" b="1" dirty="0">
                <a:solidFill>
                  <a:srgbClr val="3C9E8B"/>
                </a:solidFill>
                <a:latin typeface="Meiryo UI" panose="020B0604030504040204" pitchFamily="50" charset="-128"/>
                <a:ea typeface="Meiryo UI" panose="020B0604030504040204" pitchFamily="50" charset="-128"/>
              </a:rPr>
              <a:t>ウィルスキャッチャー</a:t>
            </a:r>
            <a:endParaRPr kumimoji="1" lang="ja-JP" altLang="en-US" sz="2800" b="1" dirty="0">
              <a:solidFill>
                <a:srgbClr val="3C9E8B"/>
              </a:solidFill>
              <a:latin typeface="Meiryo UI" panose="020B0604030504040204" pitchFamily="50" charset="-128"/>
              <a:ea typeface="Meiryo UI" panose="020B0604030504040204" pitchFamily="50" charset="-128"/>
            </a:endParaRPr>
          </a:p>
        </p:txBody>
      </p:sp>
      <p:pic>
        <p:nvPicPr>
          <p:cNvPr id="16" name="図 15"/>
          <p:cNvPicPr>
            <a:picLocks noChangeAspect="1"/>
          </p:cNvPicPr>
          <p:nvPr/>
        </p:nvPicPr>
        <p:blipFill rotWithShape="1">
          <a:blip r:embed="rId4" cstate="print">
            <a:extLst>
              <a:ext uri="{28A0092B-C50C-407E-A947-70E740481C1C}">
                <a14:useLocalDpi xmlns:a14="http://schemas.microsoft.com/office/drawing/2010/main" val="0"/>
              </a:ext>
            </a:extLst>
          </a:blip>
          <a:srcRect l="-1" t="4498" r="287"/>
          <a:stretch/>
        </p:blipFill>
        <p:spPr>
          <a:xfrm>
            <a:off x="5343142" y="1124335"/>
            <a:ext cx="3233168" cy="2530141"/>
          </a:xfrm>
          <a:prstGeom prst="rect">
            <a:avLst/>
          </a:prstGeom>
          <a:ln w="0">
            <a:noFill/>
          </a:ln>
        </p:spPr>
      </p:pic>
      <p:grpSp>
        <p:nvGrpSpPr>
          <p:cNvPr id="21" name="グループ化 20"/>
          <p:cNvGrpSpPr/>
          <p:nvPr/>
        </p:nvGrpSpPr>
        <p:grpSpPr>
          <a:xfrm>
            <a:off x="5264335" y="4027492"/>
            <a:ext cx="3311975" cy="2101574"/>
            <a:chOff x="5088758" y="4142468"/>
            <a:chExt cx="3311975" cy="2101574"/>
          </a:xfrm>
        </p:grpSpPr>
        <p:grpSp>
          <p:nvGrpSpPr>
            <p:cNvPr id="22" name="グループ化 21">
              <a:extLst>
                <a:ext uri="{FF2B5EF4-FFF2-40B4-BE49-F238E27FC236}">
                  <a16:creationId xmlns:a16="http://schemas.microsoft.com/office/drawing/2014/main" id="{CC494432-E145-461F-86C0-9390AB57D4AC}"/>
                </a:ext>
              </a:extLst>
            </p:cNvPr>
            <p:cNvGrpSpPr/>
            <p:nvPr/>
          </p:nvGrpSpPr>
          <p:grpSpPr>
            <a:xfrm>
              <a:off x="6506845" y="4142468"/>
              <a:ext cx="383909" cy="2101574"/>
              <a:chOff x="6100349" y="4146321"/>
              <a:chExt cx="406486" cy="1998319"/>
            </a:xfrm>
            <a:solidFill>
              <a:srgbClr val="F7F1E9"/>
            </a:solidFill>
          </p:grpSpPr>
          <p:sp>
            <p:nvSpPr>
              <p:cNvPr id="35" name="CustomShape 6"/>
              <p:cNvSpPr/>
              <p:nvPr/>
            </p:nvSpPr>
            <p:spPr>
              <a:xfrm>
                <a:off x="6100349" y="5824102"/>
                <a:ext cx="334443" cy="320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strike="noStrike" spc="-1" dirty="0">
                    <a:solidFill>
                      <a:srgbClr val="000000"/>
                    </a:solidFill>
                    <a:latin typeface="Meiryo UI" panose="020B0604030504040204" pitchFamily="50" charset="-128"/>
                    <a:ea typeface="Meiryo UI" panose="020B0604030504040204" pitchFamily="50" charset="-128"/>
                  </a:rPr>
                  <a:t>:</a:t>
                </a:r>
                <a:endParaRPr lang="en-US" sz="1600" strike="noStrike" spc="-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56D998FD-7E4F-4C6D-819B-9430428BE808}"/>
                  </a:ext>
                </a:extLst>
              </p:cNvPr>
              <p:cNvSpPr txBox="1"/>
              <p:nvPr/>
            </p:nvSpPr>
            <p:spPr>
              <a:xfrm>
                <a:off x="6110804" y="4475557"/>
                <a:ext cx="396031"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37" name="テキスト ボックス 36">
                <a:extLst>
                  <a:ext uri="{FF2B5EF4-FFF2-40B4-BE49-F238E27FC236}">
                    <a16:creationId xmlns:a16="http://schemas.microsoft.com/office/drawing/2014/main" id="{10232A7B-0C43-416B-BCFD-C454B89C34F5}"/>
                  </a:ext>
                </a:extLst>
              </p:cNvPr>
              <p:cNvSpPr txBox="1"/>
              <p:nvPr/>
            </p:nvSpPr>
            <p:spPr>
              <a:xfrm>
                <a:off x="6110804" y="4811067"/>
                <a:ext cx="298129"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2377AA9E-1158-41C8-96FA-8281BB3C35AC}"/>
                  </a:ext>
                </a:extLst>
              </p:cNvPr>
              <p:cNvSpPr txBox="1"/>
              <p:nvPr/>
            </p:nvSpPr>
            <p:spPr>
              <a:xfrm>
                <a:off x="6104953" y="5140303"/>
                <a:ext cx="325267"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B7DF0A51-DBD3-4BEA-A36D-8F1BFA5A548A}"/>
                  </a:ext>
                </a:extLst>
              </p:cNvPr>
              <p:cNvSpPr txBox="1"/>
              <p:nvPr/>
            </p:nvSpPr>
            <p:spPr>
              <a:xfrm>
                <a:off x="6104960" y="5468496"/>
                <a:ext cx="288740" cy="321920"/>
              </a:xfrm>
              <a:prstGeom prst="rect">
                <a:avLst/>
              </a:prstGeom>
              <a:noFill/>
            </p:spPr>
            <p:txBody>
              <a:bodyPr wrap="non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D2F62AA6-0525-4A83-A278-1CCB18DF5380}"/>
                  </a:ext>
                </a:extLst>
              </p:cNvPr>
              <p:cNvSpPr txBox="1"/>
              <p:nvPr/>
            </p:nvSpPr>
            <p:spPr>
              <a:xfrm>
                <a:off x="6122305" y="4146321"/>
                <a:ext cx="312251"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grpSp>
        <p:sp>
          <p:nvSpPr>
            <p:cNvPr id="23" name="テキスト ボックス 22"/>
            <p:cNvSpPr txBox="1"/>
            <p:nvPr/>
          </p:nvSpPr>
          <p:spPr>
            <a:xfrm>
              <a:off x="5101727" y="4166984"/>
              <a:ext cx="149698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ジャンル</a:t>
              </a:r>
              <a:endParaRPr kumimoji="1" lang="ja-JP" altLang="en-US" sz="1600" dirty="0"/>
            </a:p>
          </p:txBody>
        </p:sp>
        <p:sp>
          <p:nvSpPr>
            <p:cNvPr id="24" name="テキスト ボックス 23"/>
            <p:cNvSpPr txBox="1"/>
            <p:nvPr/>
          </p:nvSpPr>
          <p:spPr>
            <a:xfrm>
              <a:off x="6734396" y="4162030"/>
              <a:ext cx="1666337" cy="338554"/>
            </a:xfrm>
            <a:prstGeom prst="rect">
              <a:avLst/>
            </a:prstGeom>
            <a:noFill/>
          </p:spPr>
          <p:txBody>
            <a:bodyPr wrap="square" rtlCol="0">
              <a:spAutoFit/>
            </a:bodyPr>
            <a:lstStyle/>
            <a:p>
              <a:r>
                <a:rPr lang="ja-JP" altLang="en-US" sz="1600" spc="-1" dirty="0">
                  <a:solidFill>
                    <a:srgbClr val="000000"/>
                  </a:solidFill>
                  <a:latin typeface="Meiryo UI" panose="020B0604030504040204" pitchFamily="50" charset="-128"/>
                  <a:ea typeface="Meiryo UI" panose="020B0604030504040204" pitchFamily="50" charset="-128"/>
                </a:rPr>
                <a:t>タワーディフェンス</a:t>
              </a:r>
              <a:endParaRPr lang="en-US" altLang="ja-JP" sz="1600" spc="-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5101726" y="4513819"/>
              <a:ext cx="149698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言語</a:t>
              </a:r>
              <a:endParaRPr kumimoji="1" lang="ja-JP" altLang="en-US" sz="1600" dirty="0"/>
            </a:p>
          </p:txBody>
        </p:sp>
        <p:sp>
          <p:nvSpPr>
            <p:cNvPr id="26" name="正方形/長方形 25"/>
            <p:cNvSpPr/>
            <p:nvPr/>
          </p:nvSpPr>
          <p:spPr>
            <a:xfrm>
              <a:off x="6718727" y="4496410"/>
              <a:ext cx="1587019" cy="338554"/>
            </a:xfrm>
            <a:prstGeom prst="rect">
              <a:avLst/>
            </a:prstGeom>
          </p:spPr>
          <p:txBody>
            <a:bodyPr wrap="square">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C</a:t>
              </a:r>
              <a:r>
                <a:rPr lang="ja-JP" altLang="en-US" sz="1600" spc="-1" dirty="0">
                  <a:solidFill>
                    <a:srgbClr val="000000"/>
                  </a:solidFill>
                  <a:latin typeface="Meiryo UI" panose="020B0604030504040204" pitchFamily="50" charset="-128"/>
                  <a:ea typeface="Meiryo UI" panose="020B0604030504040204" pitchFamily="50" charset="-128"/>
                </a:rPr>
                <a:t>言語</a:t>
              </a:r>
              <a:endParaRPr lang="en-US" altLang="ja-JP" sz="1600" spc="-1" dirty="0">
                <a:latin typeface="Meiryo UI" panose="020B0604030504040204" pitchFamily="50" charset="-128"/>
                <a:ea typeface="Meiryo UI" panose="020B0604030504040204" pitchFamily="50" charset="-128"/>
              </a:endParaRPr>
            </a:p>
          </p:txBody>
        </p:sp>
        <p:sp>
          <p:nvSpPr>
            <p:cNvPr id="27" name="テキスト ボックス 26"/>
            <p:cNvSpPr txBox="1"/>
            <p:nvPr/>
          </p:nvSpPr>
          <p:spPr>
            <a:xfrm>
              <a:off x="5104953" y="4854701"/>
              <a:ext cx="1490531"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ライブラリ</a:t>
              </a:r>
              <a:endParaRPr kumimoji="1" lang="ja-JP" altLang="en-US" sz="1600" dirty="0"/>
            </a:p>
          </p:txBody>
        </p:sp>
        <p:sp>
          <p:nvSpPr>
            <p:cNvPr id="28" name="テキスト ボックス 27"/>
            <p:cNvSpPr txBox="1"/>
            <p:nvPr/>
          </p:nvSpPr>
          <p:spPr>
            <a:xfrm>
              <a:off x="6718727" y="4841375"/>
              <a:ext cx="1587019"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DX</a:t>
              </a:r>
              <a:r>
                <a:rPr lang="ja-JP" altLang="en-US" sz="1600" spc="-1" dirty="0">
                  <a:solidFill>
                    <a:srgbClr val="000000"/>
                  </a:solidFill>
                  <a:latin typeface="Meiryo UI" panose="020B0604030504040204" pitchFamily="50" charset="-128"/>
                  <a:ea typeface="Meiryo UI" panose="020B0604030504040204" pitchFamily="50" charset="-128"/>
                </a:rPr>
                <a:t>ライブラリ</a:t>
              </a:r>
              <a:endParaRPr lang="en-US" altLang="ja-JP" sz="1600" spc="-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5101726" y="5198014"/>
              <a:ext cx="1496985"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制作人数</a:t>
              </a:r>
              <a:endParaRPr kumimoji="1" lang="ja-JP" altLang="en-US" sz="1600" dirty="0"/>
            </a:p>
          </p:txBody>
        </p:sp>
        <p:sp>
          <p:nvSpPr>
            <p:cNvPr id="30" name="テキスト ボックス 29"/>
            <p:cNvSpPr txBox="1"/>
            <p:nvPr/>
          </p:nvSpPr>
          <p:spPr>
            <a:xfrm>
              <a:off x="6718899" y="5185830"/>
              <a:ext cx="1586847"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1人</a:t>
              </a:r>
              <a:endParaRPr lang="en-US" altLang="ja-JP" sz="1600" spc="-1" dirty="0">
                <a:latin typeface="Meiryo UI" panose="020B0604030504040204" pitchFamily="50" charset="-128"/>
                <a:ea typeface="Meiryo UI" panose="020B0604030504040204" pitchFamily="50" charset="-128"/>
              </a:endParaRPr>
            </a:p>
          </p:txBody>
        </p:sp>
        <p:sp>
          <p:nvSpPr>
            <p:cNvPr id="31" name="テキスト ボックス 30"/>
            <p:cNvSpPr txBox="1"/>
            <p:nvPr/>
          </p:nvSpPr>
          <p:spPr>
            <a:xfrm>
              <a:off x="5101727" y="5552870"/>
              <a:ext cx="150170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制作期間</a:t>
              </a:r>
              <a:endParaRPr kumimoji="1" lang="ja-JP" altLang="en-US" sz="1600" dirty="0"/>
            </a:p>
          </p:txBody>
        </p:sp>
        <p:sp>
          <p:nvSpPr>
            <p:cNvPr id="32" name="テキスト ボックス 31"/>
            <p:cNvSpPr txBox="1"/>
            <p:nvPr/>
          </p:nvSpPr>
          <p:spPr>
            <a:xfrm>
              <a:off x="6721621" y="5522786"/>
              <a:ext cx="1584125"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1ヶ月</a:t>
              </a:r>
              <a:endParaRPr lang="en-US" altLang="ja-JP" sz="1600" spc="-1" dirty="0">
                <a:latin typeface="Meiryo UI" panose="020B0604030504040204" pitchFamily="50" charset="-128"/>
                <a:ea typeface="Meiryo UI" panose="020B0604030504040204" pitchFamily="50" charset="-128"/>
              </a:endParaRPr>
            </a:p>
          </p:txBody>
        </p:sp>
        <p:sp>
          <p:nvSpPr>
            <p:cNvPr id="33" name="テキスト ボックス 32"/>
            <p:cNvSpPr txBox="1"/>
            <p:nvPr/>
          </p:nvSpPr>
          <p:spPr>
            <a:xfrm>
              <a:off x="5088758" y="5897784"/>
              <a:ext cx="150170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プラットフォーム</a:t>
              </a:r>
              <a:endParaRPr kumimoji="1" lang="ja-JP" altLang="en-US" sz="1600" dirty="0"/>
            </a:p>
          </p:txBody>
        </p:sp>
        <p:sp>
          <p:nvSpPr>
            <p:cNvPr id="34" name="テキスト ボックス 33"/>
            <p:cNvSpPr txBox="1"/>
            <p:nvPr/>
          </p:nvSpPr>
          <p:spPr>
            <a:xfrm>
              <a:off x="6718727" y="5897784"/>
              <a:ext cx="1587019"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PC</a:t>
              </a:r>
              <a:endParaRPr lang="en-US" altLang="ja-JP" sz="1600" spc="-1" dirty="0">
                <a:latin typeface="Meiryo UI" panose="020B0604030504040204" pitchFamily="50" charset="-128"/>
                <a:ea typeface="Meiryo UI" panose="020B0604030504040204" pitchFamily="50" charset="-128"/>
              </a:endParaRPr>
            </a:p>
          </p:txBody>
        </p:sp>
      </p:grpSp>
      <p:sp>
        <p:nvSpPr>
          <p:cNvPr id="44" name="テキスト ボックス 43"/>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p15 -</a:t>
            </a:r>
            <a:endParaRPr kumimoji="1" lang="ja-JP" altLang="en-US" sz="1400" dirty="0"/>
          </a:p>
        </p:txBody>
      </p:sp>
    </p:spTree>
    <p:extLst>
      <p:ext uri="{BB962C8B-B14F-4D97-AF65-F5344CB8AC3E}">
        <p14:creationId xmlns:p14="http://schemas.microsoft.com/office/powerpoint/2010/main" val="1058762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 y="0"/>
            <a:ext cx="9144000" cy="6858000"/>
          </a:xfrm>
          <a:prstGeom prst="rect">
            <a:avLst/>
          </a:prstGeom>
        </p:spPr>
      </p:pic>
      <p:sp>
        <p:nvSpPr>
          <p:cNvPr id="23" name="緑グラ"/>
          <p:cNvSpPr/>
          <p:nvPr/>
        </p:nvSpPr>
        <p:spPr>
          <a:xfrm>
            <a:off x="0" y="0"/>
            <a:ext cx="9144000" cy="6858000"/>
          </a:xfrm>
          <a:prstGeom prst="rect">
            <a:avLst/>
          </a:prstGeom>
          <a:gradFill flip="none" rotWithShape="1">
            <a:gsLst>
              <a:gs pos="0">
                <a:srgbClr val="92D050">
                  <a:alpha val="30000"/>
                </a:srgb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t="5013"/>
          <a:stretch/>
        </p:blipFill>
        <p:spPr>
          <a:xfrm>
            <a:off x="262128" y="3858768"/>
            <a:ext cx="3646932" cy="2749999"/>
          </a:xfrm>
          <a:prstGeom prst="rect">
            <a:avLst/>
          </a:prstGeom>
          <a:ln w="0">
            <a:solidFill>
              <a:schemeClr val="accent3">
                <a:lumMod val="75000"/>
              </a:schemeClr>
            </a:solidFill>
          </a:ln>
        </p:spPr>
      </p:pic>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6158"/>
          <a:stretch/>
        </p:blipFill>
        <p:spPr>
          <a:xfrm>
            <a:off x="5104625" y="970734"/>
            <a:ext cx="3650771" cy="2759256"/>
          </a:xfrm>
          <a:prstGeom prst="rect">
            <a:avLst/>
          </a:prstGeom>
          <a:ln w="0">
            <a:solidFill>
              <a:schemeClr val="accent3">
                <a:lumMod val="75000"/>
              </a:schemeClr>
            </a:solidFill>
          </a:ln>
        </p:spPr>
      </p:pic>
      <p:sp>
        <p:nvSpPr>
          <p:cNvPr id="25" name="正方形/長方形 24"/>
          <p:cNvSpPr/>
          <p:nvPr/>
        </p:nvSpPr>
        <p:spPr>
          <a:xfrm>
            <a:off x="258697" y="3856361"/>
            <a:ext cx="3657981" cy="27463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5095874" y="971550"/>
            <a:ext cx="3657981" cy="275920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3909992" y="3856361"/>
            <a:ext cx="4846320" cy="2748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258697" y="960120"/>
            <a:ext cx="4846320" cy="277063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六角形 16"/>
          <p:cNvSpPr/>
          <p:nvPr/>
        </p:nvSpPr>
        <p:spPr>
          <a:xfrm>
            <a:off x="2724168" y="188172"/>
            <a:ext cx="3816424"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585427" y="254567"/>
            <a:ext cx="1967647" cy="609398"/>
          </a:xfrm>
        </p:spPr>
        <p:txBody>
          <a:bodyPr/>
          <a:lstStyle/>
          <a:p>
            <a:pPr algn="ctr"/>
            <a:r>
              <a:rPr lang="ja-JP" altLang="en-US" b="1" dirty="0">
                <a:solidFill>
                  <a:srgbClr val="2C782E"/>
                </a:solidFill>
                <a:latin typeface="Meiryo UI" panose="020B0604030504040204" pitchFamily="50" charset="-128"/>
                <a:ea typeface="Meiryo UI" panose="020B0604030504040204" pitchFamily="50" charset="-128"/>
              </a:rPr>
              <a:t>２</a:t>
            </a:r>
            <a:r>
              <a:rPr kumimoji="1" lang="ja-JP" altLang="en-US" b="1" dirty="0">
                <a:solidFill>
                  <a:srgbClr val="2C782E"/>
                </a:solidFill>
                <a:latin typeface="Meiryo UI" panose="020B0604030504040204" pitchFamily="50" charset="-128"/>
                <a:ea typeface="Meiryo UI" panose="020B0604030504040204" pitchFamily="50" charset="-128"/>
              </a:rPr>
              <a:t>年</a:t>
            </a:r>
            <a:r>
              <a:rPr kumimoji="1" lang="ja-JP" altLang="en-US" sz="1400" b="1" dirty="0">
                <a:solidFill>
                  <a:srgbClr val="2C782E"/>
                </a:solidFill>
                <a:latin typeface="Meiryo UI" panose="020B0604030504040204" pitchFamily="50" charset="-128"/>
                <a:ea typeface="Meiryo UI" panose="020B0604030504040204" pitchFamily="50" charset="-128"/>
              </a:rPr>
              <a:t> </a:t>
            </a:r>
            <a:r>
              <a:rPr kumimoji="1" lang="ja-JP" altLang="en-US" b="1" dirty="0">
                <a:solidFill>
                  <a:srgbClr val="2C782E"/>
                </a:solidFill>
                <a:latin typeface="Meiryo UI" panose="020B0604030504040204" pitchFamily="50" charset="-128"/>
                <a:ea typeface="Meiryo UI" panose="020B0604030504040204" pitchFamily="50" charset="-128"/>
              </a:rPr>
              <a:t>生</a:t>
            </a:r>
          </a:p>
        </p:txBody>
      </p:sp>
      <p:grpSp>
        <p:nvGrpSpPr>
          <p:cNvPr id="8" name="グループ化 7"/>
          <p:cNvGrpSpPr/>
          <p:nvPr/>
        </p:nvGrpSpPr>
        <p:grpSpPr>
          <a:xfrm>
            <a:off x="376262" y="1057517"/>
            <a:ext cx="4332217" cy="2487107"/>
            <a:chOff x="376262" y="1057517"/>
            <a:chExt cx="4332217" cy="2487107"/>
          </a:xfrm>
        </p:grpSpPr>
        <p:grpSp>
          <p:nvGrpSpPr>
            <p:cNvPr id="16" name="グループ化 15"/>
            <p:cNvGrpSpPr/>
            <p:nvPr/>
          </p:nvGrpSpPr>
          <p:grpSpPr>
            <a:xfrm>
              <a:off x="618559" y="1066804"/>
              <a:ext cx="4089920" cy="2477820"/>
              <a:chOff x="618559" y="1066804"/>
              <a:chExt cx="4089920" cy="2477820"/>
            </a:xfrm>
          </p:grpSpPr>
          <p:grpSp>
            <p:nvGrpSpPr>
              <p:cNvPr id="4" name="グループ化 3"/>
              <p:cNvGrpSpPr/>
              <p:nvPr/>
            </p:nvGrpSpPr>
            <p:grpSpPr>
              <a:xfrm>
                <a:off x="618559" y="1066804"/>
                <a:ext cx="4089920" cy="2477820"/>
                <a:chOff x="618559" y="1066804"/>
                <a:chExt cx="4089920" cy="2477820"/>
              </a:xfrm>
            </p:grpSpPr>
            <p:sp>
              <p:nvSpPr>
                <p:cNvPr id="10" name="テキスト ボックス 9"/>
                <p:cNvSpPr txBox="1"/>
                <p:nvPr/>
              </p:nvSpPr>
              <p:spPr>
                <a:xfrm>
                  <a:off x="620868" y="2221185"/>
                  <a:ext cx="4087611" cy="1323439"/>
                </a:xfrm>
                <a:prstGeom prst="rect">
                  <a:avLst/>
                </a:prstGeom>
                <a:noFill/>
              </p:spPr>
              <p:txBody>
                <a:bodyPr wrap="square" rtlCol="0">
                  <a:spAutoFit/>
                </a:bodyPr>
                <a:lstStyle/>
                <a:p>
                  <a:pPr algn="dist">
                    <a:lnSpc>
                      <a:spcPct val="100000"/>
                    </a:lnSpc>
                  </a:pPr>
                  <a:r>
                    <a:rPr lang="ja-JP" altLang="en-US" sz="1600" spc="-1" dirty="0">
                      <a:latin typeface="Meiryo UI" panose="020B0604030504040204" pitchFamily="50" charset="-128"/>
                      <a:ea typeface="Meiryo UI" panose="020B0604030504040204" pitchFamily="50" charset="-128"/>
                    </a:rPr>
                    <a:t>テンキー入力やコマンド入力 ・</a:t>
                  </a:r>
                  <a:r>
                    <a:rPr lang="ja-JP" altLang="en-US" sz="100" spc="-1" dirty="0">
                      <a:latin typeface="Meiryo UI" panose="020B0604030504040204" pitchFamily="50" charset="-128"/>
                      <a:ea typeface="Meiryo UI" panose="020B0604030504040204" pitchFamily="50" charset="-128"/>
                    </a:rPr>
                    <a:t> </a:t>
                  </a:r>
                  <a:r>
                    <a:rPr lang="ja-JP" altLang="en-US" sz="1600" spc="-1" dirty="0">
                      <a:latin typeface="Meiryo UI" panose="020B0604030504040204" pitchFamily="50" charset="-128"/>
                      <a:ea typeface="Meiryo UI" panose="020B0604030504040204" pitchFamily="50" charset="-128"/>
                    </a:rPr>
                    <a:t>コマンド技といった</a:t>
                  </a:r>
                  <a:endParaRPr lang="en-US" altLang="ja-JP" sz="1600" spc="-1" dirty="0">
                    <a:latin typeface="Meiryo UI" panose="020B0604030504040204" pitchFamily="50" charset="-128"/>
                    <a:ea typeface="Meiryo UI" panose="020B0604030504040204" pitchFamily="50" charset="-128"/>
                  </a:endParaRPr>
                </a:p>
                <a:p>
                  <a:pPr algn="dist">
                    <a:lnSpc>
                      <a:spcPct val="100000"/>
                    </a:lnSpc>
                  </a:pPr>
                  <a:r>
                    <a:rPr lang="ja-JP" altLang="en-US" sz="1600" spc="-1" dirty="0">
                      <a:latin typeface="Meiryo UI" panose="020B0604030504040204" pitchFamily="50" charset="-128"/>
                      <a:ea typeface="Meiryo UI" panose="020B0604030504040204" pitchFamily="50" charset="-128"/>
                    </a:rPr>
                    <a:t>格闘ゲームの基本的な部分の実装方法や</a:t>
                  </a:r>
                  <a:r>
                    <a:rPr lang="en-US" altLang="ja-JP" sz="1600" spc="-1" dirty="0">
                      <a:latin typeface="Meiryo UI" panose="020B0604030504040204" pitchFamily="50" charset="-128"/>
                      <a:ea typeface="Meiryo UI" panose="020B0604030504040204" pitchFamily="50" charset="-128"/>
                    </a:rPr>
                    <a:t>C++</a:t>
                  </a:r>
                </a:p>
                <a:p>
                  <a:pPr>
                    <a:lnSpc>
                      <a:spcPct val="100000"/>
                    </a:lnSpc>
                  </a:pPr>
                  <a:r>
                    <a:rPr lang="ja-JP" altLang="en-US" sz="1600" spc="-1" dirty="0">
                      <a:latin typeface="Meiryo UI" panose="020B0604030504040204" pitchFamily="50" charset="-128"/>
                      <a:ea typeface="Meiryo UI" panose="020B0604030504040204" pitchFamily="50" charset="-128"/>
                    </a:rPr>
                    <a:t>を用いたプログラミングを学んだ課題です。</a:t>
                  </a:r>
                  <a:endParaRPr lang="en-US" altLang="ja-JP" sz="1600" spc="-1" dirty="0">
                    <a:latin typeface="Meiryo UI" panose="020B0604030504040204" pitchFamily="50" charset="-128"/>
                    <a:ea typeface="Meiryo UI" panose="020B0604030504040204" pitchFamily="50" charset="-128"/>
                  </a:endParaRPr>
                </a:p>
                <a:p>
                  <a:pPr algn="dist">
                    <a:lnSpc>
                      <a:spcPct val="100000"/>
                    </a:lnSpc>
                  </a:pPr>
                  <a:r>
                    <a:rPr lang="ja-JP" altLang="en-US" sz="1600" spc="-1" dirty="0">
                      <a:latin typeface="Meiryo UI" panose="020B0604030504040204" pitchFamily="50" charset="-128"/>
                      <a:ea typeface="Meiryo UI" panose="020B0604030504040204" pitchFamily="50" charset="-128"/>
                    </a:rPr>
                    <a:t>ステートマシーンを用いて、状態遷移や画面遷移</a:t>
                  </a:r>
                  <a:endParaRPr lang="en-US" altLang="ja-JP" sz="1600" spc="-1" dirty="0">
                    <a:latin typeface="Meiryo UI" panose="020B0604030504040204" pitchFamily="50" charset="-128"/>
                    <a:ea typeface="Meiryo UI" panose="020B0604030504040204" pitchFamily="50" charset="-128"/>
                  </a:endParaRPr>
                </a:p>
                <a:p>
                  <a:pPr>
                    <a:lnSpc>
                      <a:spcPct val="100000"/>
                    </a:lnSpc>
                  </a:pPr>
                  <a:r>
                    <a:rPr lang="ja-JP" altLang="en-US" sz="1600" spc="-1" dirty="0">
                      <a:latin typeface="Meiryo UI" panose="020B0604030504040204" pitchFamily="50" charset="-128"/>
                      <a:ea typeface="Meiryo UI" panose="020B0604030504040204" pitchFamily="50" charset="-128"/>
                    </a:rPr>
                    <a:t>などの実装を行いました。</a:t>
                  </a:r>
                  <a:endParaRPr lang="en-US" altLang="ja-JP" sz="1600" spc="-1"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618559" y="1066804"/>
                  <a:ext cx="3467100" cy="369332"/>
                </a:xfrm>
                <a:prstGeom prst="rect">
                  <a:avLst/>
                </a:prstGeom>
                <a:noFill/>
              </p:spPr>
              <p:txBody>
                <a:bodyPr wrap="square" rtlCol="0">
                  <a:spAutoFit/>
                </a:bodyPr>
                <a:lstStyle/>
                <a:p>
                  <a:r>
                    <a:rPr lang="ja-JP" altLang="en-US" b="1" dirty="0">
                      <a:latin typeface="Meiryo UI" panose="020B0604030504040204" pitchFamily="50" charset="-128"/>
                      <a:ea typeface="Meiryo UI" panose="020B0604030504040204" pitchFamily="50" charset="-128"/>
                    </a:rPr>
                    <a:t>イーアルカンフー</a:t>
                  </a:r>
                  <a:endParaRPr kumimoji="1" lang="ja-JP" altLang="en-US" b="1" dirty="0">
                    <a:latin typeface="Meiryo UI" panose="020B0604030504040204" pitchFamily="50" charset="-128"/>
                    <a:ea typeface="Meiryo UI" panose="020B0604030504040204" pitchFamily="50" charset="-128"/>
                  </a:endParaRPr>
                </a:p>
              </p:txBody>
            </p:sp>
          </p:grpSp>
          <p:grpSp>
            <p:nvGrpSpPr>
              <p:cNvPr id="26" name="グループ化 25"/>
              <p:cNvGrpSpPr/>
              <p:nvPr/>
            </p:nvGrpSpPr>
            <p:grpSpPr>
              <a:xfrm>
                <a:off x="630461" y="1365192"/>
                <a:ext cx="2922168" cy="833420"/>
                <a:chOff x="631027" y="1391084"/>
                <a:chExt cx="2922168" cy="833420"/>
              </a:xfrm>
            </p:grpSpPr>
            <p:sp>
              <p:nvSpPr>
                <p:cNvPr id="27" name="テキスト ボックス 26"/>
                <p:cNvSpPr txBox="1"/>
                <p:nvPr/>
              </p:nvSpPr>
              <p:spPr>
                <a:xfrm>
                  <a:off x="633589" y="1410177"/>
                  <a:ext cx="1319602"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631027" y="1642429"/>
                  <a:ext cx="1303114"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647700" y="1885950"/>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36" name="テキスト ボックス 35"/>
                <p:cNvSpPr txBox="1"/>
                <p:nvPr/>
              </p:nvSpPr>
              <p:spPr>
                <a:xfrm>
                  <a:off x="1871790" y="1391084"/>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37" name="テキスト ボックス 36"/>
                <p:cNvSpPr txBox="1"/>
                <p:nvPr/>
              </p:nvSpPr>
              <p:spPr>
                <a:xfrm>
                  <a:off x="2044172" y="1398650"/>
                  <a:ext cx="119489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2050466" y="1628943"/>
                  <a:ext cx="1188600"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2052331" y="1874888"/>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40" name="テキスト ボックス 39"/>
                <p:cNvSpPr txBox="1"/>
                <p:nvPr/>
              </p:nvSpPr>
              <p:spPr>
                <a:xfrm>
                  <a:off x="1871016" y="1619618"/>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41" name="テキスト ボックス 40"/>
                <p:cNvSpPr txBox="1"/>
                <p:nvPr/>
              </p:nvSpPr>
              <p:spPr>
                <a:xfrm>
                  <a:off x="1870242" y="1850497"/>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grpSp>
        </p:grpSp>
        <p:sp>
          <p:nvSpPr>
            <p:cNvPr id="52" name="テキスト ボックス 51"/>
            <p:cNvSpPr txBox="1"/>
            <p:nvPr/>
          </p:nvSpPr>
          <p:spPr>
            <a:xfrm>
              <a:off x="376262" y="1057517"/>
              <a:ext cx="360040" cy="369332"/>
            </a:xfrm>
            <a:prstGeom prst="rect">
              <a:avLst/>
            </a:prstGeom>
            <a:noFill/>
          </p:spPr>
          <p:txBody>
            <a:bodyPr wrap="square" rtlCol="0">
              <a:spAutoFit/>
            </a:bodyPr>
            <a:lstStyle/>
            <a:p>
              <a:r>
                <a:rPr kumimoji="1" lang="ja-JP" altLang="en-US" dirty="0"/>
                <a:t>◆</a:t>
              </a:r>
            </a:p>
          </p:txBody>
        </p:sp>
      </p:grpSp>
      <p:grpSp>
        <p:nvGrpSpPr>
          <p:cNvPr id="9" name="グループ化 8"/>
          <p:cNvGrpSpPr/>
          <p:nvPr/>
        </p:nvGrpSpPr>
        <p:grpSpPr>
          <a:xfrm>
            <a:off x="3999713" y="3996025"/>
            <a:ext cx="4244696" cy="2439714"/>
            <a:chOff x="3916678" y="3994065"/>
            <a:chExt cx="4244696" cy="2439714"/>
          </a:xfrm>
        </p:grpSpPr>
        <p:grpSp>
          <p:nvGrpSpPr>
            <p:cNvPr id="18" name="グループ化 17"/>
            <p:cNvGrpSpPr/>
            <p:nvPr/>
          </p:nvGrpSpPr>
          <p:grpSpPr>
            <a:xfrm>
              <a:off x="4164975" y="3997985"/>
              <a:ext cx="3996399" cy="2435794"/>
              <a:chOff x="4233396" y="3984519"/>
              <a:chExt cx="3996399" cy="2435794"/>
            </a:xfrm>
          </p:grpSpPr>
          <p:grpSp>
            <p:nvGrpSpPr>
              <p:cNvPr id="6" name="グループ化 5"/>
              <p:cNvGrpSpPr/>
              <p:nvPr/>
            </p:nvGrpSpPr>
            <p:grpSpPr>
              <a:xfrm>
                <a:off x="4233396" y="3984519"/>
                <a:ext cx="3996399" cy="2435794"/>
                <a:chOff x="343684" y="4010869"/>
                <a:chExt cx="3996399" cy="2435794"/>
              </a:xfrm>
            </p:grpSpPr>
            <p:sp>
              <p:nvSpPr>
                <p:cNvPr id="15" name="テキスト ボックス 14"/>
                <p:cNvSpPr txBox="1"/>
                <p:nvPr/>
              </p:nvSpPr>
              <p:spPr>
                <a:xfrm>
                  <a:off x="343685" y="5123224"/>
                  <a:ext cx="3996398" cy="1323439"/>
                </a:xfrm>
                <a:prstGeom prst="rect">
                  <a:avLst/>
                </a:prstGeom>
                <a:noFill/>
              </p:spPr>
              <p:txBody>
                <a:bodyPr wrap="square" rtlCol="0">
                  <a:spAutoFit/>
                </a:bodyPr>
                <a:lstStyle/>
                <a:p>
                  <a:pPr>
                    <a:lnSpc>
                      <a:spcPct val="100000"/>
                    </a:lnSpc>
                  </a:pPr>
                  <a:r>
                    <a:rPr lang="en-US" altLang="ja-JP" sz="1600" spc="-1" dirty="0">
                      <a:solidFill>
                        <a:srgbClr val="000000"/>
                      </a:solidFill>
                      <a:latin typeface="Meiryo UI" panose="020B0604030504040204" pitchFamily="50" charset="-128"/>
                      <a:ea typeface="Meiryo UI" panose="020B0604030504040204" pitchFamily="50" charset="-128"/>
                    </a:rPr>
                    <a:t>３Dシューティングゲームです。</a:t>
                  </a:r>
                </a:p>
                <a:p>
                  <a:pPr algn="dist">
                    <a:lnSpc>
                      <a:spcPct val="100000"/>
                    </a:lnSpc>
                  </a:pPr>
                  <a:r>
                    <a:rPr lang="ja-JP" altLang="en-US" sz="1600" spc="-1" dirty="0">
                      <a:solidFill>
                        <a:srgbClr val="000000"/>
                      </a:solidFill>
                      <a:latin typeface="Meiryo UI" panose="020B0604030504040204" pitchFamily="50" charset="-128"/>
                      <a:ea typeface="Meiryo UI" panose="020B0604030504040204" pitchFamily="50" charset="-128"/>
                    </a:rPr>
                    <a:t>敵を外部データから読み込み、リストに登録して</a:t>
                  </a:r>
                  <a:endParaRPr lang="en-US" altLang="ja-JP" sz="16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1600" spc="-1" dirty="0">
                      <a:solidFill>
                        <a:srgbClr val="000000"/>
                      </a:solidFill>
                      <a:latin typeface="Meiryo UI" panose="020B0604030504040204" pitchFamily="50" charset="-128"/>
                      <a:ea typeface="Meiryo UI" panose="020B0604030504040204" pitchFamily="50" charset="-128"/>
                    </a:rPr>
                    <a:t>一括で管理しています。</a:t>
                  </a:r>
                  <a:endParaRPr lang="en-US" altLang="ja-JP" sz="16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altLang="ja-JP" sz="1600" dirty="0" err="1">
                      <a:latin typeface="Meiryo UI" panose="020B0604030504040204" pitchFamily="50" charset="-128"/>
                      <a:ea typeface="Meiryo UI" panose="020B0604030504040204" pitchFamily="50" charset="-128"/>
                    </a:rPr>
                    <a:t>Effekseer</a:t>
                  </a:r>
                  <a:r>
                    <a:rPr lang="ja-JP" altLang="en-US" sz="1600" dirty="0">
                      <a:latin typeface="Meiryo UI" panose="020B0604030504040204" pitchFamily="50" charset="-128"/>
                      <a:ea typeface="Meiryo UI" panose="020B0604030504040204" pitchFamily="50" charset="-128"/>
                    </a:rPr>
                    <a:t>を組み込み、</a:t>
                  </a:r>
                  <a:r>
                    <a:rPr lang="ja-JP" altLang="en-US" sz="1200" dirty="0">
                      <a:latin typeface="Meiryo UI" panose="020B0604030504040204" pitchFamily="50" charset="-128"/>
                      <a:ea typeface="Meiryo UI" panose="020B0604030504040204" pitchFamily="50" charset="-128"/>
                    </a:rPr>
                    <a:t> </a:t>
                  </a:r>
                  <a:r>
                    <a:rPr lang="ja-JP" altLang="en-US" sz="1600" dirty="0">
                      <a:latin typeface="Meiryo UI" panose="020B0604030504040204" pitchFamily="50" charset="-128"/>
                      <a:ea typeface="Meiryo UI" panose="020B0604030504040204" pitchFamily="50" charset="-128"/>
                    </a:rPr>
                    <a:t>ゲーム内でエフェクトの</a:t>
                  </a:r>
                  <a:endParaRPr lang="en-US" altLang="ja-JP" sz="1600" dirty="0">
                    <a:latin typeface="Meiryo UI" panose="020B0604030504040204" pitchFamily="50" charset="-128"/>
                    <a:ea typeface="Meiryo UI" panose="020B0604030504040204" pitchFamily="50" charset="-128"/>
                  </a:endParaRPr>
                </a:p>
                <a:p>
                  <a:pPr>
                    <a:lnSpc>
                      <a:spcPct val="100000"/>
                    </a:lnSpc>
                  </a:pPr>
                  <a:r>
                    <a:rPr lang="ja-JP" altLang="en-US" sz="1600" dirty="0">
                      <a:latin typeface="Meiryo UI" panose="020B0604030504040204" pitchFamily="50" charset="-128"/>
                      <a:ea typeface="Meiryo UI" panose="020B0604030504040204" pitchFamily="50" charset="-128"/>
                    </a:rPr>
                    <a:t>表示などを行いました。</a:t>
                  </a:r>
                  <a:endParaRPr lang="en-US" altLang="ja-JP" sz="1400" spc="-1"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343684" y="4010869"/>
                  <a:ext cx="3467100" cy="369332"/>
                </a:xfrm>
                <a:prstGeom prst="rect">
                  <a:avLst/>
                </a:prstGeom>
                <a:noFill/>
              </p:spPr>
              <p:txBody>
                <a:bodyPr wrap="square" rtlCol="0">
                  <a:spAutoFit/>
                </a:bodyPr>
                <a:lstStyle/>
                <a:p>
                  <a:r>
                    <a:rPr lang="en-US" altLang="ja-JP" b="1" dirty="0">
                      <a:latin typeface="Meiryo UI" panose="020B0604030504040204" pitchFamily="50" charset="-128"/>
                      <a:ea typeface="Meiryo UI" panose="020B0604030504040204" pitchFamily="50" charset="-128"/>
                    </a:rPr>
                    <a:t>3D</a:t>
                  </a:r>
                  <a:r>
                    <a:rPr kumimoji="1" lang="ja-JP" altLang="en-US" b="1" dirty="0">
                      <a:latin typeface="Meiryo UI" panose="020B0604030504040204" pitchFamily="50" charset="-128"/>
                      <a:ea typeface="Meiryo UI" panose="020B0604030504040204" pitchFamily="50" charset="-128"/>
                    </a:rPr>
                    <a:t>シューティングゲーム</a:t>
                  </a:r>
                </a:p>
              </p:txBody>
            </p:sp>
          </p:grpSp>
          <p:grpSp>
            <p:nvGrpSpPr>
              <p:cNvPr id="42" name="グループ化 41"/>
              <p:cNvGrpSpPr/>
              <p:nvPr/>
            </p:nvGrpSpPr>
            <p:grpSpPr>
              <a:xfrm>
                <a:off x="4250069" y="4244685"/>
                <a:ext cx="2905495" cy="844904"/>
                <a:chOff x="647700" y="1398650"/>
                <a:chExt cx="2905495" cy="844904"/>
              </a:xfrm>
            </p:grpSpPr>
            <p:sp>
              <p:nvSpPr>
                <p:cNvPr id="43" name="テキスト ボックス 42"/>
                <p:cNvSpPr txBox="1"/>
                <p:nvPr/>
              </p:nvSpPr>
              <p:spPr>
                <a:xfrm>
                  <a:off x="655584" y="1406976"/>
                  <a:ext cx="1302504"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653894" y="1642077"/>
                  <a:ext cx="1295540"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647700" y="1905000"/>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46" name="テキスト ボックス 45"/>
                <p:cNvSpPr txBox="1"/>
                <p:nvPr/>
              </p:nvSpPr>
              <p:spPr>
                <a:xfrm>
                  <a:off x="1864402" y="1406976"/>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47" name="テキスト ボックス 46"/>
                <p:cNvSpPr txBox="1"/>
                <p:nvPr/>
              </p:nvSpPr>
              <p:spPr>
                <a:xfrm>
                  <a:off x="2044172" y="1398650"/>
                  <a:ext cx="1215895"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2050466" y="1628943"/>
                  <a:ext cx="1209601"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2052331" y="1874888"/>
                  <a:ext cx="1500864"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50" name="テキスト ボックス 49"/>
                <p:cNvSpPr txBox="1"/>
                <p:nvPr/>
              </p:nvSpPr>
              <p:spPr>
                <a:xfrm>
                  <a:off x="1863628" y="1635510"/>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51" name="テキスト ボックス 50"/>
                <p:cNvSpPr txBox="1"/>
                <p:nvPr/>
              </p:nvSpPr>
              <p:spPr>
                <a:xfrm>
                  <a:off x="1862854" y="1866389"/>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grpSp>
        </p:grpSp>
        <p:sp>
          <p:nvSpPr>
            <p:cNvPr id="53" name="テキスト ボックス 52"/>
            <p:cNvSpPr txBox="1"/>
            <p:nvPr/>
          </p:nvSpPr>
          <p:spPr>
            <a:xfrm>
              <a:off x="3916678" y="3994065"/>
              <a:ext cx="360040" cy="369332"/>
            </a:xfrm>
            <a:prstGeom prst="rect">
              <a:avLst/>
            </a:prstGeom>
            <a:noFill/>
          </p:spPr>
          <p:txBody>
            <a:bodyPr wrap="square" rtlCol="0">
              <a:spAutoFit/>
            </a:bodyPr>
            <a:lstStyle/>
            <a:p>
              <a:r>
                <a:rPr kumimoji="1" lang="ja-JP" altLang="en-US" dirty="0"/>
                <a:t>◆</a:t>
              </a:r>
            </a:p>
          </p:txBody>
        </p:sp>
      </p:grpSp>
      <p:sp>
        <p:nvSpPr>
          <p:cNvPr id="55" name="テキスト ボックス 54"/>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p16 -</a:t>
            </a:r>
            <a:endParaRPr kumimoji="1" lang="ja-JP" altLang="en-US" sz="1400" dirty="0"/>
          </a:p>
        </p:txBody>
      </p:sp>
    </p:spTree>
    <p:extLst>
      <p:ext uri="{BB962C8B-B14F-4D97-AF65-F5344CB8AC3E}">
        <p14:creationId xmlns:p14="http://schemas.microsoft.com/office/powerpoint/2010/main" val="2617530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図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4" name="オレンジグラ"/>
          <p:cNvSpPr/>
          <p:nvPr/>
        </p:nvSpPr>
        <p:spPr>
          <a:xfrm>
            <a:off x="0" y="0"/>
            <a:ext cx="9144000" cy="6858000"/>
          </a:xfrm>
          <a:prstGeom prst="rect">
            <a:avLst/>
          </a:prstGeom>
          <a:gradFill flip="none" rotWithShape="1">
            <a:gsLst>
              <a:gs pos="0">
                <a:schemeClr val="accent6">
                  <a:lumMod val="60000"/>
                  <a:lumOff val="40000"/>
                  <a:alpha val="5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t="4999"/>
          <a:stretch/>
        </p:blipFill>
        <p:spPr>
          <a:xfrm>
            <a:off x="270510" y="3867150"/>
            <a:ext cx="3646170" cy="2727960"/>
          </a:xfrm>
          <a:prstGeom prst="rect">
            <a:avLst/>
          </a:prstGeom>
          <a:ln w="0">
            <a:solidFill>
              <a:schemeClr val="accent6">
                <a:lumMod val="75000"/>
              </a:schemeClr>
            </a:solidFill>
          </a:ln>
        </p:spPr>
      </p:pic>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6074"/>
          <a:stretch/>
        </p:blipFill>
        <p:spPr>
          <a:xfrm>
            <a:off x="5096256" y="975360"/>
            <a:ext cx="3651504" cy="2737103"/>
          </a:xfrm>
          <a:prstGeom prst="rect">
            <a:avLst/>
          </a:prstGeom>
          <a:ln w="0">
            <a:solidFill>
              <a:schemeClr val="accent6">
                <a:lumMod val="75000"/>
              </a:schemeClr>
            </a:solidFill>
          </a:ln>
        </p:spPr>
      </p:pic>
      <p:sp>
        <p:nvSpPr>
          <p:cNvPr id="22" name="正方形/長方形 21"/>
          <p:cNvSpPr/>
          <p:nvPr/>
        </p:nvSpPr>
        <p:spPr>
          <a:xfrm>
            <a:off x="258697" y="3856361"/>
            <a:ext cx="3657981" cy="2746369"/>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5095874" y="963930"/>
            <a:ext cx="3657981" cy="276682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3909992" y="3856361"/>
            <a:ext cx="4846320" cy="2748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58697" y="960120"/>
            <a:ext cx="4846320" cy="277063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六角形 16"/>
          <p:cNvSpPr/>
          <p:nvPr/>
        </p:nvSpPr>
        <p:spPr>
          <a:xfrm>
            <a:off x="2724168" y="188172"/>
            <a:ext cx="3816424"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575927" y="255001"/>
            <a:ext cx="2019782" cy="609398"/>
          </a:xfrm>
        </p:spPr>
        <p:txBody>
          <a:bodyPr/>
          <a:lstStyle/>
          <a:p>
            <a:pPr algn="ctr"/>
            <a:r>
              <a:rPr lang="ja-JP" altLang="en-US" b="1" dirty="0">
                <a:solidFill>
                  <a:schemeClr val="accent6">
                    <a:lumMod val="75000"/>
                  </a:schemeClr>
                </a:solidFill>
                <a:latin typeface="Meiryo UI" panose="020B0604030504040204" pitchFamily="50" charset="-128"/>
                <a:ea typeface="Meiryo UI" panose="020B0604030504040204" pitchFamily="50" charset="-128"/>
              </a:rPr>
              <a:t>３</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年</a:t>
            </a:r>
            <a:r>
              <a:rPr kumimoji="1" lang="ja-JP" altLang="en-US" sz="1400" b="1" dirty="0">
                <a:solidFill>
                  <a:schemeClr val="accent6">
                    <a:lumMod val="75000"/>
                  </a:schemeClr>
                </a:solidFill>
                <a:latin typeface="Meiryo UI" panose="020B0604030504040204" pitchFamily="50" charset="-128"/>
                <a:ea typeface="Meiryo UI" panose="020B0604030504040204" pitchFamily="50" charset="-128"/>
              </a:rPr>
              <a:t> </a:t>
            </a:r>
            <a:r>
              <a:rPr kumimoji="1" lang="ja-JP" altLang="en-US" b="1" dirty="0">
                <a:solidFill>
                  <a:schemeClr val="accent6">
                    <a:lumMod val="75000"/>
                  </a:schemeClr>
                </a:solidFill>
                <a:latin typeface="Meiryo UI" panose="020B0604030504040204" pitchFamily="50" charset="-128"/>
                <a:ea typeface="Meiryo UI" panose="020B0604030504040204" pitchFamily="50" charset="-128"/>
              </a:rPr>
              <a:t>生</a:t>
            </a:r>
          </a:p>
        </p:txBody>
      </p:sp>
      <p:grpSp>
        <p:nvGrpSpPr>
          <p:cNvPr id="8" name="グループ化 7"/>
          <p:cNvGrpSpPr/>
          <p:nvPr/>
        </p:nvGrpSpPr>
        <p:grpSpPr>
          <a:xfrm>
            <a:off x="311897" y="1046244"/>
            <a:ext cx="4404566" cy="2524355"/>
            <a:chOff x="409036" y="1076577"/>
            <a:chExt cx="4404566" cy="2524355"/>
          </a:xfrm>
        </p:grpSpPr>
        <p:grpSp>
          <p:nvGrpSpPr>
            <p:cNvPr id="5" name="グループ化 4"/>
            <p:cNvGrpSpPr/>
            <p:nvPr/>
          </p:nvGrpSpPr>
          <p:grpSpPr>
            <a:xfrm>
              <a:off x="632553" y="1096521"/>
              <a:ext cx="4181049" cy="2504411"/>
              <a:chOff x="632553" y="1096521"/>
              <a:chExt cx="4181049" cy="2504411"/>
            </a:xfrm>
          </p:grpSpPr>
          <p:grpSp>
            <p:nvGrpSpPr>
              <p:cNvPr id="4" name="グループ化 3"/>
              <p:cNvGrpSpPr/>
              <p:nvPr/>
            </p:nvGrpSpPr>
            <p:grpSpPr>
              <a:xfrm>
                <a:off x="635695" y="1096521"/>
                <a:ext cx="4177907" cy="2504411"/>
                <a:chOff x="575513" y="1046447"/>
                <a:chExt cx="4177907" cy="2504411"/>
              </a:xfrm>
            </p:grpSpPr>
            <p:sp>
              <p:nvSpPr>
                <p:cNvPr id="10" name="テキスト ボックス 9"/>
                <p:cNvSpPr txBox="1"/>
                <p:nvPr/>
              </p:nvSpPr>
              <p:spPr>
                <a:xfrm>
                  <a:off x="575513" y="2227419"/>
                  <a:ext cx="4177907" cy="1323439"/>
                </a:xfrm>
                <a:prstGeom prst="rect">
                  <a:avLst/>
                </a:prstGeom>
                <a:noFill/>
              </p:spPr>
              <p:txBody>
                <a:bodyPr wrap="square" rtlCol="0">
                  <a:spAutoFit/>
                </a:bodyPr>
                <a:lstStyle/>
                <a:p>
                  <a:pPr algn="dist"/>
                  <a:r>
                    <a:rPr lang="en-US" altLang="ja-JP" sz="1600" dirty="0">
                      <a:latin typeface="Meiryo UI" panose="020B0604030504040204" pitchFamily="50" charset="-128"/>
                      <a:ea typeface="Meiryo UI" panose="020B0604030504040204" pitchFamily="50" charset="-128"/>
                    </a:rPr>
                    <a:t>3</a:t>
                  </a:r>
                  <a:r>
                    <a:rPr kumimoji="1" lang="ja-JP" altLang="en-US" sz="1600" dirty="0">
                      <a:latin typeface="Meiryo UI" panose="020B0604030504040204" pitchFamily="50" charset="-128"/>
                      <a:ea typeface="Meiryo UI" panose="020B0604030504040204" pitchFamily="50" charset="-128"/>
                    </a:rPr>
                    <a:t>年生の最初の課題として、アクションゲームを制</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作しました。</a:t>
                  </a:r>
                  <a:endParaRPr kumimoji="1"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この課題では、</a:t>
                  </a:r>
                  <a:r>
                    <a:rPr lang="en-US" altLang="ja-JP" sz="1600" dirty="0">
                      <a:latin typeface="Meiryo UI" panose="020B0604030504040204" pitchFamily="50" charset="-128"/>
                      <a:ea typeface="Meiryo UI" panose="020B0604030504040204" pitchFamily="50" charset="-128"/>
                    </a:rPr>
                    <a:t>2</a:t>
                  </a:r>
                  <a:r>
                    <a:rPr lang="ja-JP" altLang="en-US" sz="1600" dirty="0">
                      <a:latin typeface="Meiryo UI" panose="020B0604030504040204" pitchFamily="50" charset="-128"/>
                      <a:ea typeface="Meiryo UI" panose="020B0604030504040204" pitchFamily="50" charset="-128"/>
                    </a:rPr>
                    <a:t>年生時に学習した</a:t>
                  </a:r>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の復習と、</a:t>
                  </a:r>
                  <a:endParaRPr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アクションゲームの制作に応用できるような技術の</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学習を目的として取り組みました。</a:t>
                  </a:r>
                  <a:endParaRPr kumimoji="1" lang="en-US" altLang="ja-JP" sz="16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80963" y="1046447"/>
                  <a:ext cx="3467100" cy="369332"/>
                </a:xfrm>
                <a:prstGeom prst="rect">
                  <a:avLst/>
                </a:prstGeom>
                <a:noFill/>
              </p:spPr>
              <p:txBody>
                <a:bodyPr wrap="square" rtlCol="0">
                  <a:spAutoFit/>
                </a:bodyPr>
                <a:lstStyle/>
                <a:p>
                  <a:r>
                    <a:rPr lang="en-US" altLang="ja-JP" b="1" dirty="0" err="1"/>
                    <a:t>SplatterHousing</a:t>
                  </a:r>
                  <a:endParaRPr kumimoji="1" lang="ja-JP" altLang="en-US" b="1" dirty="0"/>
                </a:p>
              </p:txBody>
            </p:sp>
          </p:grpSp>
          <p:grpSp>
            <p:nvGrpSpPr>
              <p:cNvPr id="27" name="グループ化 26"/>
              <p:cNvGrpSpPr/>
              <p:nvPr/>
            </p:nvGrpSpPr>
            <p:grpSpPr>
              <a:xfrm>
                <a:off x="632553" y="1372531"/>
                <a:ext cx="2626886" cy="817467"/>
                <a:chOff x="631026" y="1397512"/>
                <a:chExt cx="2626886" cy="817467"/>
              </a:xfrm>
            </p:grpSpPr>
            <p:sp>
              <p:nvSpPr>
                <p:cNvPr id="28" name="テキスト ボックス 27"/>
                <p:cNvSpPr txBox="1"/>
                <p:nvPr/>
              </p:nvSpPr>
              <p:spPr>
                <a:xfrm>
                  <a:off x="633588" y="1410177"/>
                  <a:ext cx="1319399"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631026" y="1642429"/>
                  <a:ext cx="1321961"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638175" y="1876425"/>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37" name="テキスト ボックス 36"/>
                <p:cNvSpPr txBox="1"/>
                <p:nvPr/>
              </p:nvSpPr>
              <p:spPr>
                <a:xfrm>
                  <a:off x="1864369" y="1397512"/>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38" name="テキスト ボックス 37"/>
                <p:cNvSpPr txBox="1"/>
                <p:nvPr/>
              </p:nvSpPr>
              <p:spPr>
                <a:xfrm>
                  <a:off x="2044172" y="1398650"/>
                  <a:ext cx="1213740"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2050466" y="1628943"/>
                  <a:ext cx="1207446"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2052331" y="1874888"/>
                  <a:ext cx="1205581"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41" name="テキスト ボックス 40"/>
                <p:cNvSpPr txBox="1"/>
                <p:nvPr/>
              </p:nvSpPr>
              <p:spPr>
                <a:xfrm>
                  <a:off x="1863595" y="1626046"/>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42" name="テキスト ボックス 41"/>
                <p:cNvSpPr txBox="1"/>
                <p:nvPr/>
              </p:nvSpPr>
              <p:spPr>
                <a:xfrm>
                  <a:off x="1862821" y="1856925"/>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grpSp>
        </p:grpSp>
        <p:sp>
          <p:nvSpPr>
            <p:cNvPr id="53" name="テキスト ボックス 52"/>
            <p:cNvSpPr txBox="1"/>
            <p:nvPr/>
          </p:nvSpPr>
          <p:spPr>
            <a:xfrm>
              <a:off x="409036" y="1076577"/>
              <a:ext cx="360040" cy="369332"/>
            </a:xfrm>
            <a:prstGeom prst="rect">
              <a:avLst/>
            </a:prstGeom>
            <a:noFill/>
          </p:spPr>
          <p:txBody>
            <a:bodyPr wrap="square" rtlCol="0">
              <a:spAutoFit/>
            </a:bodyPr>
            <a:lstStyle/>
            <a:p>
              <a:r>
                <a:rPr kumimoji="1" lang="ja-JP" altLang="en-US" dirty="0"/>
                <a:t>◆</a:t>
              </a:r>
            </a:p>
          </p:txBody>
        </p:sp>
      </p:grpSp>
      <p:grpSp>
        <p:nvGrpSpPr>
          <p:cNvPr id="12" name="グループ化 11"/>
          <p:cNvGrpSpPr/>
          <p:nvPr/>
        </p:nvGrpSpPr>
        <p:grpSpPr>
          <a:xfrm>
            <a:off x="4028808" y="3969565"/>
            <a:ext cx="4143592" cy="2223349"/>
            <a:chOff x="3956055" y="4058380"/>
            <a:chExt cx="4143592" cy="2223349"/>
          </a:xfrm>
        </p:grpSpPr>
        <p:grpSp>
          <p:nvGrpSpPr>
            <p:cNvPr id="7" name="グループ化 6"/>
            <p:cNvGrpSpPr/>
            <p:nvPr/>
          </p:nvGrpSpPr>
          <p:grpSpPr>
            <a:xfrm>
              <a:off x="4220642" y="4067748"/>
              <a:ext cx="3879005" cy="2213981"/>
              <a:chOff x="4213270" y="4018355"/>
              <a:chExt cx="3879005" cy="2213981"/>
            </a:xfrm>
          </p:grpSpPr>
          <p:grpSp>
            <p:nvGrpSpPr>
              <p:cNvPr id="6" name="グループ化 5"/>
              <p:cNvGrpSpPr/>
              <p:nvPr/>
            </p:nvGrpSpPr>
            <p:grpSpPr>
              <a:xfrm>
                <a:off x="4213270" y="4018355"/>
                <a:ext cx="3879005" cy="2213981"/>
                <a:chOff x="411921" y="4020562"/>
                <a:chExt cx="3879005" cy="2213981"/>
              </a:xfrm>
            </p:grpSpPr>
            <p:sp>
              <p:nvSpPr>
                <p:cNvPr id="15" name="テキスト ボックス 14"/>
                <p:cNvSpPr txBox="1"/>
                <p:nvPr/>
              </p:nvSpPr>
              <p:spPr>
                <a:xfrm>
                  <a:off x="411921" y="5157325"/>
                  <a:ext cx="3879005" cy="1077218"/>
                </a:xfrm>
                <a:prstGeom prst="rect">
                  <a:avLst/>
                </a:prstGeom>
                <a:noFill/>
              </p:spPr>
              <p:txBody>
                <a:bodyPr wrap="square" rtlCol="0">
                  <a:spAutoFit/>
                </a:bodyPr>
                <a:lstStyle/>
                <a:p>
                  <a:pPr algn="dist"/>
                  <a:r>
                    <a:rPr kumimoji="1" lang="ja-JP" altLang="en-US" sz="1600" dirty="0">
                      <a:latin typeface="Meiryo UI" panose="020B0604030504040204" pitchFamily="50" charset="-128"/>
                      <a:ea typeface="Meiryo UI" panose="020B0604030504040204" pitchFamily="50" charset="-128"/>
                    </a:rPr>
                    <a:t>複数の平面で出来ているキューブの中心を回</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転させる課題でした。</a:t>
                  </a:r>
                  <a:endParaRPr kumimoji="1"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この課題で初めて</a:t>
                  </a:r>
                  <a:r>
                    <a:rPr kumimoji="1" lang="en-US" altLang="ja-JP" sz="1600" dirty="0">
                      <a:latin typeface="Meiryo UI" panose="020B0604030504040204" pitchFamily="50" charset="-128"/>
                      <a:ea typeface="Meiryo UI" panose="020B0604030504040204" pitchFamily="50" charset="-128"/>
                    </a:rPr>
                    <a:t>DX</a:t>
                  </a:r>
                  <a:r>
                    <a:rPr kumimoji="1" lang="ja-JP" altLang="en-US" sz="1600" dirty="0">
                      <a:latin typeface="Meiryo UI" panose="020B0604030504040204" pitchFamily="50" charset="-128"/>
                      <a:ea typeface="Meiryo UI" panose="020B0604030504040204" pitchFamily="50" charset="-128"/>
                    </a:rPr>
                    <a:t>ライブラリを用いて、非</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同期読み込みを行いました。</a:t>
                  </a:r>
                  <a:endParaRPr kumimoji="1" lang="en-US" altLang="ja-JP" sz="1600"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411922" y="4020562"/>
                  <a:ext cx="3467100" cy="369332"/>
                </a:xfrm>
                <a:prstGeom prst="rect">
                  <a:avLst/>
                </a:prstGeom>
                <a:noFill/>
              </p:spPr>
              <p:txBody>
                <a:bodyPr wrap="square" rtlCol="0">
                  <a:spAutoFit/>
                </a:bodyPr>
                <a:lstStyle/>
                <a:p>
                  <a:r>
                    <a:rPr kumimoji="1" lang="en-US" altLang="ja-JP" b="1" dirty="0"/>
                    <a:t>I.Q.</a:t>
                  </a:r>
                  <a:endParaRPr kumimoji="1" lang="ja-JP" altLang="en-US" b="1" dirty="0"/>
                </a:p>
              </p:txBody>
            </p:sp>
          </p:grpSp>
          <p:grpSp>
            <p:nvGrpSpPr>
              <p:cNvPr id="43" name="グループ化 42"/>
              <p:cNvGrpSpPr/>
              <p:nvPr/>
            </p:nvGrpSpPr>
            <p:grpSpPr>
              <a:xfrm>
                <a:off x="4213270" y="4289582"/>
                <a:ext cx="2615473" cy="835379"/>
                <a:chOff x="631026" y="1398650"/>
                <a:chExt cx="2615473" cy="835379"/>
              </a:xfrm>
            </p:grpSpPr>
            <p:sp>
              <p:nvSpPr>
                <p:cNvPr id="44" name="テキスト ボックス 43"/>
                <p:cNvSpPr txBox="1"/>
                <p:nvPr/>
              </p:nvSpPr>
              <p:spPr>
                <a:xfrm>
                  <a:off x="633588" y="1410177"/>
                  <a:ext cx="1285693"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制作時期 </a:t>
                  </a:r>
                  <a:endParaRPr lang="en-US" altLang="ja-JP" sz="1600" dirty="0">
                    <a:latin typeface="Meiryo UI" panose="020B0604030504040204" pitchFamily="50" charset="-128"/>
                    <a:ea typeface="Meiryo UI" panose="020B0604030504040204" pitchFamily="50" charset="-128"/>
                  </a:endParaRPr>
                </a:p>
              </p:txBody>
            </p:sp>
            <p:sp>
              <p:nvSpPr>
                <p:cNvPr id="45" name="テキスト ボックス 44"/>
                <p:cNvSpPr txBox="1"/>
                <p:nvPr/>
              </p:nvSpPr>
              <p:spPr>
                <a:xfrm>
                  <a:off x="631026" y="1642429"/>
                  <a:ext cx="1297779" cy="338554"/>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使用言語</a:t>
                  </a:r>
                  <a:endParaRPr lang="en-US" altLang="ja-JP" sz="1600"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638175" y="1895475"/>
                  <a:ext cx="1504603" cy="338554"/>
                </a:xfrm>
                <a:prstGeom prst="rect">
                  <a:avLst/>
                </a:prstGeom>
                <a:noFill/>
              </p:spPr>
              <p:txBody>
                <a:bodyPr wrap="square" rtlCol="0">
                  <a:spAutoFit/>
                </a:bodyPr>
                <a:lstStyle/>
                <a:p>
                  <a:r>
                    <a:rPr lang="ja-JP" altLang="en-US" sz="1600" dirty="0">
                      <a:latin typeface="Meiryo UI" panose="020B0604030504040204" pitchFamily="50" charset="-128"/>
                      <a:ea typeface="Meiryo UI" panose="020B0604030504040204" pitchFamily="50" charset="-128"/>
                    </a:rPr>
                    <a:t>使用ライブラリ</a:t>
                  </a:r>
                </a:p>
              </p:txBody>
            </p:sp>
            <p:sp>
              <p:nvSpPr>
                <p:cNvPr id="47" name="テキスト ボックス 46"/>
                <p:cNvSpPr txBox="1"/>
                <p:nvPr/>
              </p:nvSpPr>
              <p:spPr>
                <a:xfrm>
                  <a:off x="1856037" y="1405905"/>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48" name="テキスト ボックス 47"/>
                <p:cNvSpPr txBox="1"/>
                <p:nvPr/>
              </p:nvSpPr>
              <p:spPr>
                <a:xfrm>
                  <a:off x="2044173" y="1398650"/>
                  <a:ext cx="1202326"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3</a:t>
                  </a:r>
                  <a:r>
                    <a:rPr lang="ja-JP" altLang="en-US" sz="1600" dirty="0">
                      <a:latin typeface="Meiryo UI" panose="020B0604030504040204" pitchFamily="50" charset="-128"/>
                      <a:ea typeface="Meiryo UI" panose="020B0604030504040204" pitchFamily="50" charset="-128"/>
                    </a:rPr>
                    <a:t>年前期</a:t>
                  </a:r>
                  <a:endParaRPr lang="en-US" altLang="ja-JP" sz="1600" dirty="0">
                    <a:latin typeface="Meiryo UI" panose="020B0604030504040204" pitchFamily="50" charset="-128"/>
                    <a:ea typeface="Meiryo UI" panose="020B0604030504040204" pitchFamily="50" charset="-128"/>
                  </a:endParaRPr>
                </a:p>
              </p:txBody>
            </p:sp>
            <p:sp>
              <p:nvSpPr>
                <p:cNvPr id="49" name="テキスト ボックス 48"/>
                <p:cNvSpPr txBox="1"/>
                <p:nvPr/>
              </p:nvSpPr>
              <p:spPr>
                <a:xfrm>
                  <a:off x="2050466" y="1628943"/>
                  <a:ext cx="1196032"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C++</a:t>
                  </a:r>
                  <a:r>
                    <a:rPr lang="ja-JP" altLang="en-US" sz="1600" dirty="0">
                      <a:latin typeface="Meiryo UI" panose="020B0604030504040204" pitchFamily="50" charset="-128"/>
                      <a:ea typeface="Meiryo UI" panose="020B0604030504040204" pitchFamily="50" charset="-128"/>
                    </a:rPr>
                    <a:t>言語</a:t>
                  </a:r>
                  <a:endParaRPr lang="en-US" altLang="ja-JP" sz="1600" dirty="0">
                    <a:latin typeface="Meiryo UI" panose="020B0604030504040204" pitchFamily="50" charset="-128"/>
                    <a:ea typeface="Meiryo UI" panose="020B0604030504040204" pitchFamily="50" charset="-128"/>
                  </a:endParaRPr>
                </a:p>
              </p:txBody>
            </p:sp>
            <p:sp>
              <p:nvSpPr>
                <p:cNvPr id="50" name="テキスト ボックス 49"/>
                <p:cNvSpPr txBox="1"/>
                <p:nvPr/>
              </p:nvSpPr>
              <p:spPr>
                <a:xfrm>
                  <a:off x="2052331" y="1874888"/>
                  <a:ext cx="1194167" cy="338554"/>
                </a:xfrm>
                <a:prstGeom prst="rect">
                  <a:avLst/>
                </a:prstGeom>
                <a:noFill/>
              </p:spPr>
              <p:txBody>
                <a:bodyPr wrap="square" rtlCol="0">
                  <a:spAutoFit/>
                </a:bodyPr>
                <a:lstStyle/>
                <a:p>
                  <a:r>
                    <a:rPr lang="en-US" altLang="ja-JP" sz="1600" dirty="0">
                      <a:latin typeface="Meiryo UI" panose="020B0604030504040204" pitchFamily="50" charset="-128"/>
                      <a:ea typeface="Meiryo UI" panose="020B0604030504040204" pitchFamily="50" charset="-128"/>
                    </a:rPr>
                    <a:t>DX</a:t>
                  </a:r>
                  <a:r>
                    <a:rPr lang="ja-JP" altLang="en-US" sz="1600" dirty="0">
                      <a:latin typeface="Meiryo UI" panose="020B0604030504040204" pitchFamily="50" charset="-128"/>
                      <a:ea typeface="Meiryo UI" panose="020B0604030504040204" pitchFamily="50" charset="-128"/>
                    </a:rPr>
                    <a:t>ライブラリ</a:t>
                  </a:r>
                </a:p>
              </p:txBody>
            </p:sp>
            <p:sp>
              <p:nvSpPr>
                <p:cNvPr id="51" name="テキスト ボックス 50"/>
                <p:cNvSpPr txBox="1"/>
                <p:nvPr/>
              </p:nvSpPr>
              <p:spPr>
                <a:xfrm>
                  <a:off x="1855263" y="1634439"/>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sp>
              <p:nvSpPr>
                <p:cNvPr id="52" name="テキスト ボックス 51"/>
                <p:cNvSpPr txBox="1"/>
                <p:nvPr/>
              </p:nvSpPr>
              <p:spPr>
                <a:xfrm>
                  <a:off x="1854489" y="1865318"/>
                  <a:ext cx="342900" cy="338554"/>
                </a:xfrm>
                <a:prstGeom prst="rect">
                  <a:avLst/>
                </a:prstGeom>
                <a:noFill/>
              </p:spPr>
              <p:txBody>
                <a:bodyPr wrap="square" rtlCol="0">
                  <a:spAutoFit/>
                </a:bodyPr>
                <a:lstStyle/>
                <a:p>
                  <a:r>
                    <a:rPr lang="en-US" altLang="ja-JP" sz="1600" dirty="0">
                      <a:latin typeface="+mn-ea"/>
                    </a:rPr>
                    <a:t>:</a:t>
                  </a:r>
                  <a:endParaRPr kumimoji="1" lang="ja-JP" altLang="en-US" sz="1600" dirty="0"/>
                </a:p>
              </p:txBody>
            </p:sp>
          </p:grpSp>
        </p:grpSp>
        <p:sp>
          <p:nvSpPr>
            <p:cNvPr id="54" name="テキスト ボックス 53"/>
            <p:cNvSpPr txBox="1"/>
            <p:nvPr/>
          </p:nvSpPr>
          <p:spPr>
            <a:xfrm>
              <a:off x="3956055" y="4058380"/>
              <a:ext cx="360040" cy="369332"/>
            </a:xfrm>
            <a:prstGeom prst="rect">
              <a:avLst/>
            </a:prstGeom>
            <a:noFill/>
          </p:spPr>
          <p:txBody>
            <a:bodyPr wrap="square" rtlCol="0">
              <a:spAutoFit/>
            </a:bodyPr>
            <a:lstStyle/>
            <a:p>
              <a:r>
                <a:rPr kumimoji="1" lang="ja-JP" altLang="en-US" dirty="0"/>
                <a:t>◆</a:t>
              </a:r>
            </a:p>
          </p:txBody>
        </p:sp>
      </p:grpSp>
      <p:sp>
        <p:nvSpPr>
          <p:cNvPr id="56" name="テキスト ボックス 55"/>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p17 -</a:t>
            </a:r>
            <a:endParaRPr kumimoji="1" lang="ja-JP" altLang="en-US" sz="1400" dirty="0"/>
          </a:p>
        </p:txBody>
      </p:sp>
    </p:spTree>
    <p:extLst>
      <p:ext uri="{BB962C8B-B14F-4D97-AF65-F5344CB8AC3E}">
        <p14:creationId xmlns:p14="http://schemas.microsoft.com/office/powerpoint/2010/main" val="3721345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正方形/長方形 4"/>
          <p:cNvSpPr/>
          <p:nvPr/>
        </p:nvSpPr>
        <p:spPr>
          <a:xfrm>
            <a:off x="251520" y="447040"/>
            <a:ext cx="8597840" cy="6078304"/>
          </a:xfrm>
          <a:prstGeom prst="rect">
            <a:avLst/>
          </a:prstGeom>
          <a:solidFill>
            <a:schemeClr val="bg1">
              <a:alpha val="7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正方形/長方形 17"/>
          <p:cNvSpPr/>
          <p:nvPr/>
        </p:nvSpPr>
        <p:spPr>
          <a:xfrm>
            <a:off x="0" y="223078"/>
            <a:ext cx="4655127" cy="512767"/>
          </a:xfrm>
          <a:prstGeom prst="rect">
            <a:avLst/>
          </a:prstGeom>
          <a:gradFill flip="none" rotWithShape="1">
            <a:gsLst>
              <a:gs pos="0">
                <a:schemeClr val="accent1">
                  <a:lumMod val="6000"/>
                  <a:lumOff val="94000"/>
                </a:schemeClr>
              </a:gs>
              <a:gs pos="100000">
                <a:srgbClr val="FFABA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645891" y="236933"/>
            <a:ext cx="4498109" cy="512767"/>
          </a:xfrm>
          <a:prstGeom prst="rect">
            <a:avLst/>
          </a:prstGeom>
          <a:gradFill flip="none" rotWithShape="1">
            <a:gsLst>
              <a:gs pos="100000">
                <a:schemeClr val="accent1">
                  <a:lumMod val="6000"/>
                  <a:lumOff val="94000"/>
                </a:schemeClr>
              </a:gs>
              <a:gs pos="0">
                <a:srgbClr val="FFABAB"/>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p1 -</a:t>
            </a:r>
            <a:endParaRPr kumimoji="1" lang="ja-JP" altLang="en-US" sz="1400" dirty="0"/>
          </a:p>
        </p:txBody>
      </p:sp>
      <p:sp>
        <p:nvSpPr>
          <p:cNvPr id="6" name="テキスト ボックス 5"/>
          <p:cNvSpPr txBox="1"/>
          <p:nvPr/>
        </p:nvSpPr>
        <p:spPr>
          <a:xfrm>
            <a:off x="2246184" y="149776"/>
            <a:ext cx="4608512" cy="584775"/>
          </a:xfrm>
          <a:prstGeom prst="rect">
            <a:avLst/>
          </a:prstGeom>
          <a:noFill/>
        </p:spPr>
        <p:txBody>
          <a:bodyPr wrap="square" rtlCol="0">
            <a:spAutoFit/>
          </a:bodyPr>
          <a:lstStyle/>
          <a:p>
            <a:pPr algn="ctr"/>
            <a:r>
              <a:rPr kumimoji="1" lang="en-US" altLang="ja-JP" sz="3200" b="1" dirty="0" smtClean="0"/>
              <a:t>-</a:t>
            </a:r>
            <a:r>
              <a:rPr kumimoji="1" lang="en-US" altLang="ja-JP" sz="2800" b="1" dirty="0" smtClean="0"/>
              <a:t> </a:t>
            </a:r>
            <a:r>
              <a:rPr kumimoji="1" lang="ja-JP" altLang="en-US" sz="2800" b="1" dirty="0" smtClean="0"/>
              <a:t>目次 </a:t>
            </a:r>
            <a:r>
              <a:rPr kumimoji="1" lang="en-US" altLang="ja-JP" sz="3200" b="1" dirty="0" smtClean="0"/>
              <a:t>-</a:t>
            </a:r>
            <a:r>
              <a:rPr kumimoji="1" lang="en-US" altLang="ja-JP" sz="2800" b="1" dirty="0" smtClean="0"/>
              <a:t> </a:t>
            </a:r>
            <a:endParaRPr kumimoji="1" lang="ja-JP" altLang="en-US" sz="2800" b="1" dirty="0"/>
          </a:p>
        </p:txBody>
      </p:sp>
      <p:grpSp>
        <p:nvGrpSpPr>
          <p:cNvPr id="48" name="グループ化 47"/>
          <p:cNvGrpSpPr/>
          <p:nvPr/>
        </p:nvGrpSpPr>
        <p:grpSpPr>
          <a:xfrm>
            <a:off x="1573066" y="1023120"/>
            <a:ext cx="5884474" cy="5087239"/>
            <a:chOff x="1613706" y="1094240"/>
            <a:chExt cx="5884474" cy="5087239"/>
          </a:xfrm>
        </p:grpSpPr>
        <p:sp>
          <p:nvSpPr>
            <p:cNvPr id="13" name="テキスト ボックス 12"/>
            <p:cNvSpPr txBox="1"/>
            <p:nvPr/>
          </p:nvSpPr>
          <p:spPr>
            <a:xfrm>
              <a:off x="1613706" y="2244844"/>
              <a:ext cx="2338784"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kumimoji="1" lang="en-US" altLang="ja-JP" sz="2400" b="1" dirty="0" smtClean="0">
                  <a:latin typeface="Meiryo UI" panose="020B0604030504040204" pitchFamily="50" charset="-128"/>
                  <a:ea typeface="Meiryo UI" panose="020B0604030504040204" pitchFamily="50" charset="-128"/>
                </a:rPr>
                <a:t>LavaEscape</a:t>
              </a:r>
              <a:endParaRPr kumimoji="1" lang="ja-JP" altLang="en-US" sz="2400" b="1"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1613706" y="1689267"/>
              <a:ext cx="3567216"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lang="ja-JP" altLang="en-US" sz="2200" b="1" dirty="0" smtClean="0">
                  <a:latin typeface="Meiryo UI" panose="020B0604030504040204" pitchFamily="50" charset="-128"/>
                  <a:ea typeface="Meiryo UI" panose="020B0604030504040204" pitchFamily="50" charset="-128"/>
                </a:rPr>
                <a:t>大乱戦フライヤーブラザーズ</a:t>
              </a:r>
              <a:endParaRPr kumimoji="1" lang="ja-JP" altLang="en-US" sz="2200" b="1"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1613706" y="1105683"/>
              <a:ext cx="2338784"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kumimoji="1" lang="en-US" altLang="ja-JP" sz="2400" b="1" dirty="0" smtClean="0">
                  <a:latin typeface="Meiryo UI" panose="020B0604030504040204" pitchFamily="50" charset="-128"/>
                  <a:ea typeface="Meiryo UI" panose="020B0604030504040204" pitchFamily="50" charset="-128"/>
                </a:rPr>
                <a:t>InfinityP</a:t>
              </a:r>
              <a:endParaRPr kumimoji="1" lang="ja-JP" altLang="en-US" sz="24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1613706" y="2830110"/>
              <a:ext cx="2338784"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lang="en-US" altLang="ja-JP" sz="2400" b="1" dirty="0" smtClean="0">
                  <a:latin typeface="Meiryo UI" panose="020B0604030504040204" pitchFamily="50" charset="-128"/>
                  <a:ea typeface="Meiryo UI" panose="020B0604030504040204" pitchFamily="50" charset="-128"/>
                </a:rPr>
                <a:t>Accident</a:t>
              </a:r>
              <a:endParaRPr kumimoji="1" lang="ja-JP" altLang="en-US" sz="2400" b="1"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613706" y="3415376"/>
              <a:ext cx="2055048"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lang="en-US" altLang="ja-JP" sz="2400" b="1" dirty="0">
                  <a:latin typeface="Meiryo UI" panose="020B0604030504040204" pitchFamily="50" charset="-128"/>
                  <a:ea typeface="Meiryo UI" panose="020B0604030504040204" pitchFamily="50" charset="-128"/>
                </a:rPr>
                <a:t>1</a:t>
              </a:r>
              <a:r>
                <a:rPr lang="ja-JP" altLang="en-US" sz="2400" b="1" dirty="0" smtClean="0">
                  <a:latin typeface="Meiryo UI" panose="020B0604030504040204" pitchFamily="50" charset="-128"/>
                  <a:ea typeface="Meiryo UI" panose="020B0604030504040204" pitchFamily="50" charset="-128"/>
                </a:rPr>
                <a:t>年生作品</a:t>
              </a:r>
              <a:endParaRPr kumimoji="1" lang="ja-JP" altLang="en-US" sz="2400" b="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1613706" y="4000642"/>
              <a:ext cx="2055048"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lang="en-US" altLang="ja-JP" sz="2400" b="1" dirty="0" smtClean="0">
                  <a:latin typeface="Meiryo UI" panose="020B0604030504040204" pitchFamily="50" charset="-128"/>
                  <a:ea typeface="Meiryo UI" panose="020B0604030504040204" pitchFamily="50" charset="-128"/>
                </a:rPr>
                <a:t>2</a:t>
              </a:r>
              <a:r>
                <a:rPr lang="ja-JP" altLang="en-US" sz="2400" b="1" dirty="0" smtClean="0">
                  <a:latin typeface="Meiryo UI" panose="020B0604030504040204" pitchFamily="50" charset="-128"/>
                  <a:ea typeface="Meiryo UI" panose="020B0604030504040204" pitchFamily="50" charset="-128"/>
                </a:rPr>
                <a:t>年生作品</a:t>
              </a:r>
              <a:endParaRPr kumimoji="1" lang="ja-JP" altLang="en-US" sz="2400" b="1"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1613706" y="4585908"/>
              <a:ext cx="2338784"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lang="en-US" altLang="ja-JP" sz="2400" b="1" dirty="0">
                  <a:latin typeface="Meiryo UI" panose="020B0604030504040204" pitchFamily="50" charset="-128"/>
                  <a:ea typeface="Meiryo UI" panose="020B0604030504040204" pitchFamily="50" charset="-128"/>
                </a:rPr>
                <a:t>3</a:t>
              </a:r>
              <a:r>
                <a:rPr lang="ja-JP" altLang="en-US" sz="2400" b="1" dirty="0" smtClean="0">
                  <a:latin typeface="Meiryo UI" panose="020B0604030504040204" pitchFamily="50" charset="-128"/>
                  <a:ea typeface="Meiryo UI" panose="020B0604030504040204" pitchFamily="50" charset="-128"/>
                </a:rPr>
                <a:t>年生作品</a:t>
              </a:r>
              <a:endParaRPr kumimoji="1" lang="ja-JP" altLang="en-US" sz="2400" b="1"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1613706" y="5171174"/>
              <a:ext cx="2338784"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a:t>
              </a:r>
              <a:r>
                <a:rPr lang="en-US" altLang="ja-JP" sz="2400" b="1" dirty="0" smtClean="0">
                  <a:latin typeface="Meiryo UI" panose="020B0604030504040204" pitchFamily="50" charset="-128"/>
                  <a:ea typeface="Meiryo UI" panose="020B0604030504040204" pitchFamily="50" charset="-128"/>
                </a:rPr>
                <a:t>DirectX12</a:t>
              </a:r>
              <a:endParaRPr kumimoji="1" lang="ja-JP" altLang="en-US" sz="2400" b="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5021355" y="1095140"/>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25" name="テキスト ボックス 24"/>
            <p:cNvSpPr txBox="1"/>
            <p:nvPr/>
          </p:nvSpPr>
          <p:spPr>
            <a:xfrm>
              <a:off x="5021356" y="1668137"/>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26" name="テキスト ボックス 25"/>
            <p:cNvSpPr txBox="1"/>
            <p:nvPr/>
          </p:nvSpPr>
          <p:spPr>
            <a:xfrm>
              <a:off x="5021357" y="2229146"/>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27" name="テキスト ボックス 26"/>
            <p:cNvSpPr txBox="1"/>
            <p:nvPr/>
          </p:nvSpPr>
          <p:spPr>
            <a:xfrm>
              <a:off x="5021358" y="2809262"/>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28" name="テキスト ボックス 27"/>
            <p:cNvSpPr txBox="1"/>
            <p:nvPr/>
          </p:nvSpPr>
          <p:spPr>
            <a:xfrm>
              <a:off x="5021355" y="3413352"/>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29" name="テキスト ボックス 28"/>
            <p:cNvSpPr txBox="1"/>
            <p:nvPr/>
          </p:nvSpPr>
          <p:spPr>
            <a:xfrm>
              <a:off x="5004049" y="3993468"/>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30" name="テキスト ボックス 29"/>
            <p:cNvSpPr txBox="1"/>
            <p:nvPr/>
          </p:nvSpPr>
          <p:spPr>
            <a:xfrm>
              <a:off x="5004048" y="4566384"/>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31" name="テキスト ボックス 30"/>
            <p:cNvSpPr txBox="1"/>
            <p:nvPr/>
          </p:nvSpPr>
          <p:spPr>
            <a:xfrm>
              <a:off x="5004048" y="5139300"/>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35" name="テキスト ボックス 34"/>
            <p:cNvSpPr txBox="1"/>
            <p:nvPr/>
          </p:nvSpPr>
          <p:spPr>
            <a:xfrm>
              <a:off x="5180922" y="1094240"/>
              <a:ext cx="2160240" cy="461665"/>
            </a:xfrm>
            <a:prstGeom prst="rect">
              <a:avLst/>
            </a:prstGeom>
            <a:noFill/>
          </p:spPr>
          <p:txBody>
            <a:bodyPr wrap="square" rtlCol="0">
              <a:spAutoFit/>
            </a:bodyPr>
            <a:lstStyle/>
            <a:p>
              <a:pPr algn="ctr"/>
              <a:r>
                <a:rPr kumimoji="1" lang="en-US" altLang="ja-JP" sz="2400" b="1" dirty="0" smtClean="0"/>
                <a:t>p2 ~ p5</a:t>
              </a:r>
              <a:endParaRPr kumimoji="1" lang="ja-JP" altLang="en-US" sz="2400" b="1" dirty="0"/>
            </a:p>
          </p:txBody>
        </p:sp>
        <p:sp>
          <p:nvSpPr>
            <p:cNvPr id="36" name="テキスト ボックス 35"/>
            <p:cNvSpPr txBox="1"/>
            <p:nvPr/>
          </p:nvSpPr>
          <p:spPr>
            <a:xfrm>
              <a:off x="5180922" y="1661693"/>
              <a:ext cx="2160240" cy="461665"/>
            </a:xfrm>
            <a:prstGeom prst="rect">
              <a:avLst/>
            </a:prstGeom>
            <a:noFill/>
          </p:spPr>
          <p:txBody>
            <a:bodyPr wrap="square" rtlCol="0">
              <a:spAutoFit/>
            </a:bodyPr>
            <a:lstStyle/>
            <a:p>
              <a:pPr algn="ctr"/>
              <a:r>
                <a:rPr kumimoji="1" lang="en-US" altLang="ja-JP" sz="2400" b="1" dirty="0" smtClean="0"/>
                <a:t>p6 ~ p8</a:t>
              </a:r>
              <a:endParaRPr kumimoji="1" lang="ja-JP" altLang="en-US" sz="2400" b="1" dirty="0"/>
            </a:p>
          </p:txBody>
        </p:sp>
        <p:sp>
          <p:nvSpPr>
            <p:cNvPr id="37" name="テキスト ボックス 36"/>
            <p:cNvSpPr txBox="1"/>
            <p:nvPr/>
          </p:nvSpPr>
          <p:spPr>
            <a:xfrm>
              <a:off x="5272362" y="2228246"/>
              <a:ext cx="2160240" cy="461665"/>
            </a:xfrm>
            <a:prstGeom prst="rect">
              <a:avLst/>
            </a:prstGeom>
            <a:noFill/>
          </p:spPr>
          <p:txBody>
            <a:bodyPr wrap="square" rtlCol="0">
              <a:spAutoFit/>
            </a:bodyPr>
            <a:lstStyle/>
            <a:p>
              <a:pPr algn="ctr"/>
              <a:r>
                <a:rPr kumimoji="1" lang="en-US" altLang="ja-JP" sz="2400" b="1" dirty="0" smtClean="0"/>
                <a:t>p9 ~ p10</a:t>
              </a:r>
              <a:endParaRPr kumimoji="1" lang="ja-JP" altLang="en-US" sz="2400" b="1" dirty="0"/>
            </a:p>
          </p:txBody>
        </p:sp>
        <p:sp>
          <p:nvSpPr>
            <p:cNvPr id="38" name="テキスト ボックス 37"/>
            <p:cNvSpPr txBox="1"/>
            <p:nvPr/>
          </p:nvSpPr>
          <p:spPr>
            <a:xfrm>
              <a:off x="4903830" y="2805835"/>
              <a:ext cx="2160240" cy="461665"/>
            </a:xfrm>
            <a:prstGeom prst="rect">
              <a:avLst/>
            </a:prstGeom>
            <a:noFill/>
          </p:spPr>
          <p:txBody>
            <a:bodyPr wrap="square" rtlCol="0">
              <a:spAutoFit/>
            </a:bodyPr>
            <a:lstStyle/>
            <a:p>
              <a:pPr algn="ctr"/>
              <a:r>
                <a:rPr kumimoji="1" lang="en-US" altLang="ja-JP" sz="2400" b="1" dirty="0" smtClean="0"/>
                <a:t>p11</a:t>
              </a:r>
              <a:endParaRPr kumimoji="1" lang="ja-JP" altLang="en-US" sz="2400" b="1" dirty="0"/>
            </a:p>
          </p:txBody>
        </p:sp>
        <p:sp>
          <p:nvSpPr>
            <p:cNvPr id="39" name="テキスト ボックス 38"/>
            <p:cNvSpPr txBox="1"/>
            <p:nvPr/>
          </p:nvSpPr>
          <p:spPr>
            <a:xfrm>
              <a:off x="5337940" y="3410028"/>
              <a:ext cx="2160240" cy="461665"/>
            </a:xfrm>
            <a:prstGeom prst="rect">
              <a:avLst/>
            </a:prstGeom>
            <a:noFill/>
          </p:spPr>
          <p:txBody>
            <a:bodyPr wrap="square" rtlCol="0">
              <a:spAutoFit/>
            </a:bodyPr>
            <a:lstStyle/>
            <a:p>
              <a:pPr algn="ctr"/>
              <a:r>
                <a:rPr kumimoji="1" lang="en-US" altLang="ja-JP" sz="2400" b="1" dirty="0" smtClean="0"/>
                <a:t>p12 ~ p15</a:t>
              </a:r>
              <a:endParaRPr kumimoji="1" lang="ja-JP" altLang="en-US" sz="2400" b="1" dirty="0"/>
            </a:p>
          </p:txBody>
        </p:sp>
        <p:sp>
          <p:nvSpPr>
            <p:cNvPr id="40" name="テキスト ボックス 39"/>
            <p:cNvSpPr txBox="1"/>
            <p:nvPr/>
          </p:nvSpPr>
          <p:spPr>
            <a:xfrm>
              <a:off x="4903831" y="3974995"/>
              <a:ext cx="2160240" cy="461665"/>
            </a:xfrm>
            <a:prstGeom prst="rect">
              <a:avLst/>
            </a:prstGeom>
            <a:noFill/>
          </p:spPr>
          <p:txBody>
            <a:bodyPr wrap="square" rtlCol="0">
              <a:spAutoFit/>
            </a:bodyPr>
            <a:lstStyle/>
            <a:p>
              <a:pPr algn="ctr"/>
              <a:r>
                <a:rPr kumimoji="1" lang="en-US" altLang="ja-JP" sz="2400" b="1" dirty="0" smtClean="0"/>
                <a:t>p16</a:t>
              </a:r>
              <a:endParaRPr kumimoji="1" lang="ja-JP" altLang="en-US" sz="2400" b="1" dirty="0"/>
            </a:p>
          </p:txBody>
        </p:sp>
        <p:sp>
          <p:nvSpPr>
            <p:cNvPr id="41" name="テキスト ボックス 40"/>
            <p:cNvSpPr txBox="1"/>
            <p:nvPr/>
          </p:nvSpPr>
          <p:spPr>
            <a:xfrm>
              <a:off x="4903832" y="4558199"/>
              <a:ext cx="2160240" cy="461665"/>
            </a:xfrm>
            <a:prstGeom prst="rect">
              <a:avLst/>
            </a:prstGeom>
            <a:noFill/>
          </p:spPr>
          <p:txBody>
            <a:bodyPr wrap="square" rtlCol="0">
              <a:spAutoFit/>
            </a:bodyPr>
            <a:lstStyle/>
            <a:p>
              <a:pPr algn="ctr"/>
              <a:r>
                <a:rPr kumimoji="1" lang="en-US" altLang="ja-JP" sz="2400" b="1" dirty="0" smtClean="0"/>
                <a:t>p17</a:t>
              </a:r>
              <a:endParaRPr kumimoji="1" lang="ja-JP" altLang="en-US" sz="2400" b="1" dirty="0"/>
            </a:p>
          </p:txBody>
        </p:sp>
        <p:sp>
          <p:nvSpPr>
            <p:cNvPr id="42" name="テキスト ボックス 41"/>
            <p:cNvSpPr txBox="1"/>
            <p:nvPr/>
          </p:nvSpPr>
          <p:spPr>
            <a:xfrm>
              <a:off x="4906602" y="5106896"/>
              <a:ext cx="2160240" cy="461665"/>
            </a:xfrm>
            <a:prstGeom prst="rect">
              <a:avLst/>
            </a:prstGeom>
            <a:noFill/>
          </p:spPr>
          <p:txBody>
            <a:bodyPr wrap="square" rtlCol="0">
              <a:spAutoFit/>
            </a:bodyPr>
            <a:lstStyle/>
            <a:p>
              <a:pPr algn="ctr"/>
              <a:r>
                <a:rPr kumimoji="1" lang="en-US" altLang="ja-JP" sz="2400" b="1" dirty="0" smtClean="0"/>
                <a:t>p18</a:t>
              </a:r>
              <a:endParaRPr kumimoji="1" lang="ja-JP" altLang="en-US" sz="2400" b="1" dirty="0"/>
            </a:p>
          </p:txBody>
        </p:sp>
        <p:sp>
          <p:nvSpPr>
            <p:cNvPr id="45" name="テキスト ボックス 44"/>
            <p:cNvSpPr txBox="1"/>
            <p:nvPr/>
          </p:nvSpPr>
          <p:spPr>
            <a:xfrm>
              <a:off x="1613706" y="5719814"/>
              <a:ext cx="2338784" cy="461665"/>
            </a:xfrm>
            <a:prstGeom prst="rect">
              <a:avLst/>
            </a:prstGeom>
            <a:noFill/>
          </p:spPr>
          <p:txBody>
            <a:bodyPr wrap="square" rtlCol="0">
              <a:spAutoFit/>
            </a:bodyPr>
            <a:lstStyle/>
            <a:p>
              <a:r>
                <a:rPr lang="ja-JP" altLang="en-US" sz="2400" b="1" dirty="0" smtClean="0">
                  <a:latin typeface="Meiryo UI" panose="020B0604030504040204" pitchFamily="50" charset="-128"/>
                  <a:ea typeface="Meiryo UI" panose="020B0604030504040204" pitchFamily="50" charset="-128"/>
                </a:rPr>
                <a:t>・数学作品</a:t>
              </a:r>
              <a:endParaRPr kumimoji="1" lang="ja-JP" altLang="en-US" sz="2400" b="1" dirty="0">
                <a:latin typeface="Meiryo UI" panose="020B0604030504040204" pitchFamily="50" charset="-128"/>
                <a:ea typeface="Meiryo UI" panose="020B0604030504040204" pitchFamily="50" charset="-128"/>
              </a:endParaRPr>
            </a:p>
          </p:txBody>
        </p:sp>
        <p:sp>
          <p:nvSpPr>
            <p:cNvPr id="46" name="テキスト ボックス 45"/>
            <p:cNvSpPr txBox="1"/>
            <p:nvPr/>
          </p:nvSpPr>
          <p:spPr>
            <a:xfrm>
              <a:off x="5004048" y="5687940"/>
              <a:ext cx="630407" cy="461665"/>
            </a:xfrm>
            <a:prstGeom prst="rect">
              <a:avLst/>
            </a:prstGeom>
            <a:noFill/>
          </p:spPr>
          <p:txBody>
            <a:bodyPr wrap="square" rtlCol="0">
              <a:spAutoFit/>
            </a:bodyPr>
            <a:lstStyle/>
            <a:p>
              <a:pPr algn="ctr"/>
              <a:r>
                <a:rPr kumimoji="1" lang="en-US" altLang="ja-JP" sz="2400" b="1" dirty="0" smtClean="0"/>
                <a:t>:</a:t>
              </a:r>
              <a:endParaRPr kumimoji="1" lang="ja-JP" altLang="en-US" sz="2400" b="1" dirty="0"/>
            </a:p>
          </p:txBody>
        </p:sp>
        <p:sp>
          <p:nvSpPr>
            <p:cNvPr id="47" name="テキスト ボックス 46"/>
            <p:cNvSpPr txBox="1"/>
            <p:nvPr/>
          </p:nvSpPr>
          <p:spPr>
            <a:xfrm>
              <a:off x="5337940" y="5649440"/>
              <a:ext cx="2160240" cy="461665"/>
            </a:xfrm>
            <a:prstGeom prst="rect">
              <a:avLst/>
            </a:prstGeom>
            <a:noFill/>
          </p:spPr>
          <p:txBody>
            <a:bodyPr wrap="square" rtlCol="0">
              <a:spAutoFit/>
            </a:bodyPr>
            <a:lstStyle/>
            <a:p>
              <a:pPr algn="ctr"/>
              <a:r>
                <a:rPr kumimoji="1" lang="en-US" altLang="ja-JP" sz="2400" b="1" dirty="0" smtClean="0"/>
                <a:t>p19 ~ p21</a:t>
              </a:r>
              <a:endParaRPr kumimoji="1" lang="ja-JP" altLang="en-US" sz="2400" b="1" dirty="0"/>
            </a:p>
          </p:txBody>
        </p:sp>
      </p:grpSp>
    </p:spTree>
    <p:extLst>
      <p:ext uri="{BB962C8B-B14F-4D97-AF65-F5344CB8AC3E}">
        <p14:creationId xmlns:p14="http://schemas.microsoft.com/office/powerpoint/2010/main" val="24896799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 name="正方形/長方形 19"/>
          <p:cNvSpPr/>
          <p:nvPr/>
        </p:nvSpPr>
        <p:spPr>
          <a:xfrm>
            <a:off x="265181" y="1124336"/>
            <a:ext cx="4568646" cy="52920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932040" y="4365104"/>
            <a:ext cx="3991593" cy="2051255"/>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内容文"/>
          <p:cNvSpPr txBox="1"/>
          <p:nvPr/>
        </p:nvSpPr>
        <p:spPr>
          <a:xfrm>
            <a:off x="337190" y="1441165"/>
            <a:ext cx="4405118" cy="3816429"/>
          </a:xfrm>
          <a:prstGeom prst="rect">
            <a:avLst/>
          </a:prstGeom>
          <a:noFill/>
        </p:spPr>
        <p:txBody>
          <a:bodyPr wrap="square" rtlCol="0">
            <a:spAutoFit/>
          </a:bodyPr>
          <a:lstStyle/>
          <a:p>
            <a:pPr algn="dist"/>
            <a:r>
              <a:rPr lang="en-US" altLang="ja-JP" sz="2000" dirty="0">
                <a:latin typeface="Meiryo UI" panose="020B0604030504040204" pitchFamily="50" charset="-128"/>
                <a:ea typeface="Meiryo UI" panose="020B0604030504040204" pitchFamily="50" charset="-128"/>
                <a:cs typeface="Calibri" panose="020F0502020204030204" pitchFamily="34" charset="0"/>
              </a:rPr>
              <a:t>2</a:t>
            </a:r>
            <a:r>
              <a:rPr kumimoji="1" lang="ja-JP" altLang="en-US" sz="2000" dirty="0">
                <a:latin typeface="Meiryo UI" panose="020B0604030504040204" pitchFamily="50" charset="-128"/>
                <a:ea typeface="Meiryo UI" panose="020B0604030504040204" pitchFamily="50" charset="-128"/>
              </a:rPr>
              <a:t>年生と</a:t>
            </a:r>
            <a:r>
              <a:rPr lang="en-US" altLang="ja-JP" sz="2000" dirty="0">
                <a:latin typeface="Meiryo UI" panose="020B0604030504040204" pitchFamily="50" charset="-128"/>
                <a:ea typeface="Meiryo UI" panose="020B0604030504040204" pitchFamily="50" charset="-128"/>
                <a:cs typeface="Calibri" panose="020F0502020204030204" pitchFamily="34" charset="0"/>
              </a:rPr>
              <a:t>3</a:t>
            </a:r>
            <a:r>
              <a:rPr kumimoji="1" lang="ja-JP" altLang="en-US" sz="2000" dirty="0">
                <a:latin typeface="Meiryo UI" panose="020B0604030504040204" pitchFamily="50" charset="-128"/>
                <a:ea typeface="Meiryo UI" panose="020B0604030504040204" pitchFamily="50" charset="-128"/>
              </a:rPr>
              <a:t>年生の後期に</a:t>
            </a:r>
            <a:r>
              <a:rPr kumimoji="1" lang="en-US" altLang="ja-JP" sz="2000" dirty="0">
                <a:latin typeface="Meiryo UI" panose="020B0604030504040204" pitchFamily="50" charset="-128"/>
                <a:ea typeface="Meiryo UI" panose="020B0604030504040204" pitchFamily="50" charset="-128"/>
              </a:rPr>
              <a:t>DirectX</a:t>
            </a:r>
            <a:r>
              <a:rPr kumimoji="1" lang="en-US" altLang="ja-JP" sz="2000" dirty="0">
                <a:latin typeface="Meiryo UI" panose="020B0604030504040204" pitchFamily="50" charset="-128"/>
                <a:ea typeface="Meiryo UI" panose="020B0604030504040204" pitchFamily="50" charset="-128"/>
                <a:cs typeface="Calibri" panose="020F0502020204030204" pitchFamily="34" charset="0"/>
              </a:rPr>
              <a:t>12</a:t>
            </a:r>
            <a:r>
              <a:rPr kumimoji="1" lang="ja-JP" altLang="en-US" sz="2000" dirty="0">
                <a:latin typeface="Meiryo UI" panose="020B0604030504040204" pitchFamily="50" charset="-128"/>
                <a:ea typeface="Meiryo UI" panose="020B0604030504040204" pitchFamily="50" charset="-128"/>
              </a:rPr>
              <a:t>を用</a:t>
            </a:r>
            <a:endParaRPr kumimoji="1" lang="en-US" altLang="ja-JP" sz="2000" dirty="0">
              <a:latin typeface="Meiryo UI" panose="020B0604030504040204" pitchFamily="50" charset="-128"/>
              <a:ea typeface="Meiryo UI" panose="020B0604030504040204" pitchFamily="50" charset="-128"/>
            </a:endParaRPr>
          </a:p>
          <a:p>
            <a:r>
              <a:rPr kumimoji="1" lang="ja-JP" altLang="en-US" sz="2000" dirty="0">
                <a:latin typeface="Meiryo UI" panose="020B0604030504040204" pitchFamily="50" charset="-128"/>
                <a:ea typeface="Meiryo UI" panose="020B0604030504040204" pitchFamily="50" charset="-128"/>
              </a:rPr>
              <a:t>いて制作しました。</a:t>
            </a:r>
            <a:endParaRPr kumimoji="1" lang="en-US" altLang="ja-JP" sz="2000" dirty="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pPr algn="dist">
              <a:lnSpc>
                <a:spcPct val="100000"/>
              </a:lnSpc>
            </a:pPr>
            <a:r>
              <a:rPr lang="en-US" altLang="ja-JP" sz="2000" spc="-1" dirty="0">
                <a:solidFill>
                  <a:srgbClr val="000000"/>
                </a:solidFill>
                <a:latin typeface="Meiryo UI" panose="020B0604030504040204" pitchFamily="50" charset="-128"/>
                <a:ea typeface="Meiryo UI" panose="020B0604030504040204" pitchFamily="50" charset="-128"/>
                <a:cs typeface="Calibri" panose="020F0502020204030204" pitchFamily="34" charset="0"/>
              </a:rPr>
              <a:t>2</a:t>
            </a:r>
            <a:r>
              <a:rPr lang="ja-JP" altLang="en-US" sz="2000" spc="-1" dirty="0">
                <a:solidFill>
                  <a:srgbClr val="000000"/>
                </a:solidFill>
                <a:latin typeface="Meiryo UI" panose="020B0604030504040204" pitchFamily="50" charset="-128"/>
                <a:ea typeface="Meiryo UI" panose="020B0604030504040204" pitchFamily="50" charset="-128"/>
              </a:rPr>
              <a:t>年生の時に、</a:t>
            </a:r>
            <a:r>
              <a:rPr lang="en-US" altLang="ja-JP" sz="2000" spc="-1" dirty="0" err="1">
                <a:solidFill>
                  <a:srgbClr val="000000"/>
                </a:solidFill>
                <a:latin typeface="Meiryo UI" panose="020B0604030504040204" pitchFamily="50" charset="-128"/>
                <a:ea typeface="Meiryo UI" panose="020B0604030504040204" pitchFamily="50" charset="-128"/>
              </a:rPr>
              <a:t>初期化、モデル読み込み</a:t>
            </a:r>
            <a:r>
              <a:rPr lang="en-US" altLang="ja-JP" sz="2000" spc="-1" dirty="0">
                <a:solidFill>
                  <a:srgbClr val="000000"/>
                </a:solidFill>
                <a:latin typeface="Meiryo UI" panose="020B0604030504040204" pitchFamily="50" charset="-128"/>
                <a:ea typeface="Meiryo UI" panose="020B0604030504040204" pitchFamily="50" charset="-128"/>
              </a:rPr>
              <a:t>、</a:t>
            </a:r>
          </a:p>
          <a:p>
            <a:pPr>
              <a:lnSpc>
                <a:spcPct val="100000"/>
              </a:lnSpc>
            </a:pPr>
            <a:r>
              <a:rPr lang="en-US" altLang="ja-JP" sz="2000" spc="-1" dirty="0" err="1">
                <a:solidFill>
                  <a:srgbClr val="000000"/>
                </a:solidFill>
                <a:latin typeface="Meiryo UI" panose="020B0604030504040204" pitchFamily="50" charset="-128"/>
                <a:ea typeface="Meiryo UI" panose="020B0604030504040204" pitchFamily="50" charset="-128"/>
              </a:rPr>
              <a:t>スキニング</a:t>
            </a:r>
            <a:r>
              <a:rPr lang="ja-JP" altLang="en-US" sz="2000" spc="-1" dirty="0" err="1">
                <a:solidFill>
                  <a:srgbClr val="000000"/>
                </a:solidFill>
                <a:latin typeface="Meiryo UI" panose="020B0604030504040204" pitchFamily="50" charset="-128"/>
                <a:ea typeface="Meiryo UI" panose="020B0604030504040204" pitchFamily="50" charset="-128"/>
              </a:rPr>
              <a:t>、</a:t>
            </a:r>
            <a:r>
              <a:rPr lang="en-US" altLang="ja-JP" sz="2000" spc="-1" dirty="0" err="1">
                <a:solidFill>
                  <a:srgbClr val="000000"/>
                </a:solidFill>
                <a:latin typeface="Meiryo UI" panose="020B0604030504040204" pitchFamily="50" charset="-128"/>
                <a:ea typeface="Meiryo UI" panose="020B0604030504040204" pitchFamily="50" charset="-128"/>
              </a:rPr>
              <a:t>シャドウマップ</a:t>
            </a:r>
            <a:r>
              <a:rPr lang="ja-JP" altLang="en-US" sz="2000" spc="-1" dirty="0">
                <a:solidFill>
                  <a:srgbClr val="000000"/>
                </a:solidFill>
                <a:latin typeface="Meiryo UI" panose="020B0604030504040204" pitchFamily="50" charset="-128"/>
                <a:ea typeface="Meiryo UI" panose="020B0604030504040204" pitchFamily="50" charset="-128"/>
              </a:rPr>
              <a:t>を行いました。</a:t>
            </a:r>
            <a:endParaRPr lang="en-US" altLang="ja-JP" sz="2000" spc="-1" dirty="0">
              <a:solidFill>
                <a:srgbClr val="000000"/>
              </a:solidFill>
              <a:latin typeface="Meiryo UI" panose="020B0604030504040204" pitchFamily="50" charset="-128"/>
              <a:ea typeface="Meiryo UI" panose="020B0604030504040204" pitchFamily="50" charset="-128"/>
            </a:endParaRPr>
          </a:p>
          <a:p>
            <a:pPr>
              <a:lnSpc>
                <a:spcPct val="100000"/>
              </a:lnSpc>
            </a:pPr>
            <a:endParaRPr lang="en-US" altLang="ja-JP" sz="14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altLang="ja-JP" sz="2000" spc="-1" dirty="0">
                <a:solidFill>
                  <a:srgbClr val="000000"/>
                </a:solidFill>
                <a:latin typeface="Meiryo UI" panose="020B0604030504040204" pitchFamily="50" charset="-128"/>
                <a:ea typeface="Meiryo UI" panose="020B0604030504040204" pitchFamily="50" charset="-128"/>
                <a:cs typeface="Calibri" panose="020F0502020204030204" pitchFamily="34" charset="0"/>
              </a:rPr>
              <a:t>3</a:t>
            </a:r>
            <a:r>
              <a:rPr lang="ja-JP" altLang="en-US" sz="2000" spc="-1" dirty="0">
                <a:solidFill>
                  <a:srgbClr val="000000"/>
                </a:solidFill>
                <a:latin typeface="Meiryo UI" panose="020B0604030504040204" pitchFamily="50" charset="-128"/>
                <a:ea typeface="Meiryo UI" panose="020B0604030504040204" pitchFamily="50" charset="-128"/>
              </a:rPr>
              <a:t>年生の時は、復習を兼ねて上記の実装</a:t>
            </a:r>
            <a:endParaRPr lang="en-US" altLang="ja-JP" sz="20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ja-JP" altLang="en-US" sz="2000" spc="-1" dirty="0">
                <a:solidFill>
                  <a:srgbClr val="000000"/>
                </a:solidFill>
                <a:latin typeface="Meiryo UI" panose="020B0604030504040204" pitchFamily="50" charset="-128"/>
                <a:ea typeface="Meiryo UI" panose="020B0604030504040204" pitchFamily="50" charset="-128"/>
              </a:rPr>
              <a:t>をもう一度行い、それに加えてマルチパスレ</a:t>
            </a:r>
            <a:endParaRPr lang="en-US" altLang="ja-JP" sz="20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2000" spc="-1" dirty="0">
                <a:solidFill>
                  <a:srgbClr val="000000"/>
                </a:solidFill>
                <a:latin typeface="Meiryo UI" panose="020B0604030504040204" pitchFamily="50" charset="-128"/>
                <a:ea typeface="Meiryo UI" panose="020B0604030504040204" pitchFamily="50" charset="-128"/>
              </a:rPr>
              <a:t>ンダリング、ポストエフェクト</a:t>
            </a:r>
            <a:r>
              <a:rPr lang="en-US" altLang="ja-JP" sz="2000" spc="-1" dirty="0" err="1">
                <a:solidFill>
                  <a:srgbClr val="000000"/>
                </a:solidFill>
                <a:latin typeface="Meiryo UI" panose="020B0604030504040204" pitchFamily="50" charset="-128"/>
                <a:ea typeface="Meiryo UI" panose="020B0604030504040204" pitchFamily="50" charset="-128"/>
              </a:rPr>
              <a:t>を行いました</a:t>
            </a:r>
            <a:r>
              <a:rPr lang="en-US" altLang="ja-JP" sz="2000" spc="-1" dirty="0">
                <a:solidFill>
                  <a:srgbClr val="000000"/>
                </a:solidFill>
                <a:latin typeface="Meiryo UI" panose="020B0604030504040204" pitchFamily="50" charset="-128"/>
                <a:ea typeface="Meiryo UI" panose="020B0604030504040204" pitchFamily="50" charset="-128"/>
              </a:rPr>
              <a:t>。</a:t>
            </a:r>
          </a:p>
          <a:p>
            <a:pPr>
              <a:lnSpc>
                <a:spcPct val="100000"/>
              </a:lnSpc>
            </a:pPr>
            <a:endParaRPr lang="en-US" altLang="ja-JP" sz="14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ja-JP" altLang="en-US" sz="2000" spc="-1" dirty="0">
                <a:solidFill>
                  <a:srgbClr val="000000"/>
                </a:solidFill>
                <a:latin typeface="Meiryo UI" panose="020B0604030504040204" pitchFamily="50" charset="-128"/>
                <a:ea typeface="Meiryo UI" panose="020B0604030504040204" pitchFamily="50" charset="-128"/>
              </a:rPr>
              <a:t>実装を行う際、様々なサイトを参考にして、</a:t>
            </a:r>
            <a:endParaRPr lang="en-US" altLang="ja-JP" sz="20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ja-JP" altLang="en-US" sz="2000" spc="-1" dirty="0">
                <a:solidFill>
                  <a:srgbClr val="000000"/>
                </a:solidFill>
                <a:latin typeface="Meiryo UI" panose="020B0604030504040204" pitchFamily="50" charset="-128"/>
                <a:ea typeface="Meiryo UI" panose="020B0604030504040204" pitchFamily="50" charset="-128"/>
              </a:rPr>
              <a:t>アルゴリズムの勉強や、 それを用いた研究</a:t>
            </a:r>
            <a:endParaRPr lang="en-US" altLang="ja-JP" sz="20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2000" spc="-1" dirty="0">
                <a:solidFill>
                  <a:srgbClr val="000000"/>
                </a:solidFill>
                <a:latin typeface="Meiryo UI" panose="020B0604030504040204" pitchFamily="50" charset="-128"/>
                <a:ea typeface="Meiryo UI" panose="020B0604030504040204" pitchFamily="50" charset="-128"/>
              </a:rPr>
              <a:t>を行いました。</a:t>
            </a:r>
            <a:endParaRPr lang="ja-JP" altLang="en-US" sz="2000" dirty="0">
              <a:latin typeface="Meiryo UI" panose="020B0604030504040204" pitchFamily="50" charset="-128"/>
              <a:ea typeface="Meiryo UI" panose="020B0604030504040204" pitchFamily="50" charset="-128"/>
            </a:endParaRPr>
          </a:p>
        </p:txBody>
      </p:sp>
      <p:grpSp>
        <p:nvGrpSpPr>
          <p:cNvPr id="8" name="タイトル">
            <a:extLst>
              <a:ext uri="{FF2B5EF4-FFF2-40B4-BE49-F238E27FC236}">
                <a16:creationId xmlns:a16="http://schemas.microsoft.com/office/drawing/2014/main" id="{C97D33F2-9C4E-4262-9F79-838C6C1A1555}"/>
              </a:ext>
            </a:extLst>
          </p:cNvPr>
          <p:cNvGrpSpPr/>
          <p:nvPr/>
        </p:nvGrpSpPr>
        <p:grpSpPr>
          <a:xfrm>
            <a:off x="2724168" y="188172"/>
            <a:ext cx="3816424" cy="707886"/>
            <a:chOff x="2724168" y="188172"/>
            <a:chExt cx="3816424" cy="707886"/>
          </a:xfrm>
        </p:grpSpPr>
        <p:sp>
          <p:nvSpPr>
            <p:cNvPr id="18" name="六角形 17"/>
            <p:cNvSpPr/>
            <p:nvPr/>
          </p:nvSpPr>
          <p:spPr>
            <a:xfrm>
              <a:off x="2724168" y="188172"/>
              <a:ext cx="3816424"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DirectX12"/>
            <p:cNvSpPr txBox="1"/>
            <p:nvPr/>
          </p:nvSpPr>
          <p:spPr>
            <a:xfrm>
              <a:off x="2733390" y="188172"/>
              <a:ext cx="3740920" cy="707886"/>
            </a:xfrm>
            <a:prstGeom prst="rect">
              <a:avLst/>
            </a:prstGeom>
            <a:noFill/>
          </p:spPr>
          <p:txBody>
            <a:bodyPr wrap="square" rtlCol="0">
              <a:spAutoFit/>
            </a:bodyPr>
            <a:lstStyle/>
            <a:p>
              <a:pPr algn="ctr"/>
              <a:r>
                <a:rPr kumimoji="1" lang="en-US" altLang="ja-JP" sz="4000" b="1" dirty="0">
                  <a:solidFill>
                    <a:schemeClr val="accent3"/>
                  </a:solidFill>
                </a:rPr>
                <a:t>DirectX12</a:t>
              </a:r>
              <a:endParaRPr kumimoji="1" lang="ja-JP" altLang="en-US" sz="4000" b="1" dirty="0">
                <a:solidFill>
                  <a:schemeClr val="accent3"/>
                </a:solidFill>
              </a:endParaRPr>
            </a:p>
          </p:txBody>
        </p:sp>
      </p:grpSp>
      <p:pic>
        <p:nvPicPr>
          <p:cNvPr id="4" name="DirectX12画像">
            <a:extLst>
              <a:ext uri="{FF2B5EF4-FFF2-40B4-BE49-F238E27FC236}">
                <a16:creationId xmlns:a16="http://schemas.microsoft.com/office/drawing/2014/main" id="{AC525DE5-1251-4A6C-B0CF-6F01A0C4E76E}"/>
              </a:ext>
            </a:extLst>
          </p:cNvPr>
          <p:cNvPicPr>
            <a:picLocks noChangeAspect="1"/>
          </p:cNvPicPr>
          <p:nvPr/>
        </p:nvPicPr>
        <p:blipFill rotWithShape="1">
          <a:blip r:embed="rId4">
            <a:extLst>
              <a:ext uri="{28A0092B-C50C-407E-A947-70E740481C1C}">
                <a14:useLocalDpi xmlns:a14="http://schemas.microsoft.com/office/drawing/2010/main" val="0"/>
              </a:ext>
            </a:extLst>
          </a:blip>
          <a:srcRect l="11866" t="5673" r="10725" b="223"/>
          <a:stretch/>
        </p:blipFill>
        <p:spPr>
          <a:xfrm>
            <a:off x="4932040" y="1124335"/>
            <a:ext cx="3991592" cy="3140423"/>
          </a:xfrm>
          <a:prstGeom prst="rect">
            <a:avLst/>
          </a:prstGeom>
          <a:ln w="19050">
            <a:solidFill>
              <a:schemeClr val="tx1">
                <a:lumMod val="65000"/>
                <a:lumOff val="35000"/>
              </a:schemeClr>
            </a:solidFill>
          </a:ln>
        </p:spPr>
      </p:pic>
      <p:grpSp>
        <p:nvGrpSpPr>
          <p:cNvPr id="16" name="グループ化 15"/>
          <p:cNvGrpSpPr/>
          <p:nvPr/>
        </p:nvGrpSpPr>
        <p:grpSpPr>
          <a:xfrm>
            <a:off x="5439530" y="4688869"/>
            <a:ext cx="2976611" cy="1400448"/>
            <a:chOff x="5101726" y="4490976"/>
            <a:chExt cx="2976611" cy="1400448"/>
          </a:xfrm>
        </p:grpSpPr>
        <p:grpSp>
          <p:nvGrpSpPr>
            <p:cNvPr id="19" name="グループ化 18">
              <a:extLst>
                <a:ext uri="{FF2B5EF4-FFF2-40B4-BE49-F238E27FC236}">
                  <a16:creationId xmlns:a16="http://schemas.microsoft.com/office/drawing/2014/main" id="{CC494432-E145-461F-86C0-9390AB57D4AC}"/>
                </a:ext>
              </a:extLst>
            </p:cNvPr>
            <p:cNvGrpSpPr/>
            <p:nvPr/>
          </p:nvGrpSpPr>
          <p:grpSpPr>
            <a:xfrm>
              <a:off x="6038789" y="4490976"/>
              <a:ext cx="379561" cy="1382799"/>
              <a:chOff x="5604763" y="4477706"/>
              <a:chExt cx="401882" cy="1314859"/>
            </a:xfrm>
            <a:solidFill>
              <a:srgbClr val="F7F1E9"/>
            </a:solidFill>
          </p:grpSpPr>
          <p:sp>
            <p:nvSpPr>
              <p:cNvPr id="37" name="テキスト ボックス 36">
                <a:extLst>
                  <a:ext uri="{FF2B5EF4-FFF2-40B4-BE49-F238E27FC236}">
                    <a16:creationId xmlns:a16="http://schemas.microsoft.com/office/drawing/2014/main" id="{56D998FD-7E4F-4C6D-819B-9430428BE808}"/>
                  </a:ext>
                </a:extLst>
              </p:cNvPr>
              <p:cNvSpPr txBox="1"/>
              <p:nvPr/>
            </p:nvSpPr>
            <p:spPr>
              <a:xfrm>
                <a:off x="5610614" y="4477706"/>
                <a:ext cx="396031"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10232A7B-0C43-416B-BCFD-C454B89C34F5}"/>
                  </a:ext>
                </a:extLst>
              </p:cNvPr>
              <p:cNvSpPr txBox="1"/>
              <p:nvPr/>
            </p:nvSpPr>
            <p:spPr>
              <a:xfrm>
                <a:off x="5610614" y="4813216"/>
                <a:ext cx="298129"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2377AA9E-1158-41C8-96FA-8281BB3C35AC}"/>
                  </a:ext>
                </a:extLst>
              </p:cNvPr>
              <p:cNvSpPr txBox="1"/>
              <p:nvPr/>
            </p:nvSpPr>
            <p:spPr>
              <a:xfrm>
                <a:off x="5604763" y="5142452"/>
                <a:ext cx="325267"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B7DF0A51-DBD3-4BEA-A36D-8F1BFA5A548A}"/>
                  </a:ext>
                </a:extLst>
              </p:cNvPr>
              <p:cNvSpPr txBox="1"/>
              <p:nvPr/>
            </p:nvSpPr>
            <p:spPr>
              <a:xfrm>
                <a:off x="5604769" y="5470645"/>
                <a:ext cx="288740" cy="321920"/>
              </a:xfrm>
              <a:prstGeom prst="rect">
                <a:avLst/>
              </a:prstGeom>
              <a:noFill/>
            </p:spPr>
            <p:txBody>
              <a:bodyPr wrap="non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grpSp>
        <p:sp>
          <p:nvSpPr>
            <p:cNvPr id="24" name="テキスト ボックス 23"/>
            <p:cNvSpPr txBox="1"/>
            <p:nvPr/>
          </p:nvSpPr>
          <p:spPr>
            <a:xfrm>
              <a:off x="5101726" y="4513819"/>
              <a:ext cx="1045955" cy="338554"/>
            </a:xfrm>
            <a:prstGeom prst="rect">
              <a:avLst/>
            </a:prstGeom>
            <a:noFill/>
          </p:spPr>
          <p:txBody>
            <a:bodyPr wrap="square" rtlCol="0">
              <a:spAutoFit/>
            </a:bodyPr>
            <a:lstStyle/>
            <a:p>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言語</a:t>
              </a:r>
              <a:endParaRPr kumimoji="1" lang="ja-JP" altLang="en-US" sz="1600" dirty="0"/>
            </a:p>
          </p:txBody>
        </p:sp>
        <p:sp>
          <p:nvSpPr>
            <p:cNvPr id="25" name="正方形/長方形 24"/>
            <p:cNvSpPr/>
            <p:nvPr/>
          </p:nvSpPr>
          <p:spPr>
            <a:xfrm>
              <a:off x="6238953" y="4510418"/>
              <a:ext cx="1767375" cy="338554"/>
            </a:xfrm>
            <a:prstGeom prst="rect">
              <a:avLst/>
            </a:prstGeom>
          </p:spPr>
          <p:txBody>
            <a:bodyPr wrap="square">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C++</a:t>
              </a:r>
              <a:r>
                <a:rPr lang="ja-JP" altLang="en-US" sz="1600" spc="-1" dirty="0">
                  <a:solidFill>
                    <a:srgbClr val="000000"/>
                  </a:solidFill>
                  <a:latin typeface="Meiryo UI" panose="020B0604030504040204" pitchFamily="50" charset="-128"/>
                  <a:ea typeface="Meiryo UI" panose="020B0604030504040204" pitchFamily="50" charset="-128"/>
                </a:rPr>
                <a:t>言語</a:t>
              </a:r>
              <a:endParaRPr lang="en-US" altLang="ja-JP" sz="1600" spc="-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104953" y="4854701"/>
              <a:ext cx="1040429" cy="338554"/>
            </a:xfrm>
            <a:prstGeom prst="rect">
              <a:avLst/>
            </a:prstGeom>
            <a:noFill/>
          </p:spPr>
          <p:txBody>
            <a:bodyPr wrap="square" rtlCol="0">
              <a:spAutoFit/>
            </a:bodyPr>
            <a:lstStyle/>
            <a:p>
              <a:r>
                <a:rPr lang="en-US" altLang="ja-JP" sz="1600" spc="-1" dirty="0" err="1">
                  <a:solidFill>
                    <a:srgbClr val="000000"/>
                  </a:solidFill>
                  <a:latin typeface="Meiryo UI" panose="020B0604030504040204" pitchFamily="50" charset="-128"/>
                  <a:ea typeface="Meiryo UI" panose="020B0604030504040204" pitchFamily="50" charset="-128"/>
                </a:rPr>
                <a:t>使用API</a:t>
              </a:r>
              <a:endParaRPr kumimoji="1" lang="ja-JP" altLang="en-US" sz="1600" dirty="0"/>
            </a:p>
          </p:txBody>
        </p:sp>
        <p:sp>
          <p:nvSpPr>
            <p:cNvPr id="27" name="テキスト ボックス 26"/>
            <p:cNvSpPr txBox="1"/>
            <p:nvPr/>
          </p:nvSpPr>
          <p:spPr>
            <a:xfrm>
              <a:off x="6238953" y="4855383"/>
              <a:ext cx="1767375" cy="338554"/>
            </a:xfrm>
            <a:prstGeom prst="rect">
              <a:avLst/>
            </a:prstGeom>
            <a:noFill/>
          </p:spPr>
          <p:txBody>
            <a:bodyPr wrap="square" rtlCol="0">
              <a:spAutoFit/>
            </a:bodyPr>
            <a:lstStyle/>
            <a:p>
              <a:r>
                <a:rPr lang="en-US" altLang="ja-JP" sz="1600" spc="-1" dirty="0">
                  <a:latin typeface="Meiryo UI" panose="020B0604030504040204" pitchFamily="50" charset="-128"/>
                  <a:ea typeface="Meiryo UI" panose="020B0604030504040204" pitchFamily="50" charset="-128"/>
                </a:rPr>
                <a:t>DirectX12</a:t>
              </a:r>
            </a:p>
          </p:txBody>
        </p:sp>
        <p:sp>
          <p:nvSpPr>
            <p:cNvPr id="28" name="テキスト ボックス 27"/>
            <p:cNvSpPr txBox="1"/>
            <p:nvPr/>
          </p:nvSpPr>
          <p:spPr>
            <a:xfrm>
              <a:off x="5101727" y="5198014"/>
              <a:ext cx="1043656" cy="338554"/>
            </a:xfrm>
            <a:prstGeom prst="rect">
              <a:avLst/>
            </a:prstGeom>
            <a:noFill/>
          </p:spPr>
          <p:txBody>
            <a:bodyPr wrap="square" rtlCol="0">
              <a:spAutoFit/>
            </a:bodyPr>
            <a:lstStyle/>
            <a:p>
              <a:r>
                <a:rPr lang="en-US" altLang="ja-JP" sz="1600" spc="-1" dirty="0" err="1">
                  <a:solidFill>
                    <a:srgbClr val="000000"/>
                  </a:solidFill>
                  <a:latin typeface="Meiryo UI" panose="020B0604030504040204" pitchFamily="50" charset="-128"/>
                  <a:ea typeface="Meiryo UI" panose="020B0604030504040204" pitchFamily="50" charset="-128"/>
                </a:rPr>
                <a:t>制作</a:t>
              </a:r>
              <a:r>
                <a:rPr lang="ja-JP" altLang="en-US" sz="1600" spc="-1" dirty="0">
                  <a:solidFill>
                    <a:srgbClr val="000000"/>
                  </a:solidFill>
                  <a:latin typeface="Meiryo UI" panose="020B0604030504040204" pitchFamily="50" charset="-128"/>
                  <a:ea typeface="Meiryo UI" panose="020B0604030504040204" pitchFamily="50" charset="-128"/>
                </a:rPr>
                <a:t>時期</a:t>
              </a:r>
              <a:endParaRPr kumimoji="1" lang="ja-JP" altLang="en-US" sz="1600" dirty="0"/>
            </a:p>
          </p:txBody>
        </p:sp>
        <p:sp>
          <p:nvSpPr>
            <p:cNvPr id="29" name="テキスト ボックス 28"/>
            <p:cNvSpPr txBox="1"/>
            <p:nvPr/>
          </p:nvSpPr>
          <p:spPr>
            <a:xfrm>
              <a:off x="6239125" y="5199838"/>
              <a:ext cx="1839212" cy="338554"/>
            </a:xfrm>
            <a:prstGeom prst="rect">
              <a:avLst/>
            </a:prstGeom>
            <a:noFill/>
          </p:spPr>
          <p:txBody>
            <a:bodyPr wrap="square" rtlCol="0">
              <a:spAutoFit/>
            </a:bodyPr>
            <a:lstStyle/>
            <a:p>
              <a:r>
                <a:rPr lang="en-US" altLang="ja-JP" sz="1600" spc="-1" dirty="0">
                  <a:latin typeface="Meiryo UI" panose="020B0604030504040204" pitchFamily="50" charset="-128"/>
                  <a:ea typeface="Meiryo UI" panose="020B0604030504040204" pitchFamily="50" charset="-128"/>
                </a:rPr>
                <a:t>2</a:t>
              </a:r>
              <a:r>
                <a:rPr lang="ja-JP" altLang="en-US" sz="1600" spc="-1" dirty="0">
                  <a:latin typeface="Meiryo UI" panose="020B0604030504040204" pitchFamily="50" charset="-128"/>
                  <a:ea typeface="Meiryo UI" panose="020B0604030504040204" pitchFamily="50" charset="-128"/>
                </a:rPr>
                <a:t>年後期、</a:t>
              </a:r>
              <a:r>
                <a:rPr lang="en-US" altLang="ja-JP" sz="1600" spc="-1" dirty="0">
                  <a:latin typeface="Meiryo UI" panose="020B0604030504040204" pitchFamily="50" charset="-128"/>
                  <a:ea typeface="Meiryo UI" panose="020B0604030504040204" pitchFamily="50" charset="-128"/>
                </a:rPr>
                <a:t>3</a:t>
              </a:r>
              <a:r>
                <a:rPr lang="ja-JP" altLang="en-US" sz="1600" spc="-1" dirty="0">
                  <a:latin typeface="Meiryo UI" panose="020B0604030504040204" pitchFamily="50" charset="-128"/>
                  <a:ea typeface="Meiryo UI" panose="020B0604030504040204" pitchFamily="50" charset="-128"/>
                </a:rPr>
                <a:t>年後期</a:t>
              </a:r>
              <a:endParaRPr lang="en-US" altLang="ja-JP" sz="1600" spc="-1" dirty="0">
                <a:latin typeface="Meiryo UI" panose="020B0604030504040204" pitchFamily="50" charset="-128"/>
                <a:ea typeface="Meiryo UI" panose="020B0604030504040204" pitchFamily="50" charset="-128"/>
              </a:endParaRPr>
            </a:p>
          </p:txBody>
        </p:sp>
        <p:sp>
          <p:nvSpPr>
            <p:cNvPr id="30" name="テキスト ボックス 29"/>
            <p:cNvSpPr txBox="1"/>
            <p:nvPr/>
          </p:nvSpPr>
          <p:spPr>
            <a:xfrm>
              <a:off x="5101727" y="5552870"/>
              <a:ext cx="1043655" cy="338554"/>
            </a:xfrm>
            <a:prstGeom prst="rect">
              <a:avLst/>
            </a:prstGeom>
            <a:noFill/>
          </p:spPr>
          <p:txBody>
            <a:bodyPr wrap="square" rtlCol="0">
              <a:spAutoFit/>
            </a:bodyPr>
            <a:lstStyle/>
            <a:p>
              <a:r>
                <a:rPr lang="en-US" altLang="ja-JP" sz="1600" spc="-1" dirty="0" err="1">
                  <a:solidFill>
                    <a:srgbClr val="000000"/>
                  </a:solidFill>
                  <a:latin typeface="Meiryo UI" panose="020B0604030504040204" pitchFamily="50" charset="-128"/>
                  <a:ea typeface="Meiryo UI" panose="020B0604030504040204" pitchFamily="50" charset="-128"/>
                </a:rPr>
                <a:t>制作期間</a:t>
              </a:r>
              <a:endParaRPr kumimoji="1" lang="ja-JP" altLang="en-US" sz="1600" dirty="0"/>
            </a:p>
          </p:txBody>
        </p:sp>
        <p:sp>
          <p:nvSpPr>
            <p:cNvPr id="31" name="テキスト ボックス 30"/>
            <p:cNvSpPr txBox="1"/>
            <p:nvPr/>
          </p:nvSpPr>
          <p:spPr>
            <a:xfrm>
              <a:off x="6241847" y="5536794"/>
              <a:ext cx="1764481"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4ヶ月</a:t>
              </a:r>
              <a:endParaRPr lang="en-US" altLang="ja-JP" sz="1600" spc="-1" dirty="0">
                <a:latin typeface="Meiryo UI" panose="020B0604030504040204" pitchFamily="50" charset="-128"/>
                <a:ea typeface="Meiryo UI" panose="020B0604030504040204" pitchFamily="50" charset="-128"/>
              </a:endParaRPr>
            </a:p>
          </p:txBody>
        </p:sp>
      </p:grpSp>
      <p:sp>
        <p:nvSpPr>
          <p:cNvPr id="33" name="テキスト ボックス 32"/>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p18 -</a:t>
            </a:r>
            <a:endParaRPr kumimoji="1" lang="ja-JP" altLang="en-US" sz="1400" dirty="0"/>
          </a:p>
        </p:txBody>
      </p:sp>
    </p:spTree>
    <p:extLst>
      <p:ext uri="{BB962C8B-B14F-4D97-AF65-F5344CB8AC3E}">
        <p14:creationId xmlns:p14="http://schemas.microsoft.com/office/powerpoint/2010/main" val="3250942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正方形/長方形 114"/>
          <p:cNvSpPr/>
          <p:nvPr/>
        </p:nvSpPr>
        <p:spPr>
          <a:xfrm>
            <a:off x="4665327" y="3739316"/>
            <a:ext cx="2282073" cy="2195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正方形/長方形 109"/>
          <p:cNvSpPr/>
          <p:nvPr/>
        </p:nvSpPr>
        <p:spPr>
          <a:xfrm>
            <a:off x="237388" y="3741892"/>
            <a:ext cx="2243937" cy="2195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正方形/長方形 98"/>
          <p:cNvSpPr/>
          <p:nvPr/>
        </p:nvSpPr>
        <p:spPr>
          <a:xfrm>
            <a:off x="223736" y="1068788"/>
            <a:ext cx="2283757" cy="2195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正方形/長方形 95"/>
          <p:cNvSpPr/>
          <p:nvPr/>
        </p:nvSpPr>
        <p:spPr>
          <a:xfrm>
            <a:off x="4688840" y="1064829"/>
            <a:ext cx="2258055" cy="21958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rotWithShape="1">
          <a:blip r:embed="rId3" cstate="print">
            <a:extLst>
              <a:ext uri="{28A0092B-C50C-407E-A947-70E740481C1C}">
                <a14:useLocalDpi xmlns:a14="http://schemas.microsoft.com/office/drawing/2010/main" val="0"/>
              </a:ext>
            </a:extLst>
          </a:blip>
          <a:srcRect l="2015" t="6841" b="6672"/>
          <a:stretch/>
        </p:blipFill>
        <p:spPr>
          <a:xfrm>
            <a:off x="4673599" y="3999465"/>
            <a:ext cx="2252865" cy="1647496"/>
          </a:xfrm>
          <a:prstGeom prst="rect">
            <a:avLst/>
          </a:prstGeom>
        </p:spPr>
      </p:pic>
      <p:pic>
        <p:nvPicPr>
          <p:cNvPr id="13" name="図 12"/>
          <p:cNvPicPr>
            <a:picLocks noChangeAspect="1"/>
          </p:cNvPicPr>
          <p:nvPr/>
        </p:nvPicPr>
        <p:blipFill rotWithShape="1">
          <a:blip r:embed="rId4" cstate="print">
            <a:extLst>
              <a:ext uri="{28A0092B-C50C-407E-A947-70E740481C1C}">
                <a14:useLocalDpi xmlns:a14="http://schemas.microsoft.com/office/drawing/2010/main" val="0"/>
              </a:ext>
            </a:extLst>
          </a:blip>
          <a:srcRect t="6342"/>
          <a:stretch/>
        </p:blipFill>
        <p:spPr>
          <a:xfrm>
            <a:off x="252140" y="3978864"/>
            <a:ext cx="2213148" cy="1688699"/>
          </a:xfrm>
          <a:prstGeom prst="rect">
            <a:avLst/>
          </a:prstGeom>
        </p:spPr>
      </p:pic>
      <p:pic>
        <p:nvPicPr>
          <p:cNvPr id="12" name="図 11"/>
          <p:cNvPicPr>
            <a:picLocks noChangeAspect="1"/>
          </p:cNvPicPr>
          <p:nvPr/>
        </p:nvPicPr>
        <p:blipFill rotWithShape="1">
          <a:blip r:embed="rId5" cstate="print">
            <a:extLst>
              <a:ext uri="{28A0092B-C50C-407E-A947-70E740481C1C}">
                <a14:useLocalDpi xmlns:a14="http://schemas.microsoft.com/office/drawing/2010/main" val="0"/>
              </a:ext>
            </a:extLst>
          </a:blip>
          <a:srcRect t="6459"/>
          <a:stretch/>
        </p:blipFill>
        <p:spPr>
          <a:xfrm>
            <a:off x="4665327" y="1334395"/>
            <a:ext cx="2283969" cy="1721976"/>
          </a:xfrm>
          <a:prstGeom prst="rect">
            <a:avLst/>
          </a:prstGeom>
        </p:spPr>
      </p:pic>
      <p:pic>
        <p:nvPicPr>
          <p:cNvPr id="11" name="図 10"/>
          <p:cNvPicPr>
            <a:picLocks noChangeAspect="1"/>
          </p:cNvPicPr>
          <p:nvPr/>
        </p:nvPicPr>
        <p:blipFill rotWithShape="1">
          <a:blip r:embed="rId6" cstate="print">
            <a:extLst>
              <a:ext uri="{28A0092B-C50C-407E-A947-70E740481C1C}">
                <a14:useLocalDpi xmlns:a14="http://schemas.microsoft.com/office/drawing/2010/main" val="0"/>
              </a:ext>
            </a:extLst>
          </a:blip>
          <a:srcRect t="6409"/>
          <a:stretch/>
        </p:blipFill>
        <p:spPr>
          <a:xfrm>
            <a:off x="237390" y="1334395"/>
            <a:ext cx="2253820" cy="1679610"/>
          </a:xfrm>
          <a:prstGeom prst="rect">
            <a:avLst/>
          </a:prstGeom>
        </p:spPr>
      </p:pic>
      <p:grpSp>
        <p:nvGrpSpPr>
          <p:cNvPr id="32" name="グループ化 31"/>
          <p:cNvGrpSpPr/>
          <p:nvPr/>
        </p:nvGrpSpPr>
        <p:grpSpPr>
          <a:xfrm>
            <a:off x="4668520" y="3383596"/>
            <a:ext cx="4255673" cy="2551610"/>
            <a:chOff x="4668520" y="3383596"/>
            <a:chExt cx="4255673" cy="2551610"/>
          </a:xfrm>
        </p:grpSpPr>
        <p:sp>
          <p:nvSpPr>
            <p:cNvPr id="116" name="正方形/長方形 115"/>
            <p:cNvSpPr/>
            <p:nvPr/>
          </p:nvSpPr>
          <p:spPr>
            <a:xfrm>
              <a:off x="6938696" y="3735767"/>
              <a:ext cx="1985497" cy="2199439"/>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正方形/長方形 116"/>
            <p:cNvSpPr/>
            <p:nvPr/>
          </p:nvSpPr>
          <p:spPr>
            <a:xfrm>
              <a:off x="4668520" y="3383596"/>
              <a:ext cx="4255673" cy="352170"/>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237386" y="3386172"/>
            <a:ext cx="4253334" cy="2551610"/>
            <a:chOff x="237386" y="3386172"/>
            <a:chExt cx="4253334" cy="2551610"/>
          </a:xfrm>
        </p:grpSpPr>
        <p:sp>
          <p:nvSpPr>
            <p:cNvPr id="111" name="正方形/長方形 110"/>
            <p:cNvSpPr/>
            <p:nvPr/>
          </p:nvSpPr>
          <p:spPr>
            <a:xfrm>
              <a:off x="2472629" y="3738343"/>
              <a:ext cx="2018091" cy="2199439"/>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正方形/長方形 111"/>
            <p:cNvSpPr/>
            <p:nvPr/>
          </p:nvSpPr>
          <p:spPr>
            <a:xfrm>
              <a:off x="237390" y="3386172"/>
              <a:ext cx="4253330" cy="352170"/>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p:cNvSpPr/>
            <p:nvPr/>
          </p:nvSpPr>
          <p:spPr>
            <a:xfrm>
              <a:off x="237386" y="3738343"/>
              <a:ext cx="2235241" cy="21994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4678679" y="709109"/>
            <a:ext cx="4245514" cy="2551610"/>
            <a:chOff x="4678679" y="709109"/>
            <a:chExt cx="4245514" cy="2551610"/>
          </a:xfrm>
        </p:grpSpPr>
        <p:sp>
          <p:nvSpPr>
            <p:cNvPr id="97" name="正方形/長方形 96"/>
            <p:cNvSpPr/>
            <p:nvPr/>
          </p:nvSpPr>
          <p:spPr>
            <a:xfrm>
              <a:off x="6938207" y="1061280"/>
              <a:ext cx="1985986" cy="2199439"/>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p:cNvSpPr/>
            <p:nvPr/>
          </p:nvSpPr>
          <p:spPr>
            <a:xfrm>
              <a:off x="4678680" y="709109"/>
              <a:ext cx="4245513" cy="352170"/>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p:cNvSpPr/>
            <p:nvPr/>
          </p:nvSpPr>
          <p:spPr>
            <a:xfrm>
              <a:off x="4678679" y="1061280"/>
              <a:ext cx="2259525" cy="21994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26442" y="713068"/>
            <a:ext cx="4277934" cy="2551610"/>
            <a:chOff x="226442" y="713068"/>
            <a:chExt cx="4277934" cy="2551610"/>
          </a:xfrm>
        </p:grpSpPr>
        <p:sp>
          <p:nvSpPr>
            <p:cNvPr id="78" name="正方形/長方形 77"/>
            <p:cNvSpPr/>
            <p:nvPr/>
          </p:nvSpPr>
          <p:spPr>
            <a:xfrm>
              <a:off x="2498878" y="1065239"/>
              <a:ext cx="2005498" cy="2199439"/>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226443" y="713068"/>
              <a:ext cx="4277933" cy="352170"/>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226442" y="1065239"/>
              <a:ext cx="2272434" cy="21994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 name="グループ化 7"/>
          <p:cNvGrpSpPr/>
          <p:nvPr/>
        </p:nvGrpSpPr>
        <p:grpSpPr>
          <a:xfrm>
            <a:off x="4688840" y="3375015"/>
            <a:ext cx="4235352" cy="2195517"/>
            <a:chOff x="4688840" y="3375015"/>
            <a:chExt cx="4235352" cy="2195517"/>
          </a:xfrm>
        </p:grpSpPr>
        <p:sp>
          <p:nvSpPr>
            <p:cNvPr id="41" name="内容文(ビリヤード)"/>
            <p:cNvSpPr/>
            <p:nvPr/>
          </p:nvSpPr>
          <p:spPr>
            <a:xfrm>
              <a:off x="6946895" y="3908539"/>
              <a:ext cx="1929095" cy="1661993"/>
            </a:xfrm>
            <a:prstGeom prst="rect">
              <a:avLst/>
            </a:prstGeom>
          </p:spPr>
          <p:txBody>
            <a:bodyPr wrap="square">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物体がぶつかった</a:t>
              </a:r>
              <a:r>
                <a:rPr lang="ja-JP" altLang="en-US" sz="1700" spc="-1" dirty="0">
                  <a:solidFill>
                    <a:srgbClr val="000000"/>
                  </a:solidFill>
                  <a:latin typeface="Meiryo UI" panose="020B0604030504040204" pitchFamily="50" charset="-128"/>
                  <a:ea typeface="Meiryo UI" panose="020B0604030504040204" pitchFamily="50" charset="-128"/>
                </a:rPr>
                <a:t>時</a:t>
              </a:r>
              <a:endParaRPr lang="en-US" altLang="ja-JP" sz="17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の力の分散を求める</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p>
            <a:p>
              <a:pPr algn="dist">
                <a:lnSpc>
                  <a:spcPct val="100000"/>
                </a:lnSpc>
              </a:pPr>
              <a:r>
                <a:rPr lang="ja-JP" altLang="en-US" sz="1700" spc="-1" dirty="0">
                  <a:solidFill>
                    <a:srgbClr val="000000"/>
                  </a:solidFill>
                  <a:latin typeface="Meiryo UI" panose="020B0604030504040204" pitchFamily="50" charset="-128"/>
                  <a:ea typeface="Meiryo UI" panose="020B0604030504040204" pitchFamily="50" charset="-128"/>
                </a:rPr>
                <a:t>ぶつかった玉同士の力の受け渡しに苦</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1700" spc="-1" dirty="0">
                  <a:solidFill>
                    <a:srgbClr val="000000"/>
                  </a:solidFill>
                  <a:latin typeface="Meiryo UI" panose="020B0604030504040204" pitchFamily="50" charset="-128"/>
                  <a:ea typeface="Meiryo UI" panose="020B0604030504040204" pitchFamily="50" charset="-128"/>
                </a:rPr>
                <a:t>労しました。</a:t>
              </a:r>
              <a:endParaRPr lang="en-US" altLang="ja-JP" sz="1700" spc="-1"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4688840" y="3375015"/>
              <a:ext cx="4235352" cy="369332"/>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ビリヤード</a:t>
              </a:r>
              <a:endParaRPr kumimoji="1" lang="ja-JP" altLang="en-US" b="1" dirty="0">
                <a:latin typeface="Meiryo UI" panose="020B0604030504040204" pitchFamily="50" charset="-128"/>
                <a:ea typeface="Meiryo UI" panose="020B0604030504040204" pitchFamily="50" charset="-128"/>
              </a:endParaRPr>
            </a:p>
          </p:txBody>
        </p:sp>
      </p:grpSp>
      <p:grpSp>
        <p:nvGrpSpPr>
          <p:cNvPr id="7" name="グループ化 6"/>
          <p:cNvGrpSpPr/>
          <p:nvPr/>
        </p:nvGrpSpPr>
        <p:grpSpPr>
          <a:xfrm>
            <a:off x="252140" y="3379298"/>
            <a:ext cx="4238580" cy="2468233"/>
            <a:chOff x="164717" y="3379298"/>
            <a:chExt cx="4753617" cy="2468233"/>
          </a:xfrm>
        </p:grpSpPr>
        <p:sp>
          <p:nvSpPr>
            <p:cNvPr id="19" name="内容文(坂道の加速)"/>
            <p:cNvSpPr txBox="1"/>
            <p:nvPr/>
          </p:nvSpPr>
          <p:spPr>
            <a:xfrm>
              <a:off x="2725222" y="3908539"/>
              <a:ext cx="2042040" cy="1938992"/>
            </a:xfrm>
            <a:prstGeom prst="rect">
              <a:avLst/>
            </a:prstGeom>
            <a:noFill/>
          </p:spPr>
          <p:txBody>
            <a:bodyPr wrap="square" rtlCol="0">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角度による重力変化から推進力を求める課題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p>
            <a:p>
              <a:pPr algn="dist">
                <a:lnSpc>
                  <a:spcPct val="100000"/>
                </a:lnSpc>
              </a:pPr>
              <a:r>
                <a:rPr lang="ja-JP" altLang="en-US" sz="1700" dirty="0">
                  <a:latin typeface="Meiryo UI" panose="020B0604030504040204" pitchFamily="50" charset="-128"/>
                  <a:ea typeface="Meiryo UI" panose="020B0604030504040204" pitchFamily="50" charset="-128"/>
                </a:rPr>
                <a:t>坂の角度による加速度の変化の計算式に時間をかけ</a:t>
              </a:r>
              <a:endParaRPr lang="en-US" altLang="ja-JP" sz="1700" dirty="0">
                <a:latin typeface="Meiryo UI" panose="020B0604030504040204" pitchFamily="50" charset="-128"/>
                <a:ea typeface="Meiryo UI" panose="020B0604030504040204" pitchFamily="50" charset="-128"/>
              </a:endParaRPr>
            </a:p>
            <a:p>
              <a:pPr>
                <a:lnSpc>
                  <a:spcPct val="100000"/>
                </a:lnSpc>
              </a:pPr>
              <a:r>
                <a:rPr lang="ja-JP" altLang="en-US" sz="1700" dirty="0">
                  <a:latin typeface="Meiryo UI" panose="020B0604030504040204" pitchFamily="50" charset="-128"/>
                  <a:ea typeface="Meiryo UI" panose="020B0604030504040204" pitchFamily="50" charset="-128"/>
                </a:rPr>
                <a:t>ました</a:t>
              </a:r>
              <a:r>
                <a:rPr lang="ja-JP" altLang="en-US" dirty="0">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164717" y="3379298"/>
              <a:ext cx="4753617" cy="353943"/>
            </a:xfrm>
            <a:prstGeom prst="rect">
              <a:avLst/>
            </a:prstGeom>
            <a:noFill/>
          </p:spPr>
          <p:txBody>
            <a:bodyPr wrap="square" rtlCol="0">
              <a:spAutoFit/>
            </a:bodyPr>
            <a:lstStyle/>
            <a:p>
              <a:pPr algn="ctr"/>
              <a:r>
                <a:rPr lang="ja-JP" altLang="en-US" sz="1700" b="1" dirty="0">
                  <a:latin typeface="Meiryo UI" panose="020B0604030504040204" pitchFamily="50" charset="-128"/>
                  <a:ea typeface="Meiryo UI" panose="020B0604030504040204" pitchFamily="50" charset="-128"/>
                </a:rPr>
                <a:t>坂道の加速</a:t>
              </a:r>
              <a:endParaRPr kumimoji="1" lang="ja-JP" altLang="en-US" sz="1700" b="1" dirty="0">
                <a:latin typeface="Meiryo UI" panose="020B0604030504040204" pitchFamily="50" charset="-128"/>
                <a:ea typeface="Meiryo UI" panose="020B0604030504040204" pitchFamily="50" charset="-128"/>
              </a:endParaRPr>
            </a:p>
          </p:txBody>
        </p:sp>
      </p:grpSp>
      <p:grpSp>
        <p:nvGrpSpPr>
          <p:cNvPr id="6" name="グループ化 5"/>
          <p:cNvGrpSpPr/>
          <p:nvPr/>
        </p:nvGrpSpPr>
        <p:grpSpPr>
          <a:xfrm>
            <a:off x="4688840" y="695497"/>
            <a:ext cx="4235353" cy="2217854"/>
            <a:chOff x="4580814" y="695497"/>
            <a:chExt cx="4343379" cy="2217854"/>
          </a:xfrm>
        </p:grpSpPr>
        <p:sp>
          <p:nvSpPr>
            <p:cNvPr id="40" name="内容文(振り子)"/>
            <p:cNvSpPr/>
            <p:nvPr/>
          </p:nvSpPr>
          <p:spPr>
            <a:xfrm>
              <a:off x="6887550" y="1251358"/>
              <a:ext cx="1966786" cy="1661993"/>
            </a:xfrm>
            <a:prstGeom prst="rect">
              <a:avLst/>
            </a:prstGeom>
          </p:spPr>
          <p:txBody>
            <a:bodyPr wrap="square">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振り子運動による加</a:t>
              </a:r>
              <a:endParaRPr lang="en-US" altLang="ja-JP" sz="17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速度の変化を求め</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る課題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p>
            <a:p>
              <a:pPr algn="dist">
                <a:lnSpc>
                  <a:spcPct val="100000"/>
                </a:lnSpc>
              </a:pPr>
              <a:r>
                <a:rPr lang="ja-JP" altLang="en-US" sz="1700" spc="-1" dirty="0">
                  <a:solidFill>
                    <a:srgbClr val="000000"/>
                  </a:solidFill>
                  <a:latin typeface="Meiryo UI" panose="020B0604030504040204" pitchFamily="50" charset="-128"/>
                  <a:ea typeface="Meiryo UI" panose="020B0604030504040204" pitchFamily="50" charset="-128"/>
                </a:rPr>
                <a:t>外積と内積を用いて、</a:t>
              </a:r>
              <a:endParaRPr lang="en-US" altLang="ja-JP" sz="17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ja-JP" altLang="en-US" sz="1700" spc="-1" dirty="0">
                  <a:solidFill>
                    <a:srgbClr val="000000"/>
                  </a:solidFill>
                  <a:latin typeface="Meiryo UI" panose="020B0604030504040204" pitchFamily="50" charset="-128"/>
                  <a:ea typeface="Meiryo UI" panose="020B0604030504040204" pitchFamily="50" charset="-128"/>
                </a:rPr>
                <a:t>角度を計算していま</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ja-JP" altLang="en-US" sz="1700" spc="-1" dirty="0">
                  <a:solidFill>
                    <a:srgbClr val="000000"/>
                  </a:solidFill>
                  <a:latin typeface="Meiryo UI" panose="020B0604030504040204" pitchFamily="50" charset="-128"/>
                  <a:ea typeface="Meiryo UI" panose="020B0604030504040204" pitchFamily="50" charset="-128"/>
                </a:rPr>
                <a:t>す。</a:t>
              </a:r>
              <a:endParaRPr lang="en-US" altLang="ja-JP" sz="1700" spc="-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4580814" y="695497"/>
              <a:ext cx="4343379" cy="369332"/>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振り子</a:t>
              </a:r>
              <a:endParaRPr kumimoji="1" lang="ja-JP" altLang="en-US" b="1" dirty="0">
                <a:latin typeface="Meiryo UI" panose="020B0604030504040204" pitchFamily="50" charset="-128"/>
                <a:ea typeface="Meiryo UI" panose="020B0604030504040204" pitchFamily="50" charset="-128"/>
              </a:endParaRPr>
            </a:p>
          </p:txBody>
        </p:sp>
      </p:grpSp>
      <p:grpSp>
        <p:nvGrpSpPr>
          <p:cNvPr id="5" name="グループ化 4"/>
          <p:cNvGrpSpPr/>
          <p:nvPr/>
        </p:nvGrpSpPr>
        <p:grpSpPr>
          <a:xfrm>
            <a:off x="223736" y="703191"/>
            <a:ext cx="4280640" cy="2722561"/>
            <a:chOff x="223736" y="703191"/>
            <a:chExt cx="4280640" cy="2722561"/>
          </a:xfrm>
        </p:grpSpPr>
        <p:sp>
          <p:nvSpPr>
            <p:cNvPr id="2" name="内容文(モンハン)"/>
            <p:cNvSpPr txBox="1"/>
            <p:nvPr/>
          </p:nvSpPr>
          <p:spPr>
            <a:xfrm>
              <a:off x="2552533" y="1225150"/>
              <a:ext cx="1858281" cy="2200602"/>
            </a:xfrm>
            <a:prstGeom prst="rect">
              <a:avLst/>
            </a:prstGeom>
            <a:noFill/>
          </p:spPr>
          <p:txBody>
            <a:bodyPr wrap="square" rtlCol="0">
              <a:spAutoFit/>
            </a:bodyPr>
            <a:lstStyle/>
            <a:p>
              <a:pPr algn="dist"/>
              <a:r>
                <a:rPr lang="ja-JP" altLang="en-US" sz="1700" dirty="0">
                  <a:latin typeface="Meiryo UI" panose="020B0604030504040204" pitchFamily="50" charset="-128"/>
                  <a:ea typeface="Meiryo UI" panose="020B0604030504040204" pitchFamily="50" charset="-128"/>
                </a:rPr>
                <a:t>発射と同時に落下してくる物体に、石</a:t>
              </a:r>
              <a:endParaRPr lang="en-US" altLang="ja-JP" sz="1700" dirty="0">
                <a:latin typeface="Meiryo UI" panose="020B0604030504040204" pitchFamily="50" charset="-128"/>
                <a:ea typeface="Meiryo UI" panose="020B0604030504040204" pitchFamily="50" charset="-128"/>
              </a:endParaRPr>
            </a:p>
            <a:p>
              <a:pPr algn="dist"/>
              <a:r>
                <a:rPr lang="ja-JP" altLang="en-US" sz="1700" dirty="0">
                  <a:latin typeface="Meiryo UI" panose="020B0604030504040204" pitchFamily="50" charset="-128"/>
                  <a:ea typeface="Meiryo UI" panose="020B0604030504040204" pitchFamily="50" charset="-128"/>
                </a:rPr>
                <a:t>を当てるための角度</a:t>
              </a:r>
              <a:endParaRPr lang="en-US" altLang="ja-JP" sz="1700" dirty="0">
                <a:latin typeface="Meiryo UI" panose="020B0604030504040204" pitchFamily="50" charset="-128"/>
                <a:ea typeface="Meiryo UI" panose="020B0604030504040204" pitchFamily="50" charset="-128"/>
              </a:endParaRPr>
            </a:p>
            <a:p>
              <a:pPr algn="dist"/>
              <a:r>
                <a:rPr lang="ja-JP" altLang="en-US" sz="1700" dirty="0">
                  <a:latin typeface="Meiryo UI" panose="020B0604030504040204" pitchFamily="50" charset="-128"/>
                  <a:ea typeface="Meiryo UI" panose="020B0604030504040204" pitchFamily="50" charset="-128"/>
                </a:rPr>
                <a:t>を求める課題です。</a:t>
              </a:r>
              <a:endParaRPr lang="en-US" altLang="ja-JP" sz="1700" dirty="0">
                <a:latin typeface="Meiryo UI" panose="020B0604030504040204" pitchFamily="50" charset="-128"/>
                <a:ea typeface="Meiryo UI" panose="020B0604030504040204" pitchFamily="50" charset="-128"/>
              </a:endParaRPr>
            </a:p>
            <a:p>
              <a:pPr algn="dist"/>
              <a:r>
                <a:rPr lang="ja-JP" altLang="en-US" sz="1700" dirty="0">
                  <a:latin typeface="Meiryo UI" panose="020B0604030504040204" pitchFamily="50" charset="-128"/>
                  <a:ea typeface="Meiryo UI" panose="020B0604030504040204" pitchFamily="50" charset="-128"/>
                </a:rPr>
                <a:t>角度計算のために</a:t>
              </a:r>
              <a:endParaRPr lang="en-US" altLang="ja-JP" sz="1700" dirty="0">
                <a:latin typeface="Meiryo UI" panose="020B0604030504040204" pitchFamily="50" charset="-128"/>
                <a:ea typeface="Meiryo UI" panose="020B0604030504040204" pitchFamily="50" charset="-128"/>
              </a:endParaRPr>
            </a:p>
            <a:p>
              <a:pPr algn="dist"/>
              <a:r>
                <a:rPr lang="en-US" altLang="ja-JP" sz="1700" dirty="0">
                  <a:latin typeface="Meiryo UI" panose="020B0604030504040204" pitchFamily="50" charset="-128"/>
                  <a:ea typeface="Meiryo UI" panose="020B0604030504040204" pitchFamily="50" charset="-128"/>
                </a:rPr>
                <a:t>atan2</a:t>
              </a:r>
              <a:r>
                <a:rPr lang="ja-JP" altLang="en-US" sz="1700" dirty="0">
                  <a:latin typeface="Meiryo UI" panose="020B0604030504040204" pitchFamily="50" charset="-128"/>
                  <a:ea typeface="Meiryo UI" panose="020B0604030504040204" pitchFamily="50" charset="-128"/>
                </a:rPr>
                <a:t>を用いていま</a:t>
              </a:r>
              <a:endParaRPr lang="en-US" altLang="ja-JP" sz="1700" dirty="0">
                <a:latin typeface="Meiryo UI" panose="020B0604030504040204" pitchFamily="50" charset="-128"/>
                <a:ea typeface="Meiryo UI" panose="020B0604030504040204" pitchFamily="50" charset="-128"/>
              </a:endParaRPr>
            </a:p>
            <a:p>
              <a:r>
                <a:rPr lang="ja-JP" altLang="en-US" sz="1700" dirty="0">
                  <a:latin typeface="Meiryo UI" panose="020B0604030504040204" pitchFamily="50" charset="-128"/>
                  <a:ea typeface="Meiryo UI" panose="020B0604030504040204" pitchFamily="50" charset="-128"/>
                </a:rPr>
                <a:t>す。</a:t>
              </a:r>
              <a:endParaRPr lang="en-US" altLang="ja-JP" sz="1700" dirty="0">
                <a:latin typeface="Meiryo UI" panose="020B0604030504040204" pitchFamily="50" charset="-128"/>
                <a:ea typeface="Meiryo UI" panose="020B0604030504040204" pitchFamily="50" charset="-128"/>
              </a:endParaRPr>
            </a:p>
            <a:p>
              <a:endParaRPr kumimoji="1" lang="ja-JP" altLang="en-US" dirty="0"/>
            </a:p>
          </p:txBody>
        </p:sp>
        <p:sp>
          <p:nvSpPr>
            <p:cNvPr id="3" name="テキスト ボックス 2"/>
            <p:cNvSpPr txBox="1"/>
            <p:nvPr/>
          </p:nvSpPr>
          <p:spPr>
            <a:xfrm>
              <a:off x="223736" y="703191"/>
              <a:ext cx="4280640" cy="353943"/>
            </a:xfrm>
            <a:prstGeom prst="rect">
              <a:avLst/>
            </a:prstGeom>
            <a:noFill/>
          </p:spPr>
          <p:txBody>
            <a:bodyPr wrap="square" rtlCol="0">
              <a:spAutoFit/>
            </a:bodyPr>
            <a:lstStyle/>
            <a:p>
              <a:pPr algn="ctr"/>
              <a:r>
                <a:rPr kumimoji="1" lang="ja-JP" altLang="en-US" sz="1700" b="1" dirty="0">
                  <a:latin typeface="Meiryo UI" panose="020B0604030504040204" pitchFamily="50" charset="-128"/>
                  <a:ea typeface="Meiryo UI" panose="020B0604030504040204" pitchFamily="50" charset="-128"/>
                </a:rPr>
                <a:t>モンキーハンティング</a:t>
              </a:r>
            </a:p>
          </p:txBody>
        </p:sp>
      </p:grpSp>
      <p:sp>
        <p:nvSpPr>
          <p:cNvPr id="69" name="角丸四角形 68"/>
          <p:cNvSpPr/>
          <p:nvPr/>
        </p:nvSpPr>
        <p:spPr>
          <a:xfrm>
            <a:off x="223736" y="6046386"/>
            <a:ext cx="8715984" cy="511832"/>
          </a:xfrm>
          <a:prstGeom prst="round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71" name="テキスト ボックス 70"/>
          <p:cNvSpPr txBox="1"/>
          <p:nvPr/>
        </p:nvSpPr>
        <p:spPr>
          <a:xfrm>
            <a:off x="5970340" y="6111955"/>
            <a:ext cx="2874531"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使用ライブラリ </a:t>
            </a:r>
            <a:r>
              <a:rPr lang="en-US" altLang="ja-JP" dirty="0">
                <a:latin typeface="Meiryo UI" panose="020B0604030504040204" pitchFamily="50" charset="-128"/>
                <a:ea typeface="Meiryo UI" panose="020B0604030504040204" pitchFamily="50" charset="-128"/>
              </a:rPr>
              <a:t>: DX</a:t>
            </a:r>
            <a:r>
              <a:rPr lang="ja-JP" altLang="en-US" dirty="0">
                <a:latin typeface="Meiryo UI" panose="020B0604030504040204" pitchFamily="50" charset="-128"/>
                <a:ea typeface="Meiryo UI" panose="020B0604030504040204" pitchFamily="50" charset="-128"/>
              </a:rPr>
              <a:t>ライブラリ</a:t>
            </a:r>
            <a:endParaRPr kumimoji="1" lang="ja-JP" altLang="en-US" dirty="0"/>
          </a:p>
        </p:txBody>
      </p:sp>
      <p:sp>
        <p:nvSpPr>
          <p:cNvPr id="72" name="テキスト ボックス 71"/>
          <p:cNvSpPr txBox="1"/>
          <p:nvPr/>
        </p:nvSpPr>
        <p:spPr>
          <a:xfrm>
            <a:off x="496314" y="6122115"/>
            <a:ext cx="1968809"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制作時期 </a:t>
            </a:r>
            <a:r>
              <a:rPr lang="en-US" altLang="ja-JP" dirty="0">
                <a:latin typeface="Meiryo UI" panose="020B0604030504040204" pitchFamily="50" charset="-128"/>
                <a:ea typeface="Meiryo UI" panose="020B0604030504040204" pitchFamily="50" charset="-128"/>
              </a:rPr>
              <a:t>: 2</a:t>
            </a:r>
            <a:r>
              <a:rPr lang="ja-JP" altLang="en-US" dirty="0">
                <a:latin typeface="Meiryo UI" panose="020B0604030504040204" pitchFamily="50" charset="-128"/>
                <a:ea typeface="Meiryo UI" panose="020B0604030504040204" pitchFamily="50" charset="-128"/>
              </a:rPr>
              <a:t>年生</a:t>
            </a:r>
            <a:endParaRPr kumimoji="1" lang="ja-JP" altLang="en-US" dirty="0"/>
          </a:p>
        </p:txBody>
      </p:sp>
      <p:sp>
        <p:nvSpPr>
          <p:cNvPr id="74" name="正方形/長方形 73"/>
          <p:cNvSpPr/>
          <p:nvPr/>
        </p:nvSpPr>
        <p:spPr>
          <a:xfrm>
            <a:off x="237390" y="3383597"/>
            <a:ext cx="4253330" cy="2556761"/>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4673599" y="711733"/>
            <a:ext cx="4250593" cy="2556761"/>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4673599" y="3383597"/>
            <a:ext cx="4250594" cy="2556761"/>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237392" y="711733"/>
            <a:ext cx="4266984" cy="2556761"/>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 name="タイトル">
            <a:extLst>
              <a:ext uri="{FF2B5EF4-FFF2-40B4-BE49-F238E27FC236}">
                <a16:creationId xmlns:a16="http://schemas.microsoft.com/office/drawing/2014/main" id="{C97D33F2-9C4E-4262-9F79-838C6C1A1555}"/>
              </a:ext>
            </a:extLst>
          </p:cNvPr>
          <p:cNvGrpSpPr/>
          <p:nvPr/>
        </p:nvGrpSpPr>
        <p:grpSpPr>
          <a:xfrm>
            <a:off x="2736647" y="112581"/>
            <a:ext cx="3530970" cy="523220"/>
            <a:chOff x="2724168" y="188172"/>
            <a:chExt cx="3816424" cy="683109"/>
          </a:xfrm>
        </p:grpSpPr>
        <p:sp>
          <p:nvSpPr>
            <p:cNvPr id="47" name="六角形 46"/>
            <p:cNvSpPr/>
            <p:nvPr/>
          </p:nvSpPr>
          <p:spPr>
            <a:xfrm>
              <a:off x="2724168" y="188172"/>
              <a:ext cx="3816424" cy="675615"/>
            </a:xfrm>
            <a:prstGeom prst="hexagon">
              <a:avLst/>
            </a:prstGeom>
            <a:solidFill>
              <a:srgbClr val="E7FE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6D9F1"/>
                </a:solidFill>
              </a:endParaRPr>
            </a:p>
          </p:txBody>
        </p:sp>
        <p:sp>
          <p:nvSpPr>
            <p:cNvPr id="48" name="数学"/>
            <p:cNvSpPr txBox="1"/>
            <p:nvPr/>
          </p:nvSpPr>
          <p:spPr>
            <a:xfrm>
              <a:off x="2733390" y="188172"/>
              <a:ext cx="3740920" cy="683109"/>
            </a:xfrm>
            <a:prstGeom prst="rect">
              <a:avLst/>
            </a:prstGeom>
            <a:noFill/>
          </p:spPr>
          <p:txBody>
            <a:bodyPr wrap="square" rtlCol="0">
              <a:spAutoFit/>
            </a:bodyPr>
            <a:lstStyle/>
            <a:p>
              <a:pPr algn="ctr"/>
              <a:r>
                <a:rPr kumimoji="1" lang="ja-JP" altLang="en-US" sz="2800" b="1" dirty="0">
                  <a:solidFill>
                    <a:schemeClr val="tx2"/>
                  </a:solidFill>
                  <a:latin typeface="Meiryo UI" panose="020B0604030504040204" pitchFamily="50" charset="-128"/>
                  <a:ea typeface="Meiryo UI" panose="020B0604030504040204" pitchFamily="50" charset="-128"/>
                </a:rPr>
                <a:t>数        学</a:t>
              </a:r>
            </a:p>
          </p:txBody>
        </p:sp>
      </p:grpSp>
      <p:sp>
        <p:nvSpPr>
          <p:cNvPr id="120" name="テキスト ボックス 119"/>
          <p:cNvSpPr txBox="1"/>
          <p:nvPr/>
        </p:nvSpPr>
        <p:spPr>
          <a:xfrm>
            <a:off x="3553508" y="6124465"/>
            <a:ext cx="21478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使用言語 </a:t>
            </a:r>
            <a:r>
              <a:rPr lang="en-US" altLang="ja-JP" dirty="0">
                <a:latin typeface="Meiryo UI" panose="020B0604030504040204" pitchFamily="50" charset="-128"/>
                <a:ea typeface="Meiryo UI" panose="020B0604030504040204" pitchFamily="50" charset="-128"/>
              </a:rPr>
              <a:t>: C++</a:t>
            </a:r>
            <a:endParaRPr kumimoji="1" lang="ja-JP" altLang="en-US" dirty="0"/>
          </a:p>
        </p:txBody>
      </p:sp>
      <p:sp>
        <p:nvSpPr>
          <p:cNvPr id="49" name="テキスト ボックス 48"/>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p19 -</a:t>
            </a:r>
            <a:endParaRPr kumimoji="1" lang="ja-JP" altLang="en-US" sz="1400" dirty="0"/>
          </a:p>
        </p:txBody>
      </p:sp>
    </p:spTree>
    <p:extLst>
      <p:ext uri="{BB962C8B-B14F-4D97-AF65-F5344CB8AC3E}">
        <p14:creationId xmlns:p14="http://schemas.microsoft.com/office/powerpoint/2010/main" val="1663313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 name="青グラ"/>
          <p:cNvSpPr/>
          <p:nvPr/>
        </p:nvSpPr>
        <p:spPr>
          <a:xfrm>
            <a:off x="-1" y="0"/>
            <a:ext cx="9144001" cy="6858000"/>
          </a:xfrm>
          <a:prstGeom prst="rect">
            <a:avLst/>
          </a:prstGeom>
          <a:gradFill flip="none" rotWithShape="1">
            <a:gsLst>
              <a:gs pos="0">
                <a:srgbClr val="00B0F0">
                  <a:alpha val="15000"/>
                </a:srgbClr>
              </a:gs>
              <a:gs pos="50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65181" y="1124336"/>
            <a:ext cx="4329815" cy="5292023"/>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719314" y="4581128"/>
            <a:ext cx="4204320" cy="1835231"/>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六角形 26"/>
          <p:cNvSpPr/>
          <p:nvPr/>
        </p:nvSpPr>
        <p:spPr>
          <a:xfrm>
            <a:off x="2411758" y="188171"/>
            <a:ext cx="4344396" cy="668204"/>
          </a:xfrm>
          <a:prstGeom prst="hexagon">
            <a:avLst/>
          </a:prstGeom>
          <a:solidFill>
            <a:srgbClr val="E7FE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6D9F1"/>
              </a:solidFill>
            </a:endParaRPr>
          </a:p>
        </p:txBody>
      </p:sp>
      <p:sp>
        <p:nvSpPr>
          <p:cNvPr id="15" name="レイトレーシング"/>
          <p:cNvSpPr txBox="1"/>
          <p:nvPr/>
        </p:nvSpPr>
        <p:spPr>
          <a:xfrm>
            <a:off x="2430088" y="199107"/>
            <a:ext cx="4344395" cy="646331"/>
          </a:xfrm>
          <a:prstGeom prst="rect">
            <a:avLst/>
          </a:prstGeom>
          <a:noFill/>
        </p:spPr>
        <p:txBody>
          <a:bodyPr wrap="square" rtlCol="0">
            <a:spAutoFit/>
          </a:bodyPr>
          <a:lstStyle/>
          <a:p>
            <a:pPr algn="ctr"/>
            <a:r>
              <a:rPr lang="ja-JP" altLang="en-US" sz="3600" b="1" dirty="0">
                <a:solidFill>
                  <a:schemeClr val="accent1">
                    <a:lumMod val="75000"/>
                  </a:schemeClr>
                </a:solidFill>
                <a:latin typeface="Meiryo UI" panose="020B0604030504040204" pitchFamily="50" charset="-128"/>
                <a:ea typeface="Meiryo UI" panose="020B0604030504040204" pitchFamily="50" charset="-128"/>
              </a:rPr>
              <a:t>レイトレーシング</a:t>
            </a:r>
            <a:endParaRPr kumimoji="1" lang="ja-JP" altLang="en-US" sz="3600" b="1" dirty="0">
              <a:solidFill>
                <a:schemeClr val="accent1">
                  <a:lumMod val="75000"/>
                </a:schemeClr>
              </a:solidFill>
              <a:latin typeface="Meiryo UI" panose="020B0604030504040204" pitchFamily="50" charset="-128"/>
              <a:ea typeface="Meiryo UI" panose="020B0604030504040204" pitchFamily="50" charset="-128"/>
            </a:endParaRPr>
          </a:p>
        </p:txBody>
      </p:sp>
      <p:grpSp>
        <p:nvGrpSpPr>
          <p:cNvPr id="33" name="グループ化 32"/>
          <p:cNvGrpSpPr/>
          <p:nvPr/>
        </p:nvGrpSpPr>
        <p:grpSpPr>
          <a:xfrm>
            <a:off x="5344903" y="4950625"/>
            <a:ext cx="3216212" cy="1039754"/>
            <a:chOff x="5101726" y="4153501"/>
            <a:chExt cx="3216212" cy="1039754"/>
          </a:xfrm>
        </p:grpSpPr>
        <p:grpSp>
          <p:nvGrpSpPr>
            <p:cNvPr id="35" name="グループ化 34">
              <a:extLst>
                <a:ext uri="{FF2B5EF4-FFF2-40B4-BE49-F238E27FC236}">
                  <a16:creationId xmlns:a16="http://schemas.microsoft.com/office/drawing/2014/main" id="{CC494432-E145-461F-86C0-9390AB57D4AC}"/>
                </a:ext>
              </a:extLst>
            </p:cNvPr>
            <p:cNvGrpSpPr/>
            <p:nvPr/>
          </p:nvGrpSpPr>
          <p:grpSpPr>
            <a:xfrm>
              <a:off x="6516724" y="4163676"/>
              <a:ext cx="374035" cy="1016440"/>
              <a:chOff x="6110804" y="4166487"/>
              <a:chExt cx="396031" cy="966500"/>
            </a:xfrm>
            <a:solidFill>
              <a:srgbClr val="F7F1E9"/>
            </a:solidFill>
          </p:grpSpPr>
          <p:sp>
            <p:nvSpPr>
              <p:cNvPr id="53" name="テキスト ボックス 52">
                <a:extLst>
                  <a:ext uri="{FF2B5EF4-FFF2-40B4-BE49-F238E27FC236}">
                    <a16:creationId xmlns:a16="http://schemas.microsoft.com/office/drawing/2014/main" id="{56D998FD-7E4F-4C6D-819B-9430428BE808}"/>
                  </a:ext>
                </a:extLst>
              </p:cNvPr>
              <p:cNvSpPr txBox="1"/>
              <p:nvPr/>
            </p:nvSpPr>
            <p:spPr>
              <a:xfrm>
                <a:off x="6110804" y="4475557"/>
                <a:ext cx="396031"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10232A7B-0C43-416B-BCFD-C454B89C34F5}"/>
                  </a:ext>
                </a:extLst>
              </p:cNvPr>
              <p:cNvSpPr txBox="1"/>
              <p:nvPr/>
            </p:nvSpPr>
            <p:spPr>
              <a:xfrm>
                <a:off x="6110804" y="4811067"/>
                <a:ext cx="298129"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B7DF0A51-DBD3-4BEA-A36D-8F1BFA5A548A}"/>
                  </a:ext>
                </a:extLst>
              </p:cNvPr>
              <p:cNvSpPr txBox="1"/>
              <p:nvPr/>
            </p:nvSpPr>
            <p:spPr>
              <a:xfrm>
                <a:off x="6117868" y="4166487"/>
                <a:ext cx="288740" cy="321920"/>
              </a:xfrm>
              <a:prstGeom prst="rect">
                <a:avLst/>
              </a:prstGeom>
              <a:noFill/>
            </p:spPr>
            <p:txBody>
              <a:bodyPr wrap="non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grpSp>
        <p:sp>
          <p:nvSpPr>
            <p:cNvPr id="42" name="テキスト ボックス 41"/>
            <p:cNvSpPr txBox="1"/>
            <p:nvPr/>
          </p:nvSpPr>
          <p:spPr>
            <a:xfrm>
              <a:off x="5101726" y="4513819"/>
              <a:ext cx="149698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言語</a:t>
              </a:r>
              <a:endParaRPr kumimoji="1" lang="ja-JP" altLang="en-US" sz="1600" dirty="0"/>
            </a:p>
          </p:txBody>
        </p:sp>
        <p:sp>
          <p:nvSpPr>
            <p:cNvPr id="43" name="正方形/長方形 42"/>
            <p:cNvSpPr/>
            <p:nvPr/>
          </p:nvSpPr>
          <p:spPr>
            <a:xfrm>
              <a:off x="6718727" y="4496410"/>
              <a:ext cx="1587019" cy="338554"/>
            </a:xfrm>
            <a:prstGeom prst="rect">
              <a:avLst/>
            </a:prstGeom>
          </p:spPr>
          <p:txBody>
            <a:bodyPr wrap="square">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C++</a:t>
              </a:r>
              <a:r>
                <a:rPr lang="ja-JP" altLang="en-US" sz="1600" spc="-1" dirty="0">
                  <a:solidFill>
                    <a:srgbClr val="000000"/>
                  </a:solidFill>
                  <a:latin typeface="Meiryo UI" panose="020B0604030504040204" pitchFamily="50" charset="-128"/>
                  <a:ea typeface="Meiryo UI" panose="020B0604030504040204" pitchFamily="50" charset="-128"/>
                </a:rPr>
                <a:t>言語</a:t>
              </a:r>
              <a:endParaRPr lang="en-US" altLang="ja-JP" sz="1600" spc="-1"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5104953" y="4854701"/>
              <a:ext cx="1490531"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ライブラリ</a:t>
              </a:r>
              <a:endParaRPr kumimoji="1" lang="ja-JP" altLang="en-US" sz="1600" dirty="0"/>
            </a:p>
          </p:txBody>
        </p:sp>
        <p:sp>
          <p:nvSpPr>
            <p:cNvPr id="45" name="テキスト ボックス 44"/>
            <p:cNvSpPr txBox="1"/>
            <p:nvPr/>
          </p:nvSpPr>
          <p:spPr>
            <a:xfrm>
              <a:off x="6718727" y="4841375"/>
              <a:ext cx="1587019"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DX</a:t>
              </a:r>
              <a:r>
                <a:rPr lang="ja-JP" altLang="en-US" sz="1600" spc="-1" dirty="0">
                  <a:solidFill>
                    <a:srgbClr val="000000"/>
                  </a:solidFill>
                  <a:latin typeface="Meiryo UI" panose="020B0604030504040204" pitchFamily="50" charset="-128"/>
                  <a:ea typeface="Meiryo UI" panose="020B0604030504040204" pitchFamily="50" charset="-128"/>
                </a:rPr>
                <a:t>ライブラリ</a:t>
              </a:r>
              <a:endParaRPr lang="en-US" altLang="ja-JP" sz="1600" spc="-1"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5113919" y="4183585"/>
              <a:ext cx="150170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制作</a:t>
              </a:r>
              <a:r>
                <a:rPr lang="ja-JP" altLang="en-US" sz="1600" spc="-1" dirty="0">
                  <a:solidFill>
                    <a:srgbClr val="000000"/>
                  </a:solidFill>
                  <a:latin typeface="Meiryo UI" panose="020B0604030504040204" pitchFamily="50" charset="-128"/>
                  <a:ea typeface="Meiryo UI" panose="020B0604030504040204" pitchFamily="50" charset="-128"/>
                </a:rPr>
                <a:t>時期</a:t>
              </a:r>
              <a:endParaRPr kumimoji="1" lang="ja-JP" altLang="en-US" sz="1600" dirty="0"/>
            </a:p>
          </p:txBody>
        </p:sp>
        <p:sp>
          <p:nvSpPr>
            <p:cNvPr id="49" name="テキスト ボックス 48"/>
            <p:cNvSpPr txBox="1"/>
            <p:nvPr/>
          </p:nvSpPr>
          <p:spPr>
            <a:xfrm>
              <a:off x="6733813" y="4153501"/>
              <a:ext cx="1584125"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2</a:t>
              </a:r>
              <a:r>
                <a:rPr lang="ja-JP" altLang="en-US" sz="1600" spc="-1" dirty="0">
                  <a:solidFill>
                    <a:srgbClr val="000000"/>
                  </a:solidFill>
                  <a:latin typeface="Meiryo UI" panose="020B0604030504040204" pitchFamily="50" charset="-128"/>
                  <a:ea typeface="Meiryo UI" panose="020B0604030504040204" pitchFamily="50" charset="-128"/>
                </a:rPr>
                <a:t>年後期</a:t>
              </a:r>
              <a:endParaRPr lang="en-US" altLang="ja-JP" sz="1600" spc="-1" dirty="0">
                <a:latin typeface="Meiryo UI" panose="020B0604030504040204" pitchFamily="50" charset="-128"/>
                <a:ea typeface="Meiryo UI" panose="020B0604030504040204" pitchFamily="50" charset="-128"/>
              </a:endParaRPr>
            </a:p>
          </p:txBody>
        </p:sp>
      </p:gr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5004" t="5920" r="4291" b="1059"/>
          <a:stretch/>
        </p:blipFill>
        <p:spPr>
          <a:xfrm>
            <a:off x="4729936" y="1127297"/>
            <a:ext cx="4183073" cy="3354073"/>
          </a:xfrm>
          <a:prstGeom prst="rect">
            <a:avLst/>
          </a:prstGeom>
        </p:spPr>
      </p:pic>
      <p:sp>
        <p:nvSpPr>
          <p:cNvPr id="59" name="テキスト ボックス 58"/>
          <p:cNvSpPr txBox="1"/>
          <p:nvPr/>
        </p:nvSpPr>
        <p:spPr>
          <a:xfrm>
            <a:off x="412886" y="1443841"/>
            <a:ext cx="4034404" cy="3970318"/>
          </a:xfrm>
          <a:prstGeom prst="rect">
            <a:avLst/>
          </a:prstGeom>
          <a:noFill/>
        </p:spPr>
        <p:txBody>
          <a:bodyPr wrap="square" rtlCol="0">
            <a:spAutoFit/>
          </a:bodyPr>
          <a:lstStyle/>
          <a:p>
            <a:pPr algn="dist">
              <a:lnSpc>
                <a:spcPct val="100000"/>
              </a:lnSpc>
            </a:pPr>
            <a:r>
              <a:rPr lang="ja-JP" altLang="en-US" spc="-1" dirty="0">
                <a:solidFill>
                  <a:srgbClr val="000000"/>
                </a:solidFill>
                <a:latin typeface="Meiryo UI"/>
                <a:ea typeface="Meiryo UI"/>
              </a:rPr>
              <a:t>授業で古典的レイトレーシングを実装し</a:t>
            </a:r>
            <a:r>
              <a:rPr lang="ja-JP" altLang="en-US" spc="-1" dirty="0" err="1">
                <a:solidFill>
                  <a:srgbClr val="000000"/>
                </a:solidFill>
                <a:latin typeface="Meiryo UI"/>
                <a:ea typeface="Meiryo UI"/>
              </a:rPr>
              <a:t>ま</a:t>
            </a:r>
            <a:endParaRPr lang="en-US" altLang="ja-JP" spc="-1" dirty="0">
              <a:solidFill>
                <a:srgbClr val="000000"/>
              </a:solidFill>
              <a:latin typeface="Meiryo UI"/>
              <a:ea typeface="Meiryo UI"/>
            </a:endParaRPr>
          </a:p>
          <a:p>
            <a:pPr>
              <a:lnSpc>
                <a:spcPct val="100000"/>
              </a:lnSpc>
            </a:pPr>
            <a:r>
              <a:rPr lang="ja-JP" altLang="en-US" spc="-1" dirty="0">
                <a:solidFill>
                  <a:srgbClr val="000000"/>
                </a:solidFill>
                <a:latin typeface="Meiryo UI"/>
                <a:ea typeface="Meiryo UI"/>
              </a:rPr>
              <a:t>した。</a:t>
            </a:r>
            <a:endParaRPr lang="en-US" altLang="ja-JP" spc="-1" dirty="0">
              <a:solidFill>
                <a:srgbClr val="000000"/>
              </a:solidFill>
              <a:latin typeface="Meiryo UI"/>
              <a:ea typeface="Meiryo UI"/>
            </a:endParaRPr>
          </a:p>
          <a:p>
            <a:pPr>
              <a:lnSpc>
                <a:spcPct val="100000"/>
              </a:lnSpc>
            </a:pPr>
            <a:endParaRPr lang="ja-JP" altLang="en-US" spc="-1" dirty="0">
              <a:solidFill>
                <a:srgbClr val="000000"/>
              </a:solidFill>
              <a:latin typeface="Meiryo UI"/>
              <a:ea typeface="Meiryo UI"/>
            </a:endParaRPr>
          </a:p>
          <a:p>
            <a:pPr algn="dist">
              <a:lnSpc>
                <a:spcPct val="100000"/>
              </a:lnSpc>
            </a:pPr>
            <a:r>
              <a:rPr lang="ja-JP" altLang="en-US" spc="-1" dirty="0">
                <a:solidFill>
                  <a:srgbClr val="000000"/>
                </a:solidFill>
                <a:latin typeface="Meiryo UI"/>
                <a:ea typeface="Meiryo UI"/>
              </a:rPr>
              <a:t>球体の明るさ、スペキュラ、床、床面の反</a:t>
            </a:r>
            <a:endParaRPr lang="en-US" altLang="ja-JP" spc="-1" dirty="0">
              <a:solidFill>
                <a:srgbClr val="000000"/>
              </a:solidFill>
              <a:latin typeface="Meiryo UI"/>
              <a:ea typeface="Meiryo UI"/>
            </a:endParaRPr>
          </a:p>
          <a:p>
            <a:pPr>
              <a:lnSpc>
                <a:spcPct val="100000"/>
              </a:lnSpc>
            </a:pPr>
            <a:r>
              <a:rPr lang="ja-JP" altLang="en-US" spc="-1" dirty="0">
                <a:solidFill>
                  <a:srgbClr val="000000"/>
                </a:solidFill>
                <a:latin typeface="Meiryo UI"/>
                <a:ea typeface="Meiryo UI"/>
              </a:rPr>
              <a:t>射の順で実装を行いました。</a:t>
            </a:r>
          </a:p>
          <a:p>
            <a:pPr algn="dist">
              <a:lnSpc>
                <a:spcPct val="100000"/>
              </a:lnSpc>
            </a:pPr>
            <a:r>
              <a:rPr lang="ja-JP" altLang="en-US" spc="-1" dirty="0">
                <a:solidFill>
                  <a:srgbClr val="000000"/>
                </a:solidFill>
                <a:latin typeface="Meiryo UI"/>
                <a:ea typeface="Meiryo UI"/>
              </a:rPr>
              <a:t>床の模様もプログラムで行っており、模様</a:t>
            </a:r>
            <a:endParaRPr lang="en-US" altLang="ja-JP" spc="-1" dirty="0">
              <a:solidFill>
                <a:srgbClr val="000000"/>
              </a:solidFill>
              <a:latin typeface="Meiryo UI"/>
              <a:ea typeface="Meiryo UI"/>
            </a:endParaRPr>
          </a:p>
          <a:p>
            <a:pPr>
              <a:lnSpc>
                <a:spcPct val="100000"/>
              </a:lnSpc>
            </a:pPr>
            <a:r>
              <a:rPr lang="ja-JP" altLang="en-US" spc="-1" dirty="0">
                <a:solidFill>
                  <a:srgbClr val="000000"/>
                </a:solidFill>
                <a:latin typeface="Meiryo UI"/>
                <a:ea typeface="Meiryo UI"/>
              </a:rPr>
              <a:t>の反射も行っています。</a:t>
            </a:r>
            <a:endParaRPr lang="en-US" altLang="ja-JP" spc="-1" dirty="0">
              <a:solidFill>
                <a:srgbClr val="000000"/>
              </a:solidFill>
              <a:latin typeface="Meiryo UI"/>
              <a:ea typeface="Meiryo UI"/>
            </a:endParaRPr>
          </a:p>
          <a:p>
            <a:pPr>
              <a:lnSpc>
                <a:spcPct val="100000"/>
              </a:lnSpc>
            </a:pPr>
            <a:endParaRPr lang="ja-JP" altLang="en-US" spc="-1" dirty="0">
              <a:solidFill>
                <a:srgbClr val="000000"/>
              </a:solidFill>
              <a:latin typeface="Meiryo UI"/>
              <a:ea typeface="Meiryo UI"/>
            </a:endParaRPr>
          </a:p>
          <a:p>
            <a:pPr algn="dist">
              <a:lnSpc>
                <a:spcPct val="100000"/>
              </a:lnSpc>
            </a:pPr>
            <a:r>
              <a:rPr lang="ja-JP" altLang="en-US" spc="-1" dirty="0">
                <a:solidFill>
                  <a:srgbClr val="000000"/>
                </a:solidFill>
                <a:latin typeface="Meiryo UI"/>
                <a:ea typeface="Meiryo UI"/>
              </a:rPr>
              <a:t>当時は、実装に必要な数学の知識があま</a:t>
            </a:r>
            <a:endParaRPr lang="en-US" altLang="ja-JP" spc="-1" dirty="0">
              <a:solidFill>
                <a:srgbClr val="000000"/>
              </a:solidFill>
              <a:latin typeface="Meiryo UI"/>
              <a:ea typeface="Meiryo UI"/>
            </a:endParaRPr>
          </a:p>
          <a:p>
            <a:pPr>
              <a:lnSpc>
                <a:spcPct val="100000"/>
              </a:lnSpc>
            </a:pPr>
            <a:r>
              <a:rPr lang="ja-JP" altLang="en-US" spc="-1" dirty="0">
                <a:solidFill>
                  <a:srgbClr val="000000"/>
                </a:solidFill>
                <a:latin typeface="Meiryo UI"/>
                <a:ea typeface="Meiryo UI"/>
              </a:rPr>
              <a:t>りなく、床面の反射などで苦戦しました。</a:t>
            </a:r>
          </a:p>
          <a:p>
            <a:pPr algn="dist">
              <a:lnSpc>
                <a:spcPct val="100000"/>
              </a:lnSpc>
            </a:pPr>
            <a:r>
              <a:rPr lang="ja-JP" altLang="en-US" spc="-1" dirty="0">
                <a:solidFill>
                  <a:srgbClr val="000000"/>
                </a:solidFill>
                <a:latin typeface="Meiryo UI"/>
                <a:ea typeface="Meiryo UI"/>
              </a:rPr>
              <a:t>少しでも理解を深めようと参考書や、様々</a:t>
            </a:r>
            <a:endParaRPr lang="en-US" altLang="ja-JP" spc="-1" dirty="0">
              <a:solidFill>
                <a:srgbClr val="000000"/>
              </a:solidFill>
              <a:latin typeface="Meiryo UI"/>
              <a:ea typeface="Meiryo UI"/>
            </a:endParaRPr>
          </a:p>
          <a:p>
            <a:pPr algn="dist">
              <a:lnSpc>
                <a:spcPct val="100000"/>
              </a:lnSpc>
            </a:pPr>
            <a:r>
              <a:rPr lang="ja-JP" altLang="en-US" spc="-1" dirty="0">
                <a:solidFill>
                  <a:srgbClr val="000000"/>
                </a:solidFill>
                <a:latin typeface="Meiryo UI"/>
                <a:ea typeface="Meiryo UI"/>
              </a:rPr>
              <a:t>な</a:t>
            </a:r>
            <a:r>
              <a:rPr lang="en-US" altLang="ja-JP" spc="-1" dirty="0">
                <a:solidFill>
                  <a:srgbClr val="000000"/>
                </a:solidFill>
                <a:latin typeface="Meiryo UI"/>
                <a:ea typeface="Meiryo UI"/>
              </a:rPr>
              <a:t>Web</a:t>
            </a:r>
            <a:r>
              <a:rPr lang="ja-JP" altLang="en-US" spc="-1" dirty="0">
                <a:solidFill>
                  <a:srgbClr val="000000"/>
                </a:solidFill>
                <a:latin typeface="Meiryo UI"/>
                <a:ea typeface="Meiryo UI"/>
              </a:rPr>
              <a:t>サイトなどを読んだり、ノートに図や</a:t>
            </a:r>
            <a:endParaRPr lang="en-US" altLang="ja-JP" spc="-1" dirty="0">
              <a:solidFill>
                <a:srgbClr val="000000"/>
              </a:solidFill>
              <a:latin typeface="Meiryo UI"/>
              <a:ea typeface="Meiryo UI"/>
            </a:endParaRPr>
          </a:p>
          <a:p>
            <a:pPr algn="dist">
              <a:lnSpc>
                <a:spcPct val="100000"/>
              </a:lnSpc>
            </a:pPr>
            <a:r>
              <a:rPr lang="ja-JP" altLang="en-US" spc="-1" dirty="0">
                <a:solidFill>
                  <a:srgbClr val="000000"/>
                </a:solidFill>
                <a:latin typeface="Meiryo UI"/>
                <a:ea typeface="Meiryo UI"/>
              </a:rPr>
              <a:t>式などを書いたり、試行錯誤をしながら実</a:t>
            </a:r>
            <a:endParaRPr lang="en-US" altLang="ja-JP" spc="-1" dirty="0">
              <a:solidFill>
                <a:srgbClr val="000000"/>
              </a:solidFill>
              <a:latin typeface="Meiryo UI"/>
              <a:ea typeface="Meiryo UI"/>
            </a:endParaRPr>
          </a:p>
          <a:p>
            <a:pPr>
              <a:lnSpc>
                <a:spcPct val="100000"/>
              </a:lnSpc>
            </a:pPr>
            <a:r>
              <a:rPr lang="ja-JP" altLang="en-US" spc="-1" dirty="0">
                <a:solidFill>
                  <a:srgbClr val="000000"/>
                </a:solidFill>
                <a:latin typeface="Meiryo UI"/>
                <a:ea typeface="Meiryo UI"/>
              </a:rPr>
              <a:t>装を行いました。</a:t>
            </a:r>
            <a:endParaRPr lang="en-US" altLang="ja-JP" spc="-1" dirty="0"/>
          </a:p>
        </p:txBody>
      </p:sp>
      <p:sp>
        <p:nvSpPr>
          <p:cNvPr id="2" name="正方形/長方形 1"/>
          <p:cNvSpPr/>
          <p:nvPr/>
        </p:nvSpPr>
        <p:spPr>
          <a:xfrm>
            <a:off x="4719314" y="1124145"/>
            <a:ext cx="4204318" cy="335722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p20 -</a:t>
            </a:r>
            <a:endParaRPr kumimoji="1" lang="ja-JP" altLang="en-US" sz="1400" dirty="0"/>
          </a:p>
        </p:txBody>
      </p:sp>
    </p:spTree>
    <p:extLst>
      <p:ext uri="{BB962C8B-B14F-4D97-AF65-F5344CB8AC3E}">
        <p14:creationId xmlns:p14="http://schemas.microsoft.com/office/powerpoint/2010/main" val="3885229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0" name="角丸四角形 59"/>
          <p:cNvSpPr/>
          <p:nvPr/>
        </p:nvSpPr>
        <p:spPr>
          <a:xfrm>
            <a:off x="223736" y="6046386"/>
            <a:ext cx="8715984" cy="511832"/>
          </a:xfrm>
          <a:prstGeom prst="round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22" name="正方形/長方形 21"/>
          <p:cNvSpPr/>
          <p:nvPr/>
        </p:nvSpPr>
        <p:spPr>
          <a:xfrm>
            <a:off x="238532" y="612945"/>
            <a:ext cx="2255540" cy="2350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242974" y="3516887"/>
            <a:ext cx="2255540" cy="2350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4676998" y="3520636"/>
            <a:ext cx="2255540" cy="2350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671529" y="619856"/>
            <a:ext cx="2255540" cy="2350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t="5107"/>
          <a:stretch/>
        </p:blipFill>
        <p:spPr>
          <a:xfrm>
            <a:off x="4671529" y="878692"/>
            <a:ext cx="2245324" cy="1702551"/>
          </a:xfrm>
          <a:prstGeom prst="rect">
            <a:avLst/>
          </a:prstGeom>
        </p:spPr>
      </p:pic>
      <p:pic>
        <p:nvPicPr>
          <p:cNvPr id="12" name="図 11"/>
          <p:cNvPicPr>
            <a:picLocks noChangeAspect="1"/>
          </p:cNvPicPr>
          <p:nvPr/>
        </p:nvPicPr>
        <p:blipFill rotWithShape="1">
          <a:blip r:embed="rId5" cstate="print">
            <a:extLst>
              <a:ext uri="{28A0092B-C50C-407E-A947-70E740481C1C}">
                <a14:useLocalDpi xmlns:a14="http://schemas.microsoft.com/office/drawing/2010/main" val="0"/>
              </a:ext>
            </a:extLst>
          </a:blip>
          <a:srcRect t="5096"/>
          <a:stretch/>
        </p:blipFill>
        <p:spPr>
          <a:xfrm>
            <a:off x="253152" y="3842484"/>
            <a:ext cx="2240920" cy="1676762"/>
          </a:xfrm>
          <a:prstGeom prst="rect">
            <a:avLst/>
          </a:prstGeom>
        </p:spPr>
      </p:pic>
      <p:pic>
        <p:nvPicPr>
          <p:cNvPr id="15" name="図 14"/>
          <p:cNvPicPr>
            <a:picLocks noChangeAspect="1"/>
          </p:cNvPicPr>
          <p:nvPr/>
        </p:nvPicPr>
        <p:blipFill rotWithShape="1">
          <a:blip r:embed="rId6" cstate="print">
            <a:extLst>
              <a:ext uri="{28A0092B-C50C-407E-A947-70E740481C1C}">
                <a14:useLocalDpi xmlns:a14="http://schemas.microsoft.com/office/drawing/2010/main" val="0"/>
              </a:ext>
            </a:extLst>
          </a:blip>
          <a:srcRect t="4680"/>
          <a:stretch/>
        </p:blipFill>
        <p:spPr>
          <a:xfrm>
            <a:off x="4674777" y="3816242"/>
            <a:ext cx="2259982" cy="1725602"/>
          </a:xfrm>
          <a:prstGeom prst="rect">
            <a:avLst/>
          </a:prstGeom>
        </p:spPr>
      </p:pic>
      <p:grpSp>
        <p:nvGrpSpPr>
          <p:cNvPr id="50" name="グループ化 49"/>
          <p:cNvGrpSpPr/>
          <p:nvPr/>
        </p:nvGrpSpPr>
        <p:grpSpPr>
          <a:xfrm>
            <a:off x="4666607" y="3125964"/>
            <a:ext cx="4260051" cy="2743775"/>
            <a:chOff x="245729" y="259987"/>
            <a:chExt cx="4260051" cy="2743775"/>
          </a:xfrm>
        </p:grpSpPr>
        <p:sp>
          <p:nvSpPr>
            <p:cNvPr id="51" name="正方形/長方形 50"/>
            <p:cNvSpPr/>
            <p:nvPr/>
          </p:nvSpPr>
          <p:spPr>
            <a:xfrm>
              <a:off x="2501270" y="638680"/>
              <a:ext cx="2004510" cy="236508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52" name="正方形/長方形 51"/>
            <p:cNvSpPr/>
            <p:nvPr/>
          </p:nvSpPr>
          <p:spPr>
            <a:xfrm>
              <a:off x="245730" y="259987"/>
              <a:ext cx="4260050" cy="37869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53" name="正方形/長方形 52"/>
            <p:cNvSpPr/>
            <p:nvPr/>
          </p:nvSpPr>
          <p:spPr>
            <a:xfrm>
              <a:off x="245729" y="638680"/>
              <a:ext cx="2255539" cy="2365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grpSp>
      <p:grpSp>
        <p:nvGrpSpPr>
          <p:cNvPr id="46" name="グループ化 45"/>
          <p:cNvGrpSpPr/>
          <p:nvPr/>
        </p:nvGrpSpPr>
        <p:grpSpPr>
          <a:xfrm>
            <a:off x="238532" y="3125202"/>
            <a:ext cx="4260051" cy="2743775"/>
            <a:chOff x="245729" y="259987"/>
            <a:chExt cx="4260051" cy="2743775"/>
          </a:xfrm>
        </p:grpSpPr>
        <p:sp>
          <p:nvSpPr>
            <p:cNvPr id="47" name="正方形/長方形 46"/>
            <p:cNvSpPr/>
            <p:nvPr/>
          </p:nvSpPr>
          <p:spPr>
            <a:xfrm>
              <a:off x="2501270" y="638680"/>
              <a:ext cx="2004510" cy="236508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48" name="正方形/長方形 47"/>
            <p:cNvSpPr/>
            <p:nvPr/>
          </p:nvSpPr>
          <p:spPr>
            <a:xfrm>
              <a:off x="245730" y="259987"/>
              <a:ext cx="4260050" cy="37869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sp>
          <p:nvSpPr>
            <p:cNvPr id="49" name="正方形/長方形 48"/>
            <p:cNvSpPr/>
            <p:nvPr/>
          </p:nvSpPr>
          <p:spPr>
            <a:xfrm>
              <a:off x="245729" y="638680"/>
              <a:ext cx="2255539" cy="2365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p>
          </p:txBody>
        </p:sp>
      </p:grpSp>
      <p:grpSp>
        <p:nvGrpSpPr>
          <p:cNvPr id="37" name="グループ化 36"/>
          <p:cNvGrpSpPr/>
          <p:nvPr/>
        </p:nvGrpSpPr>
        <p:grpSpPr>
          <a:xfrm>
            <a:off x="4661314" y="234351"/>
            <a:ext cx="4260051" cy="2743775"/>
            <a:chOff x="245729" y="259987"/>
            <a:chExt cx="4260051" cy="2743775"/>
          </a:xfrm>
        </p:grpSpPr>
        <p:sp>
          <p:nvSpPr>
            <p:cNvPr id="43" name="正方形/長方形 42"/>
            <p:cNvSpPr/>
            <p:nvPr/>
          </p:nvSpPr>
          <p:spPr>
            <a:xfrm>
              <a:off x="2501270" y="638680"/>
              <a:ext cx="2004510" cy="236508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45730" y="259987"/>
              <a:ext cx="4260050" cy="37869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45729" y="638680"/>
              <a:ext cx="2255539" cy="2365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238532" y="226896"/>
            <a:ext cx="4260051" cy="2743775"/>
            <a:chOff x="245729" y="259987"/>
            <a:chExt cx="4260051" cy="2743775"/>
          </a:xfrm>
        </p:grpSpPr>
        <p:sp>
          <p:nvSpPr>
            <p:cNvPr id="3" name="正方形/長方形 2"/>
            <p:cNvSpPr/>
            <p:nvPr/>
          </p:nvSpPr>
          <p:spPr>
            <a:xfrm>
              <a:off x="2501270" y="638680"/>
              <a:ext cx="2004510" cy="236508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45730" y="259987"/>
              <a:ext cx="4260050" cy="378692"/>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45729" y="638680"/>
              <a:ext cx="2255539" cy="23650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2490570" y="870975"/>
            <a:ext cx="1944608" cy="1569660"/>
          </a:xfrm>
          <a:prstGeom prst="rect">
            <a:avLst/>
          </a:prstGeom>
          <a:noFill/>
        </p:spPr>
        <p:txBody>
          <a:bodyPr wrap="square" rtlCol="0">
            <a:spAutoFit/>
          </a:bodyPr>
          <a:lstStyle/>
          <a:p>
            <a:pPr algn="dist"/>
            <a:r>
              <a:rPr kumimoji="1" lang="ja-JP" altLang="en-US" sz="1600" dirty="0">
                <a:latin typeface="Meiryo UI" panose="020B0604030504040204" pitchFamily="50" charset="-128"/>
                <a:ea typeface="Meiryo UI" panose="020B0604030504040204" pitchFamily="50" charset="-128"/>
              </a:rPr>
              <a:t>カプセルと球体の当</a:t>
            </a:r>
            <a:r>
              <a:rPr kumimoji="1" lang="ja-JP" altLang="en-US" sz="1600" dirty="0" err="1">
                <a:latin typeface="Meiryo UI" panose="020B0604030504040204" pitchFamily="50" charset="-128"/>
                <a:ea typeface="Meiryo UI" panose="020B0604030504040204" pitchFamily="50" charset="-128"/>
              </a:rPr>
              <a:t>た</a:t>
            </a:r>
            <a:endParaRPr kumimoji="1"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り判定を実装する課</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題でした。</a:t>
            </a:r>
            <a:endParaRPr kumimoji="1" lang="en-US" altLang="ja-JP" sz="1600" dirty="0">
              <a:latin typeface="Meiryo UI" panose="020B0604030504040204" pitchFamily="50" charset="-128"/>
              <a:ea typeface="Meiryo UI" panose="020B0604030504040204" pitchFamily="50" charset="-128"/>
            </a:endParaRPr>
          </a:p>
          <a:p>
            <a:pPr algn="dist"/>
            <a:r>
              <a:rPr lang="en-US" altLang="ja-JP" sz="1600" dirty="0">
                <a:latin typeface="Meiryo UI" panose="020B0604030504040204" pitchFamily="50" charset="-128"/>
                <a:ea typeface="Meiryo UI" panose="020B0604030504040204" pitchFamily="50" charset="-128"/>
              </a:rPr>
              <a:t>2</a:t>
            </a:r>
            <a:r>
              <a:rPr lang="ja-JP" altLang="en-US" sz="1600" dirty="0" err="1">
                <a:latin typeface="Meiryo UI" panose="020B0604030504040204" pitchFamily="50" charset="-128"/>
                <a:ea typeface="Meiryo UI" panose="020B0604030504040204" pitchFamily="50" charset="-128"/>
              </a:rPr>
              <a:t>つの</a:t>
            </a:r>
            <a:r>
              <a:rPr lang="ja-JP" altLang="en-US" sz="1600" dirty="0">
                <a:latin typeface="Meiryo UI" panose="020B0604030504040204" pitchFamily="50" charset="-128"/>
                <a:ea typeface="Meiryo UI" panose="020B0604030504040204" pitchFamily="50" charset="-128"/>
              </a:rPr>
              <a:t>距離を測り、半</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径内であれば球体を</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光るようにしました。</a:t>
            </a:r>
            <a:endParaRPr kumimoji="1" lang="en-US" altLang="ja-JP" sz="16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8534" y="230757"/>
            <a:ext cx="4260050" cy="353943"/>
          </a:xfrm>
          <a:prstGeom prst="rect">
            <a:avLst/>
          </a:prstGeom>
          <a:noFill/>
        </p:spPr>
        <p:txBody>
          <a:bodyPr wrap="square" rtlCol="0">
            <a:spAutoFit/>
          </a:bodyPr>
          <a:lstStyle/>
          <a:p>
            <a:pPr algn="ctr"/>
            <a:r>
              <a:rPr lang="ja-JP" altLang="en-US" sz="1700" b="1" dirty="0">
                <a:latin typeface="Meiryo UI" panose="020B0604030504040204" pitchFamily="50" charset="-128"/>
                <a:ea typeface="Meiryo UI" panose="020B0604030504040204" pitchFamily="50" charset="-128"/>
              </a:rPr>
              <a:t>カプセルと球体の当たり判定</a:t>
            </a:r>
            <a:endParaRPr kumimoji="1" lang="ja-JP" altLang="en-US" sz="1700" b="1"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4661314" y="252356"/>
            <a:ext cx="4260051" cy="369332"/>
          </a:xfrm>
          <a:prstGeom prst="rect">
            <a:avLst/>
          </a:prstGeom>
          <a:noFill/>
        </p:spPr>
        <p:txBody>
          <a:bodyPr wrap="square" rtlCol="0">
            <a:spAutoFit/>
          </a:bodyPr>
          <a:lstStyle/>
          <a:p>
            <a:pPr algn="ctr"/>
            <a:r>
              <a:rPr lang="en-US" altLang="ja-JP" b="1" dirty="0">
                <a:latin typeface="Meiryo UI" panose="020B0604030504040204" pitchFamily="50" charset="-128"/>
                <a:ea typeface="Meiryo UI" panose="020B0604030504040204" pitchFamily="50" charset="-128"/>
              </a:rPr>
              <a:t>3D</a:t>
            </a:r>
            <a:r>
              <a:rPr lang="ja-JP" altLang="en-US" b="1" dirty="0">
                <a:latin typeface="Meiryo UI" panose="020B0604030504040204" pitchFamily="50" charset="-128"/>
                <a:ea typeface="Meiryo UI" panose="020B0604030504040204" pitchFamily="50" charset="-128"/>
              </a:rPr>
              <a:t>の移動制限</a:t>
            </a:r>
            <a:endParaRPr kumimoji="1" lang="ja-JP" altLang="en-US" b="1"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238532" y="3147805"/>
            <a:ext cx="4274332" cy="353943"/>
          </a:xfrm>
          <a:prstGeom prst="rect">
            <a:avLst/>
          </a:prstGeom>
          <a:noFill/>
        </p:spPr>
        <p:txBody>
          <a:bodyPr wrap="square" rtlCol="0">
            <a:spAutoFit/>
          </a:bodyPr>
          <a:lstStyle/>
          <a:p>
            <a:pPr algn="ctr"/>
            <a:r>
              <a:rPr lang="ja-JP" altLang="en-US" sz="1700" b="1" dirty="0">
                <a:latin typeface="Meiryo UI" panose="020B0604030504040204" pitchFamily="50" charset="-128"/>
                <a:ea typeface="Meiryo UI" panose="020B0604030504040204" pitchFamily="50" charset="-128"/>
              </a:rPr>
              <a:t>床に沿った移動制御</a:t>
            </a:r>
            <a:endParaRPr kumimoji="1" lang="ja-JP" altLang="en-US" sz="17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4680888" y="3138634"/>
            <a:ext cx="4245769" cy="369332"/>
          </a:xfrm>
          <a:prstGeom prst="rect">
            <a:avLst/>
          </a:prstGeom>
          <a:noFill/>
        </p:spPr>
        <p:txBody>
          <a:bodyPr wrap="square" rtlCol="0">
            <a:spAutoFit/>
          </a:bodyPr>
          <a:lstStyle/>
          <a:p>
            <a:pPr algn="ctr"/>
            <a:r>
              <a:rPr lang="ja-JP" altLang="en-US" b="1" dirty="0">
                <a:latin typeface="Meiryo UI" panose="020B0604030504040204" pitchFamily="50" charset="-128"/>
                <a:ea typeface="Meiryo UI" panose="020B0604030504040204" pitchFamily="50" charset="-128"/>
              </a:rPr>
              <a:t>影と物体への重力</a:t>
            </a:r>
            <a:endParaRPr kumimoji="1" lang="ja-JP" altLang="en-US" b="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6911745" y="933273"/>
            <a:ext cx="2004511" cy="1569660"/>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三角形との当たり判定</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を取り、 模様の中での</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み動けるようしています。</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模様の中心部付近に</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進入禁止範囲も実装</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しました。</a:t>
            </a:r>
            <a:endParaRPr lang="en-US" altLang="ja-JP" sz="1600"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2507795" y="3761263"/>
            <a:ext cx="1941100" cy="1323439"/>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床に沿うように移動させることが課題でした。</a:t>
            </a:r>
            <a:endParaRPr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地形情報を取得して、</a:t>
            </a:r>
            <a:endParaRPr kumimoji="1"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プレイヤー座標を補正</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しています。</a:t>
            </a:r>
            <a:endParaRPr kumimoji="1" lang="en-US" altLang="ja-JP" sz="16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6941819" y="3756724"/>
            <a:ext cx="1979546" cy="1815882"/>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砲弾の射出と砲弾が</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地面にぶつかったときに</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バウンドをさせるのが課</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題でした。</a:t>
            </a:r>
            <a:endParaRPr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砲弾の角度に合わせ</a:t>
            </a:r>
            <a:endParaRPr kumimoji="1"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て射出させる事に苦</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労しました。</a:t>
            </a:r>
            <a:endParaRPr kumimoji="1" lang="en-US" altLang="ja-JP" sz="16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3513156" y="6132091"/>
            <a:ext cx="21478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使用言語 </a:t>
            </a:r>
            <a:r>
              <a:rPr lang="en-US" altLang="ja-JP" dirty="0">
                <a:latin typeface="Meiryo UI" panose="020B0604030504040204" pitchFamily="50" charset="-128"/>
                <a:ea typeface="Meiryo UI" panose="020B0604030504040204" pitchFamily="50" charset="-128"/>
              </a:rPr>
              <a:t>: C++</a:t>
            </a:r>
            <a:endParaRPr kumimoji="1" lang="ja-JP" altLang="en-US" dirty="0"/>
          </a:p>
        </p:txBody>
      </p:sp>
      <p:sp>
        <p:nvSpPr>
          <p:cNvPr id="9" name="テキスト ボックス 8"/>
          <p:cNvSpPr txBox="1"/>
          <p:nvPr/>
        </p:nvSpPr>
        <p:spPr>
          <a:xfrm>
            <a:off x="6338552" y="6119581"/>
            <a:ext cx="2592288"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a:t>
            </a: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 DirectX11</a:t>
            </a:r>
            <a:endParaRPr kumimoji="1" lang="ja-JP" altLang="en-US" dirty="0"/>
          </a:p>
        </p:txBody>
      </p:sp>
      <p:sp>
        <p:nvSpPr>
          <p:cNvPr id="20" name="テキスト ボックス 19"/>
          <p:cNvSpPr txBox="1"/>
          <p:nvPr/>
        </p:nvSpPr>
        <p:spPr>
          <a:xfrm>
            <a:off x="455962" y="6129741"/>
            <a:ext cx="1968809"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制作時期 </a:t>
            </a:r>
            <a:r>
              <a:rPr lang="en-US" altLang="ja-JP" dirty="0">
                <a:latin typeface="Meiryo UI" panose="020B0604030504040204" pitchFamily="50" charset="-128"/>
                <a:ea typeface="Meiryo UI" panose="020B0604030504040204" pitchFamily="50" charset="-128"/>
              </a:rPr>
              <a:t>: 3</a:t>
            </a:r>
            <a:r>
              <a:rPr lang="ja-JP" altLang="en-US" dirty="0">
                <a:latin typeface="Meiryo UI" panose="020B0604030504040204" pitchFamily="50" charset="-128"/>
                <a:ea typeface="Meiryo UI" panose="020B0604030504040204" pitchFamily="50" charset="-128"/>
              </a:rPr>
              <a:t>年生</a:t>
            </a:r>
            <a:endParaRPr kumimoji="1" lang="ja-JP" altLang="en-US" dirty="0"/>
          </a:p>
        </p:txBody>
      </p:sp>
      <p:sp>
        <p:nvSpPr>
          <p:cNvPr id="24" name="正方形/長方形 23"/>
          <p:cNvSpPr/>
          <p:nvPr/>
        </p:nvSpPr>
        <p:spPr>
          <a:xfrm>
            <a:off x="238532" y="226896"/>
            <a:ext cx="4260051" cy="275123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238531" y="3132103"/>
            <a:ext cx="4260051" cy="275123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4667717" y="3132913"/>
            <a:ext cx="4260051" cy="275123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正方形/長方形 63"/>
          <p:cNvSpPr/>
          <p:nvPr/>
        </p:nvSpPr>
        <p:spPr>
          <a:xfrm>
            <a:off x="4661313" y="230757"/>
            <a:ext cx="4260051" cy="275123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7" cstate="print">
            <a:extLst>
              <a:ext uri="{28A0092B-C50C-407E-A947-70E740481C1C}">
                <a14:useLocalDpi xmlns:a14="http://schemas.microsoft.com/office/drawing/2010/main" val="0"/>
              </a:ext>
            </a:extLst>
          </a:blip>
          <a:srcRect l="1906" t="5746" r="1906" b="2156"/>
          <a:stretch/>
        </p:blipFill>
        <p:spPr>
          <a:xfrm>
            <a:off x="256253" y="955461"/>
            <a:ext cx="2227378" cy="1681452"/>
          </a:xfrm>
          <a:prstGeom prst="rect">
            <a:avLst/>
          </a:prstGeom>
        </p:spPr>
      </p:pic>
      <p:sp>
        <p:nvSpPr>
          <p:cNvPr id="57" name="テキスト ボックス 56"/>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p21 -</a:t>
            </a:r>
            <a:endParaRPr kumimoji="1" lang="ja-JP" altLang="en-US" sz="1400" dirty="0"/>
          </a:p>
        </p:txBody>
      </p:sp>
    </p:spTree>
    <p:extLst>
      <p:ext uri="{BB962C8B-B14F-4D97-AF65-F5344CB8AC3E}">
        <p14:creationId xmlns:p14="http://schemas.microsoft.com/office/powerpoint/2010/main" val="8112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46771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9491" y="3109010"/>
            <a:ext cx="8229240" cy="609398"/>
          </a:xfrm>
        </p:spPr>
        <p:txBody>
          <a:bodyPr/>
          <a:lstStyle/>
          <a:p>
            <a:pPr algn="ctr"/>
            <a:r>
              <a:rPr kumimoji="1" lang="ja-JP" altLang="en-US" dirty="0"/>
              <a:t>以下元データ</a:t>
            </a:r>
          </a:p>
        </p:txBody>
      </p:sp>
    </p:spTree>
    <p:extLst>
      <p:ext uri="{BB962C8B-B14F-4D97-AF65-F5344CB8AC3E}">
        <p14:creationId xmlns:p14="http://schemas.microsoft.com/office/powerpoint/2010/main" val="309186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36" name="Group 1"/>
          <p:cNvGrpSpPr/>
          <p:nvPr/>
        </p:nvGrpSpPr>
        <p:grpSpPr>
          <a:xfrm>
            <a:off x="-14400" y="0"/>
            <a:ext cx="9155880" cy="6855480"/>
            <a:chOff x="-14400" y="0"/>
            <a:chExt cx="9155880" cy="6855480"/>
          </a:xfrm>
        </p:grpSpPr>
        <p:pic>
          <p:nvPicPr>
            <p:cNvPr id="237" name="図 2"/>
            <p:cNvPicPr/>
            <p:nvPr/>
          </p:nvPicPr>
          <p:blipFill>
            <a:blip r:embed="rId3"/>
            <a:stretch/>
          </p:blipFill>
          <p:spPr>
            <a:xfrm>
              <a:off x="-14400" y="0"/>
              <a:ext cx="9141480" cy="6855480"/>
            </a:xfrm>
            <a:prstGeom prst="rect">
              <a:avLst/>
            </a:prstGeom>
            <a:ln>
              <a:noFill/>
            </a:ln>
          </p:spPr>
        </p:pic>
        <p:pic>
          <p:nvPicPr>
            <p:cNvPr id="238" name="図 1"/>
            <p:cNvPicPr/>
            <p:nvPr/>
          </p:nvPicPr>
          <p:blipFill>
            <a:blip r:embed="rId4"/>
            <a:stretch/>
          </p:blipFill>
          <p:spPr>
            <a:xfrm>
              <a:off x="0" y="0"/>
              <a:ext cx="9141480" cy="6855480"/>
            </a:xfrm>
            <a:prstGeom prst="rect">
              <a:avLst/>
            </a:prstGeom>
            <a:ln>
              <a:noFill/>
            </a:ln>
          </p:spPr>
        </p:pic>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238320" y="1261800"/>
            <a:ext cx="4763160" cy="2757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1800" b="1" strike="noStrike" spc="-1">
                <a:solidFill>
                  <a:srgbClr val="000000"/>
                </a:solidFill>
                <a:latin typeface="Meiryo UI"/>
                <a:ea typeface="Meiryo UI"/>
              </a:rPr>
              <a:t>GFFアワード応募作品です。</a:t>
            </a:r>
            <a:endParaRPr lang="en-US" sz="1800" b="0" strike="noStrike" spc="-1">
              <a:latin typeface="Arial"/>
            </a:endParaRPr>
          </a:p>
          <a:p>
            <a:pPr>
              <a:lnSpc>
                <a:spcPct val="90000"/>
              </a:lnSpc>
            </a:pPr>
            <a:r>
              <a:rPr lang="en-US" sz="1800" b="1" strike="noStrike" spc="-1">
                <a:solidFill>
                  <a:srgbClr val="000000"/>
                </a:solidFill>
                <a:latin typeface="Meiryo UI"/>
                <a:ea typeface="Meiryo UI"/>
              </a:rPr>
              <a:t>学内コンテストにも応募し40作品中５位に</a:t>
            </a:r>
            <a:endParaRPr lang="en-US" sz="1800" b="0" strike="noStrike" spc="-1">
              <a:latin typeface="Arial"/>
            </a:endParaRPr>
          </a:p>
          <a:p>
            <a:pPr>
              <a:lnSpc>
                <a:spcPct val="90000"/>
              </a:lnSpc>
            </a:pPr>
            <a:r>
              <a:rPr lang="en-US" sz="1800" b="1" strike="noStrike" spc="-1">
                <a:solidFill>
                  <a:srgbClr val="000000"/>
                </a:solidFill>
                <a:latin typeface="Meiryo UI"/>
                <a:ea typeface="Meiryo UI"/>
              </a:rPr>
              <a:t>入賞しました。</a:t>
            </a:r>
            <a:endParaRPr lang="en-US" sz="1800" b="0" strike="noStrike" spc="-1">
              <a:latin typeface="Arial"/>
            </a:endParaRPr>
          </a:p>
          <a:p>
            <a:pPr>
              <a:lnSpc>
                <a:spcPct val="90000"/>
              </a:lnSpc>
            </a:pPr>
            <a:r>
              <a:rPr lang="en-US" sz="1800" b="1" strike="noStrike" spc="-1">
                <a:solidFill>
                  <a:srgbClr val="000000"/>
                </a:solidFill>
                <a:latin typeface="Meiryo UI"/>
                <a:ea typeface="Meiryo UI"/>
              </a:rPr>
              <a:t>全員がプログラムとデザインを触っており、自分は企画、リードプログラマとして携わりました。</a:t>
            </a:r>
            <a:endParaRPr lang="en-US" sz="1800" b="0" strike="noStrike" spc="-1">
              <a:latin typeface="Arial"/>
            </a:endParaRPr>
          </a:p>
          <a:p>
            <a:pPr>
              <a:lnSpc>
                <a:spcPct val="90000"/>
              </a:lnSpc>
            </a:pPr>
            <a:endParaRPr lang="en-US" sz="1800" b="0" strike="noStrike" spc="-1">
              <a:latin typeface="Arial"/>
            </a:endParaRPr>
          </a:p>
          <a:p>
            <a:pPr>
              <a:lnSpc>
                <a:spcPct val="90000"/>
              </a:lnSpc>
            </a:pPr>
            <a:r>
              <a:rPr lang="en-US" sz="1800" b="1" strike="noStrike" spc="-1">
                <a:solidFill>
                  <a:srgbClr val="000000"/>
                </a:solidFill>
                <a:latin typeface="Meiryo UI"/>
                <a:ea typeface="Meiryo UI"/>
              </a:rPr>
              <a:t>ロープアクションとステルスアクションを使い、</a:t>
            </a:r>
            <a:endParaRPr lang="en-US" sz="1800" b="0" strike="noStrike" spc="-1">
              <a:latin typeface="Arial"/>
            </a:endParaRPr>
          </a:p>
          <a:p>
            <a:pPr>
              <a:lnSpc>
                <a:spcPct val="90000"/>
              </a:lnSpc>
            </a:pPr>
            <a:r>
              <a:rPr lang="en-US" sz="1800" b="1" strike="noStrike" spc="-1">
                <a:solidFill>
                  <a:srgbClr val="000000"/>
                </a:solidFill>
                <a:latin typeface="Meiryo UI"/>
                <a:ea typeface="Meiryo UI"/>
              </a:rPr>
              <a:t>敵につかまらないように目的物を盗み出して</a:t>
            </a:r>
            <a:endParaRPr lang="en-US" sz="1800" b="0" strike="noStrike" spc="-1">
              <a:latin typeface="Arial"/>
            </a:endParaRPr>
          </a:p>
          <a:p>
            <a:pPr>
              <a:lnSpc>
                <a:spcPct val="90000"/>
              </a:lnSpc>
            </a:pPr>
            <a:r>
              <a:rPr lang="en-US" sz="1800" b="1" strike="noStrike" spc="-1">
                <a:solidFill>
                  <a:srgbClr val="000000"/>
                </a:solidFill>
                <a:latin typeface="Meiryo UI"/>
                <a:ea typeface="Meiryo UI"/>
              </a:rPr>
              <a:t>脱出するゲームです。</a:t>
            </a:r>
            <a:endParaRPr lang="en-US" sz="1800" b="0" strike="noStrike" spc="-1">
              <a:latin typeface="Arial"/>
            </a:endParaRPr>
          </a:p>
          <a:p>
            <a:pPr>
              <a:lnSpc>
                <a:spcPct val="90000"/>
              </a:lnSpc>
            </a:pPr>
            <a:r>
              <a:rPr lang="en-US" sz="1800" b="1" strike="noStrike" spc="-1">
                <a:solidFill>
                  <a:srgbClr val="000000"/>
                </a:solidFill>
                <a:latin typeface="Meiryo UI"/>
                <a:ea typeface="Meiryo UI"/>
              </a:rPr>
              <a:t>壁移動、しゃがみなどの挙動も取り入れました。</a:t>
            </a:r>
            <a:endParaRPr lang="en-US" sz="1800" b="0" strike="noStrike" spc="-1">
              <a:latin typeface="Arial"/>
            </a:endParaRPr>
          </a:p>
          <a:p>
            <a:pPr>
              <a:lnSpc>
                <a:spcPct val="90000"/>
              </a:lnSpc>
            </a:pPr>
            <a:r>
              <a:rPr lang="en-US" sz="1800" b="1" strike="noStrike" spc="-1">
                <a:solidFill>
                  <a:srgbClr val="000000"/>
                </a:solidFill>
                <a:latin typeface="Meiryo UI"/>
                <a:ea typeface="Meiryo UI"/>
              </a:rPr>
              <a:t>ステージは3ステージ用意されています。</a:t>
            </a:r>
            <a:endParaRPr lang="en-US" sz="1800" b="0" strike="noStrike" spc="-1">
              <a:latin typeface="Arial"/>
            </a:endParaRPr>
          </a:p>
          <a:p>
            <a:pPr>
              <a:lnSpc>
                <a:spcPct val="90000"/>
              </a:lnSpc>
            </a:pPr>
            <a:endParaRPr lang="en-US" sz="1800" b="0" strike="noStrike" spc="-1">
              <a:latin typeface="Arial"/>
            </a:endParaRPr>
          </a:p>
          <a:p>
            <a:pPr>
              <a:lnSpc>
                <a:spcPct val="90000"/>
              </a:lnSpc>
            </a:pPr>
            <a:endParaRPr lang="en-US" sz="1800" b="0" strike="noStrike" spc="-1">
              <a:latin typeface="Arial"/>
            </a:endParaRPr>
          </a:p>
        </p:txBody>
      </p:sp>
      <p:sp>
        <p:nvSpPr>
          <p:cNvPr id="240" name="CustomShape 2"/>
          <p:cNvSpPr/>
          <p:nvPr/>
        </p:nvSpPr>
        <p:spPr>
          <a:xfrm>
            <a:off x="238320" y="4582440"/>
            <a:ext cx="429120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Meiryo UI"/>
                <a:ea typeface="Meiryo UI"/>
              </a:rPr>
              <a:t>リードプログラマとしてクラス設計をきちんと行うこと</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C++の特徴に対し理解を深め効率の良いプログラムを組むことの2点を個人目標として取り組みました。</a:t>
            </a:r>
            <a:endParaRPr lang="en-US" sz="1800" b="0" strike="noStrike" spc="-1">
              <a:latin typeface="Arial"/>
            </a:endParaRPr>
          </a:p>
        </p:txBody>
      </p:sp>
      <p:grpSp>
        <p:nvGrpSpPr>
          <p:cNvPr id="241" name="Group 3"/>
          <p:cNvGrpSpPr/>
          <p:nvPr/>
        </p:nvGrpSpPr>
        <p:grpSpPr>
          <a:xfrm>
            <a:off x="4037040" y="4456800"/>
            <a:ext cx="5050800" cy="1969920"/>
            <a:chOff x="4037040" y="4456800"/>
            <a:chExt cx="5050800" cy="1969920"/>
          </a:xfrm>
        </p:grpSpPr>
        <p:sp>
          <p:nvSpPr>
            <p:cNvPr id="242" name="CustomShape 4"/>
            <p:cNvSpPr/>
            <p:nvPr/>
          </p:nvSpPr>
          <p:spPr>
            <a:xfrm>
              <a:off x="4691880" y="4456800"/>
              <a:ext cx="4197600" cy="1969920"/>
            </a:xfrm>
            <a:prstGeom prst="rect">
              <a:avLst/>
            </a:prstGeom>
            <a:ln>
              <a:round/>
            </a:ln>
          </p:spPr>
          <p:style>
            <a:lnRef idx="2">
              <a:schemeClr val="accent3"/>
            </a:lnRef>
            <a:fillRef idx="1">
              <a:schemeClr val="lt1"/>
            </a:fillRef>
            <a:effectRef idx="0">
              <a:schemeClr val="accent3"/>
            </a:effectRef>
            <a:fontRef idx="minor"/>
          </p:style>
        </p:sp>
        <p:sp>
          <p:nvSpPr>
            <p:cNvPr id="243" name="CustomShape 5"/>
            <p:cNvSpPr/>
            <p:nvPr/>
          </p:nvSpPr>
          <p:spPr>
            <a:xfrm>
              <a:off x="4037040" y="4598280"/>
              <a:ext cx="2421000" cy="154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600" b="1" strike="noStrike" spc="-1">
                  <a:solidFill>
                    <a:srgbClr val="000000"/>
                  </a:solidFill>
                  <a:latin typeface="JKゴシックL"/>
                  <a:ea typeface="JKゴシックL"/>
                </a:rPr>
                <a:t>プラットフォーム</a:t>
              </a:r>
              <a:endParaRPr lang="en-US" sz="1600" b="0" strike="noStrike" spc="-1">
                <a:latin typeface="Arial"/>
              </a:endParaRPr>
            </a:p>
            <a:p>
              <a:pPr algn="r">
                <a:lnSpc>
                  <a:spcPct val="100000"/>
                </a:lnSpc>
              </a:pPr>
              <a:r>
                <a:rPr lang="en-US" sz="1600" b="1" strike="noStrike" spc="-1">
                  <a:solidFill>
                    <a:srgbClr val="000000"/>
                  </a:solidFill>
                  <a:latin typeface="JKゴシックL"/>
                  <a:ea typeface="JKゴシックL"/>
                </a:rPr>
                <a:t>使用言語</a:t>
              </a:r>
              <a:endParaRPr lang="en-US" sz="1600" b="0" strike="noStrike" spc="-1">
                <a:latin typeface="Arial"/>
              </a:endParaRPr>
            </a:p>
            <a:p>
              <a:pPr algn="r">
                <a:lnSpc>
                  <a:spcPct val="100000"/>
                </a:lnSpc>
              </a:pPr>
              <a:r>
                <a:rPr lang="en-US" sz="1600" b="1" strike="noStrike" spc="-1">
                  <a:solidFill>
                    <a:srgbClr val="000000"/>
                  </a:solidFill>
                  <a:latin typeface="JKゴシックL"/>
                  <a:ea typeface="JKゴシックL"/>
                </a:rPr>
                <a:t>使用ライブラリ</a:t>
              </a:r>
              <a:endParaRPr lang="en-US" sz="1600" b="0" strike="noStrike" spc="-1">
                <a:latin typeface="Arial"/>
              </a:endParaRPr>
            </a:p>
            <a:p>
              <a:pPr algn="r">
                <a:lnSpc>
                  <a:spcPct val="100000"/>
                </a:lnSpc>
              </a:pPr>
              <a:r>
                <a:rPr lang="en-US" sz="1600" b="1" strike="noStrike" spc="-1">
                  <a:solidFill>
                    <a:srgbClr val="000000"/>
                  </a:solidFill>
                  <a:latin typeface="JKゴシックL"/>
                  <a:ea typeface="JKゴシックL"/>
                </a:rPr>
                <a:t>制作人数・期間</a:t>
              </a:r>
              <a:endParaRPr lang="en-US" sz="1600" b="0" strike="noStrike" spc="-1">
                <a:latin typeface="Arial"/>
              </a:endParaRPr>
            </a:p>
            <a:p>
              <a:pPr algn="r">
                <a:lnSpc>
                  <a:spcPct val="100000"/>
                </a:lnSpc>
              </a:pPr>
              <a:endParaRPr lang="en-US" sz="1600" b="0" strike="noStrike" spc="-1">
                <a:latin typeface="Arial"/>
              </a:endParaRPr>
            </a:p>
            <a:p>
              <a:pPr algn="r">
                <a:lnSpc>
                  <a:spcPct val="100000"/>
                </a:lnSpc>
              </a:pPr>
              <a:r>
                <a:rPr lang="en-US" sz="1600" b="1" strike="noStrike" spc="-1">
                  <a:solidFill>
                    <a:srgbClr val="000000"/>
                  </a:solidFill>
                  <a:latin typeface="JKゴシックL"/>
                  <a:ea typeface="JKゴシックL"/>
                </a:rPr>
                <a:t>ジャンル</a:t>
              </a:r>
              <a:r>
                <a:rPr lang="en-US" sz="1400" b="1" strike="noStrike" spc="-1">
                  <a:solidFill>
                    <a:srgbClr val="000000"/>
                  </a:solidFill>
                  <a:latin typeface="JKゴシックL"/>
                  <a:ea typeface="JKゴシックL"/>
                </a:rPr>
                <a:t>	</a:t>
              </a:r>
              <a:endParaRPr lang="en-US" sz="1400" b="0" strike="noStrike" spc="-1">
                <a:latin typeface="Arial"/>
              </a:endParaRPr>
            </a:p>
          </p:txBody>
        </p:sp>
        <p:sp>
          <p:nvSpPr>
            <p:cNvPr id="244" name="CustomShape 6"/>
            <p:cNvSpPr/>
            <p:nvPr/>
          </p:nvSpPr>
          <p:spPr>
            <a:xfrm>
              <a:off x="6516720" y="4588200"/>
              <a:ext cx="2571120" cy="154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JKゴシックL"/>
                  <a:ea typeface="JKゴシックL"/>
                </a:rPr>
                <a:t>PC</a:t>
              </a:r>
              <a:endParaRPr lang="en-US" sz="1600" b="0" strike="noStrike" spc="-1">
                <a:latin typeface="Arial"/>
              </a:endParaRPr>
            </a:p>
            <a:p>
              <a:pPr>
                <a:lnSpc>
                  <a:spcPct val="100000"/>
                </a:lnSpc>
              </a:pPr>
              <a:r>
                <a:rPr lang="en-US" sz="1600" b="1" strike="noStrike" spc="-1">
                  <a:solidFill>
                    <a:srgbClr val="000000"/>
                  </a:solidFill>
                  <a:latin typeface="JKゴシックL"/>
                  <a:ea typeface="JKゴシックL"/>
                </a:rPr>
                <a:t>C++</a:t>
              </a:r>
              <a:endParaRPr lang="en-US" sz="1600" b="0" strike="noStrike" spc="-1">
                <a:latin typeface="Arial"/>
              </a:endParaRPr>
            </a:p>
            <a:p>
              <a:pPr>
                <a:lnSpc>
                  <a:spcPct val="100000"/>
                </a:lnSpc>
              </a:pPr>
              <a:r>
                <a:rPr lang="en-US" sz="1600" b="1" strike="noStrike" spc="-1">
                  <a:solidFill>
                    <a:srgbClr val="000000"/>
                  </a:solidFill>
                  <a:latin typeface="JKゴシックL"/>
                  <a:ea typeface="JKゴシックL"/>
                </a:rPr>
                <a:t>DxLib</a:t>
              </a:r>
              <a:endParaRPr lang="en-US" sz="1600" b="0" strike="noStrike" spc="-1">
                <a:latin typeface="Arial"/>
              </a:endParaRPr>
            </a:p>
            <a:p>
              <a:pPr>
                <a:lnSpc>
                  <a:spcPct val="100000"/>
                </a:lnSpc>
              </a:pPr>
              <a:r>
                <a:rPr lang="en-US" sz="1600" b="1" strike="noStrike" spc="-1">
                  <a:solidFill>
                    <a:srgbClr val="000000"/>
                  </a:solidFill>
                  <a:latin typeface="JKゴシックL"/>
                  <a:ea typeface="JKゴシックL"/>
                </a:rPr>
                <a:t>4人・10月～2月</a:t>
              </a:r>
              <a:endParaRPr lang="en-US" sz="1600" b="0" strike="noStrike" spc="-1">
                <a:latin typeface="Arial"/>
              </a:endParaRPr>
            </a:p>
            <a:p>
              <a:pPr>
                <a:lnSpc>
                  <a:spcPct val="100000"/>
                </a:lnSpc>
              </a:pPr>
              <a:r>
                <a:rPr lang="en-US" sz="1600" b="1" strike="noStrike" spc="-1">
                  <a:solidFill>
                    <a:srgbClr val="000000"/>
                  </a:solidFill>
                  <a:latin typeface="JKゴシックL"/>
                  <a:ea typeface="JKゴシックL"/>
                </a:rPr>
                <a:t>(企画1カ月、制作4カ月)</a:t>
              </a:r>
              <a:endParaRPr lang="en-US" sz="1600" b="0" strike="noStrike" spc="-1">
                <a:latin typeface="Arial"/>
              </a:endParaRPr>
            </a:p>
            <a:p>
              <a:pPr>
                <a:lnSpc>
                  <a:spcPct val="100000"/>
                </a:lnSpc>
              </a:pPr>
              <a:r>
                <a:rPr lang="en-US" sz="1600" b="1" strike="noStrike" spc="-1">
                  <a:solidFill>
                    <a:srgbClr val="000000"/>
                  </a:solidFill>
                  <a:latin typeface="JKゴシックL"/>
                  <a:ea typeface="JKゴシックL"/>
                </a:rPr>
                <a:t>ステルスアクション</a:t>
              </a:r>
              <a:endParaRPr lang="en-US" sz="1600" b="0" strike="noStrike" spc="-1">
                <a:latin typeface="Arial"/>
              </a:endParaRPr>
            </a:p>
          </p:txBody>
        </p:sp>
      </p:grpSp>
      <p:pic>
        <p:nvPicPr>
          <p:cNvPr id="245" name="図 4"/>
          <p:cNvPicPr/>
          <p:nvPr/>
        </p:nvPicPr>
        <p:blipFill>
          <a:blip r:embed="rId3"/>
          <a:stretch/>
        </p:blipFill>
        <p:spPr>
          <a:xfrm>
            <a:off x="5115240" y="1319760"/>
            <a:ext cx="3591360" cy="2872080"/>
          </a:xfrm>
          <a:prstGeom prst="rect">
            <a:avLst/>
          </a:prstGeom>
          <a:ln>
            <a:noFill/>
          </a:ln>
        </p:spPr>
      </p:pic>
      <p:pic>
        <p:nvPicPr>
          <p:cNvPr id="246" name="図 13"/>
          <p:cNvPicPr/>
          <p:nvPr/>
        </p:nvPicPr>
        <p:blipFill>
          <a:blip r:embed="rId4"/>
          <a:stretch/>
        </p:blipFill>
        <p:spPr>
          <a:xfrm>
            <a:off x="3060000" y="-747360"/>
            <a:ext cx="5478840" cy="2738160"/>
          </a:xfrm>
          <a:prstGeom prst="rect">
            <a:avLst/>
          </a:prstGeom>
          <a:ln>
            <a:noFill/>
          </a:ln>
        </p:spPr>
      </p:pic>
      <p:sp>
        <p:nvSpPr>
          <p:cNvPr id="247" name="CustomShape 7"/>
          <p:cNvSpPr/>
          <p:nvPr/>
        </p:nvSpPr>
        <p:spPr>
          <a:xfrm>
            <a:off x="3492000" y="858240"/>
            <a:ext cx="36698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4DC100"/>
                </a:solidFill>
                <a:latin typeface="JKゴシックL"/>
                <a:ea typeface="JKゴシックL"/>
              </a:rPr>
              <a:t>Visible＋Chameleon</a:t>
            </a:r>
            <a:endParaRPr lang="en-US" sz="2400" b="0" strike="noStrike" spc="-1">
              <a:latin typeface="Aria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4276440" y="389160"/>
            <a:ext cx="4772160" cy="6118200"/>
          </a:xfrm>
          <a:prstGeom prst="flowChartAlternateProcess">
            <a:avLst/>
          </a:prstGeom>
          <a:ln w="38160">
            <a:solidFill>
              <a:srgbClr val="4A7EBB"/>
            </a:solidFill>
            <a:round/>
          </a:ln>
          <a:effectLst>
            <a:outerShdw blurRad="40000" dist="2016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249" name="CustomShape 2"/>
          <p:cNvSpPr/>
          <p:nvPr/>
        </p:nvSpPr>
        <p:spPr>
          <a:xfrm>
            <a:off x="7633800" y="2442960"/>
            <a:ext cx="1273680" cy="140328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250" name="CustomShape 3"/>
          <p:cNvSpPr/>
          <p:nvPr/>
        </p:nvSpPr>
        <p:spPr>
          <a:xfrm>
            <a:off x="4969800" y="544320"/>
            <a:ext cx="3425400" cy="1691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251" name="CustomShape 4"/>
          <p:cNvSpPr/>
          <p:nvPr/>
        </p:nvSpPr>
        <p:spPr>
          <a:xfrm>
            <a:off x="251640" y="2133000"/>
            <a:ext cx="3669840" cy="349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endParaRPr lang="en-US" sz="1800" b="0" strike="noStrike" spc="-1">
              <a:latin typeface="Arial"/>
            </a:endParaRPr>
          </a:p>
          <a:p>
            <a:pPr>
              <a:lnSpc>
                <a:spcPct val="90000"/>
              </a:lnSpc>
            </a:pPr>
            <a:endParaRPr lang="en-US" sz="1800" b="0" strike="noStrike" spc="-1">
              <a:latin typeface="Arial"/>
            </a:endParaRPr>
          </a:p>
          <a:p>
            <a:pPr>
              <a:lnSpc>
                <a:spcPct val="90000"/>
              </a:lnSpc>
            </a:pPr>
            <a:r>
              <a:rPr lang="en-US" sz="2000" b="0" strike="noStrike" spc="-1">
                <a:solidFill>
                  <a:srgbClr val="FFFFFF"/>
                </a:solidFill>
                <a:latin typeface="Meiryo UI"/>
                <a:ea typeface="Meiryo UI"/>
              </a:rPr>
              <a:t>えん</a:t>
            </a:r>
            <a:endParaRPr lang="en-US" sz="2000" b="0" strike="noStrike" spc="-1">
              <a:latin typeface="Arial"/>
            </a:endParaRPr>
          </a:p>
        </p:txBody>
      </p:sp>
      <p:sp>
        <p:nvSpPr>
          <p:cNvPr id="252" name="CustomShape 5"/>
          <p:cNvSpPr/>
          <p:nvPr/>
        </p:nvSpPr>
        <p:spPr>
          <a:xfrm>
            <a:off x="107640" y="764640"/>
            <a:ext cx="4424400" cy="502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Meiryo UI"/>
                <a:ea typeface="Meiryo UI"/>
              </a:rPr>
              <a:t>	プログラム担当箇所</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Meiryo UI"/>
                <a:ea typeface="Meiryo UI"/>
              </a:rPr>
              <a:t>・</a:t>
            </a:r>
            <a:r>
              <a:rPr lang="en-US" sz="1800" b="1" strike="noStrike" spc="-1">
                <a:solidFill>
                  <a:srgbClr val="FA6662"/>
                </a:solidFill>
                <a:latin typeface="Meiryo UI"/>
                <a:ea typeface="Meiryo UI"/>
              </a:rPr>
              <a:t>GAMESCENEクラス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→ゲーム全体の受け渡しを管理するクラス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a:t>
            </a:r>
            <a:r>
              <a:rPr lang="en-US" sz="1800" b="1" strike="noStrike" spc="-1">
                <a:solidFill>
                  <a:srgbClr val="A9D18E"/>
                </a:solidFill>
                <a:latin typeface="Meiryo UI"/>
                <a:ea typeface="Meiryo UI"/>
              </a:rPr>
              <a:t>PLAYERクラス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→しゃがみ、壁張り付きなどの一部動作</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を引き継いで担当。</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a:t>
            </a:r>
            <a:r>
              <a:rPr lang="en-US" sz="1800" b="1" strike="noStrike" spc="-1">
                <a:solidFill>
                  <a:srgbClr val="0070C0"/>
                </a:solidFill>
                <a:latin typeface="Meiryo UI"/>
                <a:ea typeface="Meiryo UI"/>
              </a:rPr>
              <a:t>Collisiionクラス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→あたり判定を行うクラス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a:t>
            </a:r>
            <a:r>
              <a:rPr lang="en-US" sz="1800" b="1" strike="noStrike" spc="-1">
                <a:solidFill>
                  <a:srgbClr val="FFC000"/>
                </a:solidFill>
                <a:latin typeface="Meiryo UI"/>
                <a:ea typeface="Meiryo UI"/>
              </a:rPr>
              <a:t>midPointクラス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→クリア判定を受け持つクラス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a:t>
            </a:r>
            <a:r>
              <a:rPr lang="en-US" sz="1800" b="1" strike="noStrike" spc="-1">
                <a:solidFill>
                  <a:srgbClr val="7030A0"/>
                </a:solidFill>
                <a:latin typeface="Meiryo UI"/>
                <a:ea typeface="Meiryo UI"/>
              </a:rPr>
              <a:t>ENEMYクラス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a:t>
            </a:r>
            <a:r>
              <a:rPr lang="en-US" sz="1800" b="1" strike="noStrike" spc="-1">
                <a:solidFill>
                  <a:srgbClr val="7030A0"/>
                </a:solidFill>
                <a:latin typeface="Meiryo UI"/>
                <a:ea typeface="Meiryo UI"/>
              </a:rPr>
              <a:t>GIMMICKクラス</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→この二つのクラスは、MAPから情報を</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受け取る際、リストに追加して一括で</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管理が行えるようにしています。</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エネミーは警戒度を一括で管理できる</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　 　クラスも用意しました。</a:t>
            </a:r>
            <a:endParaRPr lang="en-US" sz="1800" b="0" strike="noStrike" spc="-1">
              <a:latin typeface="Arial"/>
            </a:endParaRPr>
          </a:p>
        </p:txBody>
      </p:sp>
      <p:sp>
        <p:nvSpPr>
          <p:cNvPr id="253" name="CustomShape 6"/>
          <p:cNvSpPr/>
          <p:nvPr/>
        </p:nvSpPr>
        <p:spPr>
          <a:xfrm>
            <a:off x="5806440" y="424440"/>
            <a:ext cx="1834920" cy="36324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oAutofit/>
          </a:bodyPr>
          <a:lstStyle/>
          <a:p>
            <a:pPr algn="ctr">
              <a:lnSpc>
                <a:spcPct val="100000"/>
              </a:lnSpc>
            </a:pPr>
            <a:r>
              <a:rPr lang="en-US" sz="1800" b="0" strike="noStrike" spc="-1">
                <a:solidFill>
                  <a:srgbClr val="000000"/>
                </a:solidFill>
                <a:latin typeface="游ゴシック"/>
                <a:ea typeface="Arial Unicode MS"/>
              </a:rPr>
              <a:t>SceneManager</a:t>
            </a:r>
            <a:endParaRPr lang="en-US" sz="1800" b="0" strike="noStrike" spc="-1">
              <a:latin typeface="Arial"/>
            </a:endParaRPr>
          </a:p>
        </p:txBody>
      </p:sp>
      <p:sp>
        <p:nvSpPr>
          <p:cNvPr id="254" name="CustomShape 7"/>
          <p:cNvSpPr/>
          <p:nvPr/>
        </p:nvSpPr>
        <p:spPr>
          <a:xfrm>
            <a:off x="5133960" y="945000"/>
            <a:ext cx="1138320" cy="24696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Arial Unicode MS"/>
              </a:rPr>
              <a:t>TitleScene</a:t>
            </a:r>
            <a:endParaRPr lang="en-US" sz="1400" b="0" strike="noStrike" spc="-1">
              <a:latin typeface="Arial"/>
            </a:endParaRPr>
          </a:p>
        </p:txBody>
      </p:sp>
      <p:sp>
        <p:nvSpPr>
          <p:cNvPr id="255" name="CustomShape 8"/>
          <p:cNvSpPr/>
          <p:nvPr/>
        </p:nvSpPr>
        <p:spPr>
          <a:xfrm>
            <a:off x="6877440" y="1308960"/>
            <a:ext cx="1231200" cy="25740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ResultScene</a:t>
            </a:r>
            <a:endParaRPr lang="en-US" sz="1400" b="0" strike="noStrike" spc="-1">
              <a:latin typeface="Arial"/>
            </a:endParaRPr>
          </a:p>
        </p:txBody>
      </p:sp>
      <p:sp>
        <p:nvSpPr>
          <p:cNvPr id="256" name="CustomShape 9"/>
          <p:cNvSpPr/>
          <p:nvPr/>
        </p:nvSpPr>
        <p:spPr>
          <a:xfrm>
            <a:off x="5135760" y="1458360"/>
            <a:ext cx="1220040" cy="497880"/>
          </a:xfrm>
          <a:prstGeom prst="flowChartProcess">
            <a:avLst/>
          </a:prstGeom>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GameScene</a:t>
            </a:r>
            <a:endParaRPr lang="en-US" sz="1400" b="0" strike="noStrike" spc="-1">
              <a:latin typeface="Arial"/>
            </a:endParaRPr>
          </a:p>
        </p:txBody>
      </p:sp>
      <p:sp>
        <p:nvSpPr>
          <p:cNvPr id="257" name="CustomShape 10"/>
          <p:cNvSpPr/>
          <p:nvPr/>
        </p:nvSpPr>
        <p:spPr>
          <a:xfrm>
            <a:off x="6865200" y="944280"/>
            <a:ext cx="1243440" cy="23364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SelectScene</a:t>
            </a:r>
            <a:endParaRPr lang="en-US" sz="1400" b="0" strike="noStrike" spc="-1">
              <a:latin typeface="Arial"/>
            </a:endParaRPr>
          </a:p>
        </p:txBody>
      </p:sp>
      <p:sp>
        <p:nvSpPr>
          <p:cNvPr id="258" name="CustomShape 11"/>
          <p:cNvSpPr/>
          <p:nvPr/>
        </p:nvSpPr>
        <p:spPr>
          <a:xfrm>
            <a:off x="5772600" y="6393600"/>
            <a:ext cx="3146760" cy="298800"/>
          </a:xfrm>
          <a:prstGeom prst="flowChartProcess">
            <a:avLst/>
          </a:prstGeom>
          <a:solidFill>
            <a:srgbClr val="FFC000"/>
          </a:solidFill>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游ゴシック"/>
                <a:ea typeface="DejaVu Sans"/>
              </a:rPr>
              <a:t>この色はObjectクラスを継承</a:t>
            </a:r>
            <a:endParaRPr lang="en-US" sz="1600" b="0" strike="noStrike" spc="-1">
              <a:latin typeface="Arial"/>
            </a:endParaRPr>
          </a:p>
        </p:txBody>
      </p:sp>
      <p:sp>
        <p:nvSpPr>
          <p:cNvPr id="259" name="CustomShape 12"/>
          <p:cNvSpPr/>
          <p:nvPr/>
        </p:nvSpPr>
        <p:spPr>
          <a:xfrm>
            <a:off x="6184080" y="4690440"/>
            <a:ext cx="914760" cy="259920"/>
          </a:xfrm>
          <a:prstGeom prst="flowChartProcess">
            <a:avLst/>
          </a:prstGeom>
          <a:solidFill>
            <a:srgbClr val="FFC000"/>
          </a:solidFill>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游ゴシック"/>
                <a:ea typeface="DejaVu Sans"/>
              </a:rPr>
              <a:t>Player</a:t>
            </a:r>
            <a:endParaRPr lang="en-US" sz="1600" b="0" strike="noStrike" spc="-1">
              <a:latin typeface="Arial"/>
            </a:endParaRPr>
          </a:p>
        </p:txBody>
      </p:sp>
      <p:sp>
        <p:nvSpPr>
          <p:cNvPr id="260" name="CustomShape 13"/>
          <p:cNvSpPr/>
          <p:nvPr/>
        </p:nvSpPr>
        <p:spPr>
          <a:xfrm>
            <a:off x="7731720" y="5732280"/>
            <a:ext cx="1068480" cy="282600"/>
          </a:xfrm>
          <a:prstGeom prst="flowChartProcess">
            <a:avLst/>
          </a:prstGeom>
          <a:solidFill>
            <a:srgbClr val="FFC000"/>
          </a:solidFill>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游ゴシック"/>
                <a:ea typeface="DejaVu Sans"/>
              </a:rPr>
              <a:t>Gimmick</a:t>
            </a:r>
            <a:endParaRPr lang="en-US" sz="1600" b="0" strike="noStrike" spc="-1">
              <a:latin typeface="Arial"/>
            </a:endParaRPr>
          </a:p>
        </p:txBody>
      </p:sp>
      <p:sp>
        <p:nvSpPr>
          <p:cNvPr id="261" name="CustomShape 14"/>
          <p:cNvSpPr/>
          <p:nvPr/>
        </p:nvSpPr>
        <p:spPr>
          <a:xfrm>
            <a:off x="7910640" y="3957480"/>
            <a:ext cx="879480" cy="338400"/>
          </a:xfrm>
          <a:prstGeom prst="flowChartProcess">
            <a:avLst/>
          </a:prstGeom>
          <a:solidFill>
            <a:srgbClr val="FFC000"/>
          </a:solidFill>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游ゴシック"/>
                <a:ea typeface="DejaVu Sans"/>
              </a:rPr>
              <a:t>Enemy</a:t>
            </a:r>
            <a:endParaRPr lang="en-US" sz="1600" b="0" strike="noStrike" spc="-1">
              <a:latin typeface="Arial"/>
            </a:endParaRPr>
          </a:p>
        </p:txBody>
      </p:sp>
      <p:sp>
        <p:nvSpPr>
          <p:cNvPr id="262" name="CustomShape 15"/>
          <p:cNvSpPr/>
          <p:nvPr/>
        </p:nvSpPr>
        <p:spPr>
          <a:xfrm>
            <a:off x="4699800" y="2591280"/>
            <a:ext cx="956880" cy="320760"/>
          </a:xfrm>
          <a:prstGeom prst="flowChartProcess">
            <a:avLst/>
          </a:prstGeom>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Collision</a:t>
            </a:r>
            <a:endParaRPr lang="en-US" sz="1400" b="0" strike="noStrike" spc="-1">
              <a:latin typeface="Arial"/>
            </a:endParaRPr>
          </a:p>
        </p:txBody>
      </p:sp>
      <p:sp>
        <p:nvSpPr>
          <p:cNvPr id="263" name="CustomShape 16"/>
          <p:cNvSpPr/>
          <p:nvPr/>
        </p:nvSpPr>
        <p:spPr>
          <a:xfrm>
            <a:off x="4707360" y="3903480"/>
            <a:ext cx="1186920" cy="329400"/>
          </a:xfrm>
          <a:prstGeom prst="flowChartProcess">
            <a:avLst/>
          </a:prstGeom>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midPoint</a:t>
            </a:r>
            <a:endParaRPr lang="en-US" sz="1800" b="0" strike="noStrike" spc="-1">
              <a:latin typeface="Arial"/>
            </a:endParaRPr>
          </a:p>
        </p:txBody>
      </p:sp>
      <p:sp>
        <p:nvSpPr>
          <p:cNvPr id="264" name="CustomShape 17"/>
          <p:cNvSpPr/>
          <p:nvPr/>
        </p:nvSpPr>
        <p:spPr>
          <a:xfrm>
            <a:off x="6169320" y="5050800"/>
            <a:ext cx="687600" cy="292680"/>
          </a:xfrm>
          <a:prstGeom prst="flowChartProcess">
            <a:avLst/>
          </a:prstGeom>
          <a:solidFill>
            <a:srgbClr val="FFC000"/>
          </a:solidFill>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Rope</a:t>
            </a:r>
            <a:endParaRPr lang="en-US" sz="1400" b="0" strike="noStrike" spc="-1">
              <a:latin typeface="Arial"/>
            </a:endParaRPr>
          </a:p>
        </p:txBody>
      </p:sp>
      <p:sp>
        <p:nvSpPr>
          <p:cNvPr id="265" name="CustomShape 18"/>
          <p:cNvSpPr/>
          <p:nvPr/>
        </p:nvSpPr>
        <p:spPr>
          <a:xfrm>
            <a:off x="4687920" y="3075840"/>
            <a:ext cx="935280" cy="26244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游ゴシック"/>
                <a:ea typeface="DejaVu Sans"/>
              </a:rPr>
              <a:t>MapCtl</a:t>
            </a:r>
            <a:endParaRPr lang="en-US" sz="1600" b="0" strike="noStrike" spc="-1">
              <a:latin typeface="Arial"/>
            </a:endParaRPr>
          </a:p>
        </p:txBody>
      </p:sp>
      <p:sp>
        <p:nvSpPr>
          <p:cNvPr id="266" name="Line 19"/>
          <p:cNvSpPr/>
          <p:nvPr/>
        </p:nvSpPr>
        <p:spPr>
          <a:xfrm flipH="1">
            <a:off x="4513320" y="2752920"/>
            <a:ext cx="186480" cy="0"/>
          </a:xfrm>
          <a:prstGeom prst="line">
            <a:avLst/>
          </a:prstGeom>
          <a:ln>
            <a:round/>
          </a:ln>
        </p:spPr>
        <p:style>
          <a:lnRef idx="1">
            <a:schemeClr val="dk1"/>
          </a:lnRef>
          <a:fillRef idx="0">
            <a:schemeClr val="dk1"/>
          </a:fillRef>
          <a:effectRef idx="0">
            <a:schemeClr val="dk1"/>
          </a:effectRef>
          <a:fontRef idx="minor"/>
        </p:style>
      </p:sp>
      <p:sp>
        <p:nvSpPr>
          <p:cNvPr id="267" name="Line 20"/>
          <p:cNvSpPr/>
          <p:nvPr/>
        </p:nvSpPr>
        <p:spPr>
          <a:xfrm flipH="1">
            <a:off x="4505760" y="3208320"/>
            <a:ext cx="181800" cy="0"/>
          </a:xfrm>
          <a:prstGeom prst="line">
            <a:avLst/>
          </a:prstGeom>
          <a:ln>
            <a:round/>
          </a:ln>
        </p:spPr>
        <p:style>
          <a:lnRef idx="1">
            <a:schemeClr val="dk1"/>
          </a:lnRef>
          <a:fillRef idx="0">
            <a:schemeClr val="dk1"/>
          </a:fillRef>
          <a:effectRef idx="0">
            <a:schemeClr val="dk1"/>
          </a:effectRef>
          <a:fontRef idx="minor"/>
        </p:style>
      </p:sp>
      <p:sp>
        <p:nvSpPr>
          <p:cNvPr id="268" name="Line 21"/>
          <p:cNvSpPr/>
          <p:nvPr/>
        </p:nvSpPr>
        <p:spPr>
          <a:xfrm flipH="1">
            <a:off x="4510800" y="4596480"/>
            <a:ext cx="193680" cy="0"/>
          </a:xfrm>
          <a:prstGeom prst="line">
            <a:avLst/>
          </a:prstGeom>
          <a:ln>
            <a:round/>
          </a:ln>
        </p:spPr>
        <p:style>
          <a:lnRef idx="1">
            <a:schemeClr val="dk1"/>
          </a:lnRef>
          <a:fillRef idx="0">
            <a:schemeClr val="dk1"/>
          </a:fillRef>
          <a:effectRef idx="0">
            <a:schemeClr val="dk1"/>
          </a:effectRef>
          <a:fontRef idx="minor"/>
        </p:style>
      </p:sp>
      <p:sp>
        <p:nvSpPr>
          <p:cNvPr id="269" name="Line 22"/>
          <p:cNvSpPr/>
          <p:nvPr/>
        </p:nvSpPr>
        <p:spPr>
          <a:xfrm flipH="1">
            <a:off x="4505760" y="4069440"/>
            <a:ext cx="201240" cy="0"/>
          </a:xfrm>
          <a:prstGeom prst="line">
            <a:avLst/>
          </a:prstGeom>
          <a:ln>
            <a:round/>
          </a:ln>
        </p:spPr>
        <p:style>
          <a:lnRef idx="1">
            <a:schemeClr val="dk1"/>
          </a:lnRef>
          <a:fillRef idx="0">
            <a:schemeClr val="dk1"/>
          </a:fillRef>
          <a:effectRef idx="0">
            <a:schemeClr val="dk1"/>
          </a:effectRef>
          <a:fontRef idx="minor"/>
        </p:style>
      </p:sp>
      <p:sp>
        <p:nvSpPr>
          <p:cNvPr id="270" name="CustomShape 23"/>
          <p:cNvSpPr/>
          <p:nvPr/>
        </p:nvSpPr>
        <p:spPr>
          <a:xfrm rot="16200000" flipH="1">
            <a:off x="5866560" y="5860800"/>
            <a:ext cx="401400" cy="227880"/>
          </a:xfrm>
          <a:prstGeom prst="bentConnector3">
            <a:avLst>
              <a:gd name="adj1" fmla="val 89514"/>
            </a:avLst>
          </a:prstGeom>
          <a:noFill/>
          <a:ln>
            <a:round/>
          </a:ln>
        </p:spPr>
        <p:style>
          <a:lnRef idx="1">
            <a:schemeClr val="dk1"/>
          </a:lnRef>
          <a:fillRef idx="0">
            <a:schemeClr val="dk1"/>
          </a:fillRef>
          <a:effectRef idx="0">
            <a:schemeClr val="dk1"/>
          </a:effectRef>
          <a:fontRef idx="minor"/>
        </p:style>
      </p:sp>
      <p:sp>
        <p:nvSpPr>
          <p:cNvPr id="271" name="CustomShape 24"/>
          <p:cNvSpPr/>
          <p:nvPr/>
        </p:nvSpPr>
        <p:spPr>
          <a:xfrm>
            <a:off x="7093440" y="5635440"/>
            <a:ext cx="635760" cy="236880"/>
          </a:xfrm>
          <a:prstGeom prst="bentConnector3">
            <a:avLst>
              <a:gd name="adj1" fmla="val 50000"/>
            </a:avLst>
          </a:prstGeom>
          <a:noFill/>
          <a:ln>
            <a:round/>
          </a:ln>
        </p:spPr>
        <p:style>
          <a:lnRef idx="1">
            <a:schemeClr val="dk1"/>
          </a:lnRef>
          <a:fillRef idx="0">
            <a:schemeClr val="dk1"/>
          </a:fillRef>
          <a:effectRef idx="0">
            <a:schemeClr val="dk1"/>
          </a:effectRef>
          <a:fontRef idx="minor"/>
        </p:style>
      </p:sp>
      <p:sp>
        <p:nvSpPr>
          <p:cNvPr id="272" name="CustomShape 25"/>
          <p:cNvSpPr/>
          <p:nvPr/>
        </p:nvSpPr>
        <p:spPr>
          <a:xfrm flipV="1">
            <a:off x="7093440" y="5808600"/>
            <a:ext cx="316800" cy="323640"/>
          </a:xfrm>
          <a:prstGeom prst="bentConnector2">
            <a:avLst/>
          </a:prstGeom>
          <a:noFill/>
          <a:ln>
            <a:round/>
          </a:ln>
        </p:spPr>
        <p:style>
          <a:lnRef idx="1">
            <a:schemeClr val="dk1"/>
          </a:lnRef>
          <a:fillRef idx="0">
            <a:schemeClr val="dk1"/>
          </a:fillRef>
          <a:effectRef idx="0">
            <a:schemeClr val="dk1"/>
          </a:effectRef>
          <a:fontRef idx="minor"/>
        </p:style>
      </p:sp>
      <p:sp>
        <p:nvSpPr>
          <p:cNvPr id="273" name="CustomShape 26"/>
          <p:cNvSpPr/>
          <p:nvPr/>
        </p:nvSpPr>
        <p:spPr>
          <a:xfrm rot="5400000" flipH="1">
            <a:off x="7553520" y="5818320"/>
            <a:ext cx="235440" cy="151560"/>
          </a:xfrm>
          <a:prstGeom prst="triangle">
            <a:avLst>
              <a:gd name="adj" fmla="val 53957"/>
            </a:avLst>
          </a:prstGeom>
          <a:ln>
            <a:round/>
          </a:ln>
        </p:spPr>
        <p:style>
          <a:lnRef idx="2">
            <a:schemeClr val="dk1"/>
          </a:lnRef>
          <a:fillRef idx="1">
            <a:schemeClr val="lt1"/>
          </a:fillRef>
          <a:effectRef idx="0">
            <a:schemeClr val="dk1"/>
          </a:effectRef>
          <a:fontRef idx="minor"/>
        </p:style>
      </p:sp>
      <p:sp>
        <p:nvSpPr>
          <p:cNvPr id="274" name="CustomShape 27"/>
          <p:cNvSpPr/>
          <p:nvPr/>
        </p:nvSpPr>
        <p:spPr>
          <a:xfrm rot="16200000" flipH="1">
            <a:off x="5790240" y="4819680"/>
            <a:ext cx="626400" cy="125640"/>
          </a:xfrm>
          <a:prstGeom prst="bentConnector2">
            <a:avLst/>
          </a:prstGeom>
          <a:noFill/>
          <a:ln>
            <a:round/>
          </a:ln>
        </p:spPr>
        <p:style>
          <a:lnRef idx="1">
            <a:schemeClr val="dk1"/>
          </a:lnRef>
          <a:fillRef idx="0">
            <a:schemeClr val="dk1"/>
          </a:fillRef>
          <a:effectRef idx="0">
            <a:schemeClr val="dk1"/>
          </a:effectRef>
          <a:fontRef idx="minor"/>
        </p:style>
      </p:sp>
      <p:sp>
        <p:nvSpPr>
          <p:cNvPr id="275" name="Line 28"/>
          <p:cNvSpPr/>
          <p:nvPr/>
        </p:nvSpPr>
        <p:spPr>
          <a:xfrm flipH="1">
            <a:off x="6041160" y="4821480"/>
            <a:ext cx="142560" cy="0"/>
          </a:xfrm>
          <a:prstGeom prst="line">
            <a:avLst/>
          </a:prstGeom>
          <a:ln>
            <a:round/>
          </a:ln>
        </p:spPr>
        <p:style>
          <a:lnRef idx="1">
            <a:schemeClr val="dk1"/>
          </a:lnRef>
          <a:fillRef idx="0">
            <a:schemeClr val="dk1"/>
          </a:fillRef>
          <a:effectRef idx="0">
            <a:schemeClr val="dk1"/>
          </a:effectRef>
          <a:fontRef idx="minor"/>
        </p:style>
      </p:sp>
      <p:sp>
        <p:nvSpPr>
          <p:cNvPr id="276" name="Line 29"/>
          <p:cNvSpPr/>
          <p:nvPr/>
        </p:nvSpPr>
        <p:spPr>
          <a:xfrm flipH="1">
            <a:off x="6042960" y="4353840"/>
            <a:ext cx="126000" cy="0"/>
          </a:xfrm>
          <a:prstGeom prst="line">
            <a:avLst/>
          </a:prstGeom>
          <a:ln>
            <a:round/>
          </a:ln>
        </p:spPr>
        <p:style>
          <a:lnRef idx="1">
            <a:schemeClr val="dk1"/>
          </a:lnRef>
          <a:fillRef idx="0">
            <a:schemeClr val="dk1"/>
          </a:fillRef>
          <a:effectRef idx="0">
            <a:schemeClr val="dk1"/>
          </a:effectRef>
          <a:fontRef idx="minor"/>
        </p:style>
      </p:sp>
      <p:sp>
        <p:nvSpPr>
          <p:cNvPr id="277" name="CustomShape 30"/>
          <p:cNvSpPr/>
          <p:nvPr/>
        </p:nvSpPr>
        <p:spPr>
          <a:xfrm>
            <a:off x="7143120" y="3749400"/>
            <a:ext cx="764640" cy="375840"/>
          </a:xfrm>
          <a:prstGeom prst="bentConnector3">
            <a:avLst>
              <a:gd name="adj1" fmla="val 47931"/>
            </a:avLst>
          </a:prstGeom>
          <a:noFill/>
          <a:ln>
            <a:round/>
          </a:ln>
        </p:spPr>
        <p:style>
          <a:lnRef idx="1">
            <a:schemeClr val="dk1"/>
          </a:lnRef>
          <a:fillRef idx="0">
            <a:schemeClr val="dk1"/>
          </a:fillRef>
          <a:effectRef idx="0">
            <a:schemeClr val="dk1"/>
          </a:effectRef>
          <a:fontRef idx="minor"/>
        </p:style>
      </p:sp>
      <p:sp>
        <p:nvSpPr>
          <p:cNvPr id="278" name="CustomShape 31"/>
          <p:cNvSpPr/>
          <p:nvPr/>
        </p:nvSpPr>
        <p:spPr>
          <a:xfrm rot="5400000">
            <a:off x="7119360" y="4020840"/>
            <a:ext cx="493560" cy="290520"/>
          </a:xfrm>
          <a:prstGeom prst="bentConnector2">
            <a:avLst/>
          </a:prstGeom>
          <a:noFill/>
          <a:ln>
            <a:round/>
          </a:ln>
        </p:spPr>
        <p:style>
          <a:lnRef idx="1">
            <a:schemeClr val="dk1"/>
          </a:lnRef>
          <a:fillRef idx="0">
            <a:schemeClr val="dk1"/>
          </a:fillRef>
          <a:effectRef idx="0">
            <a:schemeClr val="dk1"/>
          </a:effectRef>
          <a:fontRef idx="minor"/>
        </p:style>
      </p:sp>
      <p:sp>
        <p:nvSpPr>
          <p:cNvPr id="279" name="CustomShape 32"/>
          <p:cNvSpPr/>
          <p:nvPr/>
        </p:nvSpPr>
        <p:spPr>
          <a:xfrm rot="5400000" flipH="1">
            <a:off x="7772760" y="4080600"/>
            <a:ext cx="159840" cy="96840"/>
          </a:xfrm>
          <a:prstGeom prst="triangle">
            <a:avLst>
              <a:gd name="adj" fmla="val 53957"/>
            </a:avLst>
          </a:prstGeom>
          <a:ln>
            <a:round/>
          </a:ln>
        </p:spPr>
        <p:style>
          <a:lnRef idx="2">
            <a:schemeClr val="dk1"/>
          </a:lnRef>
          <a:fillRef idx="1">
            <a:schemeClr val="lt1"/>
          </a:fillRef>
          <a:effectRef idx="0">
            <a:schemeClr val="dk1"/>
          </a:effectRef>
          <a:fontRef idx="minor"/>
        </p:style>
      </p:sp>
      <p:sp>
        <p:nvSpPr>
          <p:cNvPr id="280" name="CustomShape 33"/>
          <p:cNvSpPr/>
          <p:nvPr/>
        </p:nvSpPr>
        <p:spPr>
          <a:xfrm>
            <a:off x="7143120" y="3179520"/>
            <a:ext cx="429120" cy="946080"/>
          </a:xfrm>
          <a:prstGeom prst="bentConnector2">
            <a:avLst/>
          </a:prstGeom>
          <a:noFill/>
          <a:ln>
            <a:round/>
          </a:ln>
        </p:spPr>
        <p:style>
          <a:lnRef idx="1">
            <a:schemeClr val="dk1"/>
          </a:lnRef>
          <a:fillRef idx="0">
            <a:schemeClr val="dk1"/>
          </a:fillRef>
          <a:effectRef idx="0">
            <a:schemeClr val="dk1"/>
          </a:effectRef>
          <a:fontRef idx="minor"/>
        </p:style>
      </p:sp>
      <p:sp>
        <p:nvSpPr>
          <p:cNvPr id="281" name="CustomShape 34"/>
          <p:cNvSpPr/>
          <p:nvPr/>
        </p:nvSpPr>
        <p:spPr>
          <a:xfrm>
            <a:off x="7164360" y="3126600"/>
            <a:ext cx="100440" cy="90360"/>
          </a:xfrm>
          <a:prstGeom prst="flowChartDecision">
            <a:avLst/>
          </a:prstGeom>
          <a:ln>
            <a:round/>
          </a:ln>
        </p:spPr>
        <p:style>
          <a:lnRef idx="2">
            <a:schemeClr val="dk1"/>
          </a:lnRef>
          <a:fillRef idx="1">
            <a:schemeClr val="lt1"/>
          </a:fillRef>
          <a:effectRef idx="0">
            <a:schemeClr val="dk1"/>
          </a:effectRef>
          <a:fontRef idx="minor"/>
        </p:style>
      </p:sp>
      <p:sp>
        <p:nvSpPr>
          <p:cNvPr id="282" name="CustomShape 35"/>
          <p:cNvSpPr/>
          <p:nvPr/>
        </p:nvSpPr>
        <p:spPr>
          <a:xfrm rot="16200000" flipH="1">
            <a:off x="5707800" y="1997640"/>
            <a:ext cx="991440" cy="914040"/>
          </a:xfrm>
          <a:prstGeom prst="bentConnector3">
            <a:avLst>
              <a:gd name="adj1" fmla="val 50000"/>
            </a:avLst>
          </a:prstGeom>
          <a:noFill/>
          <a:ln>
            <a:round/>
          </a:ln>
        </p:spPr>
        <p:style>
          <a:lnRef idx="1">
            <a:schemeClr val="dk1"/>
          </a:lnRef>
          <a:fillRef idx="0">
            <a:schemeClr val="dk1"/>
          </a:fillRef>
          <a:effectRef idx="0">
            <a:schemeClr val="dk1"/>
          </a:effectRef>
          <a:fontRef idx="minor"/>
        </p:style>
      </p:sp>
      <p:sp>
        <p:nvSpPr>
          <p:cNvPr id="283" name="CustomShape 36"/>
          <p:cNvSpPr/>
          <p:nvPr/>
        </p:nvSpPr>
        <p:spPr>
          <a:xfrm>
            <a:off x="4690080" y="3465000"/>
            <a:ext cx="876600" cy="30204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Camera</a:t>
            </a:r>
            <a:endParaRPr lang="en-US" sz="1400" b="0" strike="noStrike" spc="-1">
              <a:latin typeface="Arial"/>
            </a:endParaRPr>
          </a:p>
        </p:txBody>
      </p:sp>
      <p:sp>
        <p:nvSpPr>
          <p:cNvPr id="284" name="CustomShape 37"/>
          <p:cNvSpPr/>
          <p:nvPr/>
        </p:nvSpPr>
        <p:spPr>
          <a:xfrm>
            <a:off x="6886440" y="1712520"/>
            <a:ext cx="1213560" cy="267120"/>
          </a:xfrm>
          <a:prstGeom prst="flowChartProcess">
            <a:avLst/>
          </a:prstGeom>
          <a:ln w="3816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MovieScene</a:t>
            </a:r>
            <a:endParaRPr lang="en-US" sz="1400" b="0" strike="noStrike" spc="-1">
              <a:latin typeface="Arial"/>
            </a:endParaRPr>
          </a:p>
        </p:txBody>
      </p:sp>
      <p:sp>
        <p:nvSpPr>
          <p:cNvPr id="285" name="Line 38"/>
          <p:cNvSpPr/>
          <p:nvPr/>
        </p:nvSpPr>
        <p:spPr>
          <a:xfrm flipH="1">
            <a:off x="4498560" y="3616920"/>
            <a:ext cx="191160" cy="0"/>
          </a:xfrm>
          <a:prstGeom prst="line">
            <a:avLst/>
          </a:prstGeom>
          <a:ln>
            <a:round/>
          </a:ln>
        </p:spPr>
        <p:style>
          <a:lnRef idx="1">
            <a:schemeClr val="dk1"/>
          </a:lnRef>
          <a:fillRef idx="0">
            <a:schemeClr val="dk1"/>
          </a:fillRef>
          <a:effectRef idx="0">
            <a:schemeClr val="dk1"/>
          </a:effectRef>
          <a:fontRef idx="minor"/>
        </p:style>
      </p:sp>
      <p:sp>
        <p:nvSpPr>
          <p:cNvPr id="286" name="CustomShape 39"/>
          <p:cNvSpPr/>
          <p:nvPr/>
        </p:nvSpPr>
        <p:spPr>
          <a:xfrm>
            <a:off x="7784280" y="2361960"/>
            <a:ext cx="1066680" cy="19980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描画周り</a:t>
            </a:r>
            <a:endParaRPr lang="en-US" sz="1400" b="0" strike="noStrike" spc="-1">
              <a:latin typeface="Arial"/>
            </a:endParaRPr>
          </a:p>
        </p:txBody>
      </p:sp>
      <p:sp>
        <p:nvSpPr>
          <p:cNvPr id="287" name="CustomShape 40"/>
          <p:cNvSpPr/>
          <p:nvPr/>
        </p:nvSpPr>
        <p:spPr>
          <a:xfrm>
            <a:off x="6358320" y="1708920"/>
            <a:ext cx="1283040" cy="1125000"/>
          </a:xfrm>
          <a:prstGeom prst="bentConnector3">
            <a:avLst>
              <a:gd name="adj1" fmla="val 32810"/>
            </a:avLst>
          </a:prstGeom>
          <a:noFill/>
          <a:ln>
            <a:round/>
          </a:ln>
        </p:spPr>
        <p:style>
          <a:lnRef idx="1">
            <a:schemeClr val="dk1"/>
          </a:lnRef>
          <a:fillRef idx="0">
            <a:schemeClr val="dk1"/>
          </a:fillRef>
          <a:effectRef idx="0">
            <a:schemeClr val="dk1"/>
          </a:effectRef>
          <a:fontRef idx="minor"/>
        </p:style>
      </p:sp>
      <p:grpSp>
        <p:nvGrpSpPr>
          <p:cNvPr id="288" name="Group 41"/>
          <p:cNvGrpSpPr/>
          <p:nvPr/>
        </p:nvGrpSpPr>
        <p:grpSpPr>
          <a:xfrm>
            <a:off x="6184080" y="2926080"/>
            <a:ext cx="956880" cy="517320"/>
            <a:chOff x="6184080" y="2926080"/>
            <a:chExt cx="956880" cy="517320"/>
          </a:xfrm>
        </p:grpSpPr>
        <p:sp>
          <p:nvSpPr>
            <p:cNvPr id="289" name="CustomShape 42"/>
            <p:cNvSpPr/>
            <p:nvPr/>
          </p:nvSpPr>
          <p:spPr>
            <a:xfrm>
              <a:off x="6184080" y="2953080"/>
              <a:ext cx="956520" cy="449640"/>
            </a:xfrm>
            <a:prstGeom prst="flowChartProcess">
              <a:avLst/>
            </a:prstGeom>
            <a:ln w="38160">
              <a:round/>
            </a:ln>
          </p:spPr>
          <p:style>
            <a:lnRef idx="2">
              <a:schemeClr val="dk1"/>
            </a:lnRef>
            <a:fillRef idx="1">
              <a:schemeClr val="lt1"/>
            </a:fillRef>
            <a:effectRef idx="0">
              <a:schemeClr val="dk1"/>
            </a:effectRef>
            <a:fontRef idx="minor"/>
          </p:style>
        </p:sp>
        <p:sp>
          <p:nvSpPr>
            <p:cNvPr id="290" name="CustomShape 43"/>
            <p:cNvSpPr/>
            <p:nvPr/>
          </p:nvSpPr>
          <p:spPr>
            <a:xfrm>
              <a:off x="6252840" y="3110400"/>
              <a:ext cx="80136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游ゴシック"/>
                  <a:ea typeface="DejaVu Sans"/>
                </a:rPr>
                <a:t>Server</a:t>
              </a:r>
              <a:endParaRPr lang="en-US" sz="1600" b="0" strike="noStrike" spc="-1">
                <a:latin typeface="Arial"/>
              </a:endParaRPr>
            </a:p>
          </p:txBody>
        </p:sp>
        <p:sp>
          <p:nvSpPr>
            <p:cNvPr id="291" name="CustomShape 44"/>
            <p:cNvSpPr/>
            <p:nvPr/>
          </p:nvSpPr>
          <p:spPr>
            <a:xfrm>
              <a:off x="6224400" y="2926080"/>
              <a:ext cx="91656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游ゴシック"/>
                  <a:ea typeface="DejaVu Sans"/>
                </a:rPr>
                <a:t>Enemy</a:t>
              </a:r>
              <a:endParaRPr lang="en-US" sz="1600" b="0" strike="noStrike" spc="-1">
                <a:latin typeface="Arial"/>
              </a:endParaRPr>
            </a:p>
          </p:txBody>
        </p:sp>
      </p:grpSp>
      <p:sp>
        <p:nvSpPr>
          <p:cNvPr id="292" name="CustomShape 45"/>
          <p:cNvSpPr/>
          <p:nvPr/>
        </p:nvSpPr>
        <p:spPr>
          <a:xfrm>
            <a:off x="4704840" y="4346280"/>
            <a:ext cx="1191240" cy="498240"/>
          </a:xfrm>
          <a:prstGeom prst="flowChartProcess">
            <a:avLst/>
          </a:prstGeom>
          <a:ln w="38160">
            <a:round/>
          </a:ln>
        </p:spPr>
        <p:style>
          <a:lnRef idx="2">
            <a:schemeClr val="dk1"/>
          </a:lnRef>
          <a:fillRef idx="1">
            <a:schemeClr val="lt1"/>
          </a:fillRef>
          <a:effectRef idx="0">
            <a:schemeClr val="dk1"/>
          </a:effectRef>
          <a:fontRef idx="minor"/>
        </p:style>
      </p:sp>
      <p:sp>
        <p:nvSpPr>
          <p:cNvPr id="293" name="CustomShape 46"/>
          <p:cNvSpPr/>
          <p:nvPr/>
        </p:nvSpPr>
        <p:spPr>
          <a:xfrm rot="5400000">
            <a:off x="3368160" y="3360960"/>
            <a:ext cx="3776040" cy="974880"/>
          </a:xfrm>
          <a:prstGeom prst="bentConnector4">
            <a:avLst>
              <a:gd name="adj1" fmla="val 13105"/>
              <a:gd name="adj2" fmla="val 126314"/>
            </a:avLst>
          </a:prstGeom>
          <a:noFill/>
          <a:ln>
            <a:round/>
          </a:ln>
        </p:spPr>
        <p:style>
          <a:lnRef idx="1">
            <a:schemeClr val="dk1"/>
          </a:lnRef>
          <a:fillRef idx="0">
            <a:schemeClr val="dk1"/>
          </a:fillRef>
          <a:effectRef idx="0">
            <a:schemeClr val="dk1"/>
          </a:effectRef>
          <a:fontRef idx="minor"/>
        </p:style>
      </p:sp>
      <p:sp>
        <p:nvSpPr>
          <p:cNvPr id="294" name="CustomShape 47"/>
          <p:cNvSpPr/>
          <p:nvPr/>
        </p:nvSpPr>
        <p:spPr>
          <a:xfrm>
            <a:off x="4622040" y="4327920"/>
            <a:ext cx="13352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游ゴシック"/>
                <a:ea typeface="DejaVu Sans"/>
              </a:rPr>
              <a:t>Character</a:t>
            </a:r>
            <a:endParaRPr lang="en-US" sz="1800" b="0" strike="noStrike" spc="-1">
              <a:latin typeface="Arial"/>
            </a:endParaRPr>
          </a:p>
        </p:txBody>
      </p:sp>
      <p:sp>
        <p:nvSpPr>
          <p:cNvPr id="295" name="CustomShape 48"/>
          <p:cNvSpPr/>
          <p:nvPr/>
        </p:nvSpPr>
        <p:spPr>
          <a:xfrm>
            <a:off x="4723200" y="4532040"/>
            <a:ext cx="11768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游ゴシック"/>
                <a:ea typeface="DejaVu Sans"/>
              </a:rPr>
              <a:t>Factory</a:t>
            </a:r>
            <a:endParaRPr lang="en-US" sz="1800" b="0" strike="noStrike" spc="-1">
              <a:latin typeface="Arial"/>
            </a:endParaRPr>
          </a:p>
        </p:txBody>
      </p:sp>
      <p:grpSp>
        <p:nvGrpSpPr>
          <p:cNvPr id="296" name="Group 49"/>
          <p:cNvGrpSpPr/>
          <p:nvPr/>
        </p:nvGrpSpPr>
        <p:grpSpPr>
          <a:xfrm>
            <a:off x="4696560" y="5491080"/>
            <a:ext cx="1139760" cy="532080"/>
            <a:chOff x="4696560" y="5491080"/>
            <a:chExt cx="1139760" cy="532080"/>
          </a:xfrm>
        </p:grpSpPr>
        <p:sp>
          <p:nvSpPr>
            <p:cNvPr id="297" name="CustomShape 50"/>
            <p:cNvSpPr/>
            <p:nvPr/>
          </p:nvSpPr>
          <p:spPr>
            <a:xfrm>
              <a:off x="4769640" y="5502240"/>
              <a:ext cx="980640" cy="468720"/>
            </a:xfrm>
            <a:prstGeom prst="flowChartProcess">
              <a:avLst/>
            </a:prstGeom>
            <a:ln w="38160">
              <a:round/>
            </a:ln>
          </p:spPr>
          <p:style>
            <a:lnRef idx="2">
              <a:schemeClr val="dk1"/>
            </a:lnRef>
            <a:fillRef idx="1">
              <a:schemeClr val="lt1"/>
            </a:fillRef>
            <a:effectRef idx="0">
              <a:schemeClr val="dk1"/>
            </a:effectRef>
            <a:fontRef idx="minor"/>
          </p:style>
        </p:sp>
        <p:sp>
          <p:nvSpPr>
            <p:cNvPr id="298" name="CustomShape 51"/>
            <p:cNvSpPr/>
            <p:nvPr/>
          </p:nvSpPr>
          <p:spPr>
            <a:xfrm>
              <a:off x="4696560" y="5491080"/>
              <a:ext cx="113976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0" strike="noStrike" spc="-1">
                  <a:solidFill>
                    <a:srgbClr val="000000"/>
                  </a:solidFill>
                  <a:latin typeface="游ゴシック"/>
                  <a:ea typeface="DejaVu Sans"/>
                </a:rPr>
                <a:t>Gimmick</a:t>
              </a:r>
              <a:endParaRPr lang="en-US" sz="1600" b="0" strike="noStrike" spc="-1">
                <a:latin typeface="Arial"/>
              </a:endParaRPr>
            </a:p>
          </p:txBody>
        </p:sp>
        <p:sp>
          <p:nvSpPr>
            <p:cNvPr id="299" name="CustomShape 52"/>
            <p:cNvSpPr/>
            <p:nvPr/>
          </p:nvSpPr>
          <p:spPr>
            <a:xfrm>
              <a:off x="4740480" y="5659200"/>
              <a:ext cx="10544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游ゴシック"/>
                  <a:ea typeface="DejaVu Sans"/>
                </a:rPr>
                <a:t>Factory</a:t>
              </a:r>
              <a:endParaRPr lang="en-US" sz="1800" b="0" strike="noStrike" spc="-1">
                <a:latin typeface="Arial"/>
              </a:endParaRPr>
            </a:p>
          </p:txBody>
        </p:sp>
      </p:grpSp>
      <p:grpSp>
        <p:nvGrpSpPr>
          <p:cNvPr id="300" name="Group 53"/>
          <p:cNvGrpSpPr/>
          <p:nvPr/>
        </p:nvGrpSpPr>
        <p:grpSpPr>
          <a:xfrm>
            <a:off x="7807320" y="2790720"/>
            <a:ext cx="1112040" cy="457920"/>
            <a:chOff x="7807320" y="2790720"/>
            <a:chExt cx="1112040" cy="457920"/>
          </a:xfrm>
        </p:grpSpPr>
        <p:sp>
          <p:nvSpPr>
            <p:cNvPr id="301" name="CustomShape 54"/>
            <p:cNvSpPr/>
            <p:nvPr/>
          </p:nvSpPr>
          <p:spPr>
            <a:xfrm>
              <a:off x="7807320" y="2790720"/>
              <a:ext cx="984960" cy="42408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Model</a:t>
              </a:r>
              <a:endParaRPr lang="en-US" sz="1400" b="0" strike="noStrike" spc="-1">
                <a:latin typeface="Arial"/>
              </a:endParaRPr>
            </a:p>
            <a:p>
              <a:pPr algn="ctr">
                <a:lnSpc>
                  <a:spcPct val="100000"/>
                </a:lnSpc>
              </a:pPr>
              <a:endParaRPr lang="en-US" sz="1400" b="0" strike="noStrike" spc="-1">
                <a:latin typeface="Arial"/>
              </a:endParaRPr>
            </a:p>
          </p:txBody>
        </p:sp>
        <p:sp>
          <p:nvSpPr>
            <p:cNvPr id="302" name="CustomShape 55"/>
            <p:cNvSpPr/>
            <p:nvPr/>
          </p:nvSpPr>
          <p:spPr>
            <a:xfrm>
              <a:off x="7815240" y="2915640"/>
              <a:ext cx="110412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游ゴシック"/>
                  <a:ea typeface="DejaVu Sans"/>
                </a:rPr>
                <a:t>Manager</a:t>
              </a:r>
              <a:endParaRPr lang="en-US" sz="1600" b="0" strike="noStrike" spc="-1">
                <a:latin typeface="Arial"/>
              </a:endParaRPr>
            </a:p>
          </p:txBody>
        </p:sp>
      </p:grpSp>
      <p:grpSp>
        <p:nvGrpSpPr>
          <p:cNvPr id="303" name="Group 56"/>
          <p:cNvGrpSpPr/>
          <p:nvPr/>
        </p:nvGrpSpPr>
        <p:grpSpPr>
          <a:xfrm>
            <a:off x="7774200" y="3366720"/>
            <a:ext cx="1076760" cy="415440"/>
            <a:chOff x="7774200" y="3366720"/>
            <a:chExt cx="1076760" cy="415440"/>
          </a:xfrm>
        </p:grpSpPr>
        <p:sp>
          <p:nvSpPr>
            <p:cNvPr id="304" name="CustomShape 57"/>
            <p:cNvSpPr/>
            <p:nvPr/>
          </p:nvSpPr>
          <p:spPr>
            <a:xfrm>
              <a:off x="7807320" y="3366720"/>
              <a:ext cx="955080" cy="377640"/>
            </a:xfrm>
            <a:prstGeom prst="flowChartProcess">
              <a:avLst/>
            </a:prstGeom>
            <a:ln w="3816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Image</a:t>
              </a:r>
              <a:endParaRPr lang="en-US" sz="1400" b="0" strike="noStrike" spc="-1">
                <a:latin typeface="Arial"/>
              </a:endParaRPr>
            </a:p>
            <a:p>
              <a:pPr algn="ctr">
                <a:lnSpc>
                  <a:spcPct val="100000"/>
                </a:lnSpc>
              </a:pPr>
              <a:endParaRPr lang="en-US" sz="1400" b="0" strike="noStrike" spc="-1">
                <a:latin typeface="Arial"/>
              </a:endParaRPr>
            </a:p>
          </p:txBody>
        </p:sp>
        <p:sp>
          <p:nvSpPr>
            <p:cNvPr id="305" name="CustomShape 58"/>
            <p:cNvSpPr/>
            <p:nvPr/>
          </p:nvSpPr>
          <p:spPr>
            <a:xfrm>
              <a:off x="7774200" y="3449160"/>
              <a:ext cx="107676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游ゴシック"/>
                  <a:ea typeface="DejaVu Sans"/>
                </a:rPr>
                <a:t>Manager</a:t>
              </a:r>
              <a:endParaRPr lang="en-US" sz="1600" b="0" strike="noStrike" spc="-1">
                <a:latin typeface="Arial"/>
              </a:endParaRPr>
            </a:p>
          </p:txBody>
        </p:sp>
      </p:grpSp>
      <p:grpSp>
        <p:nvGrpSpPr>
          <p:cNvPr id="306" name="Group 59"/>
          <p:cNvGrpSpPr/>
          <p:nvPr/>
        </p:nvGrpSpPr>
        <p:grpSpPr>
          <a:xfrm>
            <a:off x="6184080" y="3468600"/>
            <a:ext cx="1038240" cy="532800"/>
            <a:chOff x="6184080" y="3468600"/>
            <a:chExt cx="1038240" cy="532800"/>
          </a:xfrm>
        </p:grpSpPr>
        <p:sp>
          <p:nvSpPr>
            <p:cNvPr id="307" name="CustomShape 60"/>
            <p:cNvSpPr/>
            <p:nvPr/>
          </p:nvSpPr>
          <p:spPr>
            <a:xfrm>
              <a:off x="6184080" y="3544200"/>
              <a:ext cx="956880" cy="407880"/>
            </a:xfrm>
            <a:prstGeom prst="flowChartProcess">
              <a:avLst/>
            </a:prstGeom>
            <a:ln w="38160">
              <a:round/>
            </a:ln>
          </p:spPr>
          <p:style>
            <a:lnRef idx="2">
              <a:schemeClr val="dk1"/>
            </a:lnRef>
            <a:fillRef idx="1">
              <a:schemeClr val="lt1"/>
            </a:fillRef>
            <a:effectRef idx="0">
              <a:schemeClr val="dk1"/>
            </a:effectRef>
            <a:fontRef idx="minor"/>
          </p:style>
        </p:sp>
        <p:sp>
          <p:nvSpPr>
            <p:cNvPr id="308" name="CustomShape 61"/>
            <p:cNvSpPr/>
            <p:nvPr/>
          </p:nvSpPr>
          <p:spPr>
            <a:xfrm>
              <a:off x="6208560" y="3637440"/>
              <a:ext cx="10137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Around</a:t>
              </a:r>
              <a:endParaRPr lang="en-US" sz="1800" b="0" strike="noStrike" spc="-1">
                <a:latin typeface="Arial"/>
              </a:endParaRPr>
            </a:p>
          </p:txBody>
        </p:sp>
        <p:sp>
          <p:nvSpPr>
            <p:cNvPr id="309" name="CustomShape 62"/>
            <p:cNvSpPr/>
            <p:nvPr/>
          </p:nvSpPr>
          <p:spPr>
            <a:xfrm>
              <a:off x="6230520" y="3468600"/>
              <a:ext cx="950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Enemy</a:t>
              </a:r>
              <a:endParaRPr lang="en-US" sz="1800" b="0" strike="noStrike" spc="-1">
                <a:latin typeface="Arial"/>
              </a:endParaRPr>
            </a:p>
          </p:txBody>
        </p:sp>
      </p:grpSp>
      <p:grpSp>
        <p:nvGrpSpPr>
          <p:cNvPr id="310" name="Group 63"/>
          <p:cNvGrpSpPr/>
          <p:nvPr/>
        </p:nvGrpSpPr>
        <p:grpSpPr>
          <a:xfrm>
            <a:off x="6169320" y="4069440"/>
            <a:ext cx="1095480" cy="538920"/>
            <a:chOff x="6169320" y="4069440"/>
            <a:chExt cx="1095480" cy="538920"/>
          </a:xfrm>
        </p:grpSpPr>
        <p:sp>
          <p:nvSpPr>
            <p:cNvPr id="311" name="CustomShape 64"/>
            <p:cNvSpPr/>
            <p:nvPr/>
          </p:nvSpPr>
          <p:spPr>
            <a:xfrm>
              <a:off x="6169320" y="4149360"/>
              <a:ext cx="1064520" cy="406440"/>
            </a:xfrm>
            <a:prstGeom prst="flowChartProcess">
              <a:avLst/>
            </a:prstGeom>
            <a:ln>
              <a:round/>
            </a:ln>
          </p:spPr>
          <p:style>
            <a:lnRef idx="2">
              <a:schemeClr val="dk1"/>
            </a:lnRef>
            <a:fillRef idx="1">
              <a:schemeClr val="lt1"/>
            </a:fillRef>
            <a:effectRef idx="0">
              <a:schemeClr val="dk1"/>
            </a:effectRef>
            <a:fontRef idx="minor"/>
          </p:style>
        </p:sp>
        <p:sp>
          <p:nvSpPr>
            <p:cNvPr id="312" name="CustomShape 65"/>
            <p:cNvSpPr/>
            <p:nvPr/>
          </p:nvSpPr>
          <p:spPr>
            <a:xfrm>
              <a:off x="6257160" y="4069440"/>
              <a:ext cx="889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Enemy</a:t>
              </a:r>
              <a:endParaRPr lang="en-US" sz="1800" b="0" strike="noStrike" spc="-1">
                <a:latin typeface="Arial"/>
              </a:endParaRPr>
            </a:p>
          </p:txBody>
        </p:sp>
        <p:sp>
          <p:nvSpPr>
            <p:cNvPr id="313" name="CustomShape 66"/>
            <p:cNvSpPr/>
            <p:nvPr/>
          </p:nvSpPr>
          <p:spPr>
            <a:xfrm>
              <a:off x="6173640" y="4244400"/>
              <a:ext cx="10911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LookBack</a:t>
              </a:r>
              <a:endParaRPr lang="en-US" sz="1800" b="0" strike="noStrike" spc="-1">
                <a:latin typeface="Arial"/>
              </a:endParaRPr>
            </a:p>
          </p:txBody>
        </p:sp>
      </p:grpSp>
      <p:grpSp>
        <p:nvGrpSpPr>
          <p:cNvPr id="314" name="Group 67"/>
          <p:cNvGrpSpPr/>
          <p:nvPr/>
        </p:nvGrpSpPr>
        <p:grpSpPr>
          <a:xfrm>
            <a:off x="6136200" y="5350320"/>
            <a:ext cx="1175400" cy="535320"/>
            <a:chOff x="6136200" y="5350320"/>
            <a:chExt cx="1175400" cy="535320"/>
          </a:xfrm>
        </p:grpSpPr>
        <p:sp>
          <p:nvSpPr>
            <p:cNvPr id="315" name="CustomShape 68"/>
            <p:cNvSpPr/>
            <p:nvPr/>
          </p:nvSpPr>
          <p:spPr>
            <a:xfrm>
              <a:off x="6172560" y="5420880"/>
              <a:ext cx="918720" cy="427320"/>
            </a:xfrm>
            <a:prstGeom prst="flowChartProcess">
              <a:avLst/>
            </a:prstGeom>
            <a:ln w="38160">
              <a:round/>
            </a:ln>
          </p:spPr>
          <p:style>
            <a:lnRef idx="2">
              <a:schemeClr val="dk1"/>
            </a:lnRef>
            <a:fillRef idx="1">
              <a:schemeClr val="lt1"/>
            </a:fillRef>
            <a:effectRef idx="0">
              <a:schemeClr val="dk1"/>
            </a:effectRef>
            <a:fontRef idx="minor"/>
          </p:style>
        </p:sp>
        <p:sp>
          <p:nvSpPr>
            <p:cNvPr id="316" name="CustomShape 69"/>
            <p:cNvSpPr/>
            <p:nvPr/>
          </p:nvSpPr>
          <p:spPr>
            <a:xfrm>
              <a:off x="6136200" y="5350320"/>
              <a:ext cx="1175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Gimmick</a:t>
              </a:r>
              <a:endParaRPr lang="en-US" sz="1800" b="0" strike="noStrike" spc="-1">
                <a:latin typeface="Arial"/>
              </a:endParaRPr>
            </a:p>
          </p:txBody>
        </p:sp>
        <p:sp>
          <p:nvSpPr>
            <p:cNvPr id="317" name="CustomShape 70"/>
            <p:cNvSpPr/>
            <p:nvPr/>
          </p:nvSpPr>
          <p:spPr>
            <a:xfrm>
              <a:off x="6359040" y="5521680"/>
              <a:ext cx="5644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Pull</a:t>
              </a:r>
              <a:endParaRPr lang="en-US" sz="1800" b="0" strike="noStrike" spc="-1">
                <a:latin typeface="Arial"/>
              </a:endParaRPr>
            </a:p>
          </p:txBody>
        </p:sp>
      </p:grpSp>
      <p:grpSp>
        <p:nvGrpSpPr>
          <p:cNvPr id="318" name="Group 71"/>
          <p:cNvGrpSpPr/>
          <p:nvPr/>
        </p:nvGrpSpPr>
        <p:grpSpPr>
          <a:xfrm>
            <a:off x="6129720" y="5878440"/>
            <a:ext cx="1010880" cy="516240"/>
            <a:chOff x="6129720" y="5878440"/>
            <a:chExt cx="1010880" cy="516240"/>
          </a:xfrm>
        </p:grpSpPr>
        <p:sp>
          <p:nvSpPr>
            <p:cNvPr id="319" name="CustomShape 72"/>
            <p:cNvSpPr/>
            <p:nvPr/>
          </p:nvSpPr>
          <p:spPr>
            <a:xfrm>
              <a:off x="6179760" y="5946480"/>
              <a:ext cx="911160" cy="380160"/>
            </a:xfrm>
            <a:prstGeom prst="flowChartProcess">
              <a:avLst/>
            </a:prstGeom>
            <a:ln w="38160">
              <a:round/>
            </a:ln>
          </p:spPr>
          <p:style>
            <a:lnRef idx="2">
              <a:schemeClr val="dk1"/>
            </a:lnRef>
            <a:fillRef idx="1">
              <a:schemeClr val="lt1"/>
            </a:fillRef>
            <a:effectRef idx="0">
              <a:schemeClr val="dk1"/>
            </a:effectRef>
            <a:fontRef idx="minor"/>
          </p:style>
        </p:sp>
        <p:sp>
          <p:nvSpPr>
            <p:cNvPr id="320" name="CustomShape 73"/>
            <p:cNvSpPr/>
            <p:nvPr/>
          </p:nvSpPr>
          <p:spPr>
            <a:xfrm>
              <a:off x="6129720" y="5878440"/>
              <a:ext cx="1010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Gimmick</a:t>
              </a:r>
              <a:endParaRPr lang="en-US" sz="1800" b="0" strike="noStrike" spc="-1">
                <a:latin typeface="Arial"/>
              </a:endParaRPr>
            </a:p>
          </p:txBody>
        </p:sp>
        <p:sp>
          <p:nvSpPr>
            <p:cNvPr id="321" name="CustomShape 74"/>
            <p:cNvSpPr/>
            <p:nvPr/>
          </p:nvSpPr>
          <p:spPr>
            <a:xfrm>
              <a:off x="6300720" y="6030720"/>
              <a:ext cx="7131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Drop</a:t>
              </a:r>
              <a:endParaRPr lang="en-US" sz="1800" b="0" strike="noStrike" spc="-1">
                <a:latin typeface="Arial"/>
              </a:endParaRPr>
            </a:p>
          </p:txBody>
        </p:sp>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CustomShape 1"/>
          <p:cNvSpPr/>
          <p:nvPr/>
        </p:nvSpPr>
        <p:spPr>
          <a:xfrm>
            <a:off x="220680" y="436680"/>
            <a:ext cx="4937040" cy="447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Meiryo UI"/>
                <a:ea typeface="Meiryo UI"/>
              </a:rPr>
              <a:t>プレイヤーが壁に近づいたとき、足元を判定し</a:t>
            </a: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1" strike="noStrike" spc="-1">
                <a:solidFill>
                  <a:srgbClr val="000000"/>
                </a:solidFill>
                <a:latin typeface="Meiryo UI"/>
                <a:ea typeface="Meiryo UI"/>
              </a:rPr>
              <a:t>上入力があれば壁に張り付き移動するようにしています。</a:t>
            </a: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1" strike="noStrike" spc="-1">
                <a:solidFill>
                  <a:srgbClr val="000000"/>
                </a:solidFill>
                <a:latin typeface="Meiryo UI"/>
                <a:ea typeface="Meiryo UI"/>
              </a:rPr>
              <a:t>また、床がなければ自動で壁に張り付くようにしています。</a:t>
            </a: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endParaRPr lang="en-US" sz="1600" b="0" strike="noStrike" spc="-1">
              <a:latin typeface="Arial"/>
            </a:endParaRPr>
          </a:p>
          <a:p>
            <a:pPr>
              <a:lnSpc>
                <a:spcPct val="100000"/>
              </a:lnSpc>
            </a:pPr>
            <a:r>
              <a:rPr lang="en-US" sz="1600" b="1" strike="noStrike" spc="-1">
                <a:solidFill>
                  <a:srgbClr val="000000"/>
                </a:solidFill>
                <a:latin typeface="Meiryo UI"/>
                <a:ea typeface="Meiryo UI"/>
              </a:rPr>
              <a:t>壁に張り付くための当たり矩形は通常のままでは見た目がおかしくなってしまうので、体部分だけにしています。</a:t>
            </a:r>
            <a:endParaRPr lang="en-US" sz="1600" b="0" strike="noStrike" spc="-1">
              <a:latin typeface="Arial"/>
            </a:endParaRPr>
          </a:p>
        </p:txBody>
      </p:sp>
      <p:pic>
        <p:nvPicPr>
          <p:cNvPr id="323" name="図 14"/>
          <p:cNvPicPr/>
          <p:nvPr/>
        </p:nvPicPr>
        <p:blipFill>
          <a:blip r:embed="rId3"/>
          <a:stretch/>
        </p:blipFill>
        <p:spPr>
          <a:xfrm>
            <a:off x="221400" y="3440160"/>
            <a:ext cx="5367240" cy="742680"/>
          </a:xfrm>
          <a:prstGeom prst="rect">
            <a:avLst/>
          </a:prstGeom>
          <a:ln>
            <a:noFill/>
          </a:ln>
        </p:spPr>
      </p:pic>
      <p:pic>
        <p:nvPicPr>
          <p:cNvPr id="324" name="図 12"/>
          <p:cNvPicPr/>
          <p:nvPr/>
        </p:nvPicPr>
        <p:blipFill>
          <a:blip r:embed="rId4"/>
          <a:stretch/>
        </p:blipFill>
        <p:spPr>
          <a:xfrm>
            <a:off x="251640" y="1740960"/>
            <a:ext cx="5487480" cy="1095480"/>
          </a:xfrm>
          <a:prstGeom prst="rect">
            <a:avLst/>
          </a:prstGeom>
          <a:ln>
            <a:noFill/>
          </a:ln>
        </p:spPr>
      </p:pic>
      <p:pic>
        <p:nvPicPr>
          <p:cNvPr id="325" name="図 11"/>
          <p:cNvPicPr/>
          <p:nvPr/>
        </p:nvPicPr>
        <p:blipFill>
          <a:blip r:embed="rId5"/>
          <a:stretch/>
        </p:blipFill>
        <p:spPr>
          <a:xfrm>
            <a:off x="252720" y="762840"/>
            <a:ext cx="5276520" cy="426240"/>
          </a:xfrm>
          <a:prstGeom prst="rect">
            <a:avLst/>
          </a:prstGeom>
          <a:ln>
            <a:noFill/>
          </a:ln>
        </p:spPr>
      </p:pic>
      <p:pic>
        <p:nvPicPr>
          <p:cNvPr id="326" name="図 8"/>
          <p:cNvPicPr/>
          <p:nvPr/>
        </p:nvPicPr>
        <p:blipFill>
          <a:blip r:embed="rId6"/>
          <a:srcRect r="8217"/>
          <a:stretch/>
        </p:blipFill>
        <p:spPr>
          <a:xfrm>
            <a:off x="5104440" y="355320"/>
            <a:ext cx="3916440" cy="3285360"/>
          </a:xfrm>
          <a:prstGeom prst="rect">
            <a:avLst/>
          </a:prstGeom>
          <a:ln w="38160">
            <a:solidFill>
              <a:srgbClr val="000000"/>
            </a:solidFill>
            <a:miter/>
          </a:ln>
          <a:effectLst>
            <a:outerShdw blurRad="50800" dist="37674" dir="2700000" algn="tl" rotWithShape="0">
              <a:srgbClr val="000000">
                <a:alpha val="43000"/>
              </a:srgbClr>
            </a:outerShdw>
          </a:effectLst>
        </p:spPr>
      </p:pic>
      <p:sp>
        <p:nvSpPr>
          <p:cNvPr id="327" name="CustomShape 2"/>
          <p:cNvSpPr/>
          <p:nvPr/>
        </p:nvSpPr>
        <p:spPr>
          <a:xfrm>
            <a:off x="5146560" y="5671800"/>
            <a:ext cx="484308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000000"/>
                </a:solidFill>
                <a:latin typeface="Meiryo UI"/>
                <a:ea typeface="Meiryo UI"/>
              </a:rPr>
              <a:t>通常のあたり判定　　　　　壁でのあたり判定</a:t>
            </a:r>
            <a:endParaRPr lang="en-US" sz="1400" b="0" strike="noStrike" spc="-1">
              <a:latin typeface="Arial"/>
            </a:endParaRPr>
          </a:p>
        </p:txBody>
      </p:sp>
      <p:pic>
        <p:nvPicPr>
          <p:cNvPr id="328" name="図 4"/>
          <p:cNvPicPr/>
          <p:nvPr/>
        </p:nvPicPr>
        <p:blipFill>
          <a:blip r:embed="rId7"/>
          <a:srcRect l="13068" t="9005" r="19415" b="23037"/>
          <a:stretch/>
        </p:blipFill>
        <p:spPr>
          <a:xfrm>
            <a:off x="5220720" y="4497480"/>
            <a:ext cx="1293480" cy="1149480"/>
          </a:xfrm>
          <a:prstGeom prst="rect">
            <a:avLst/>
          </a:prstGeom>
          <a:ln>
            <a:noFill/>
          </a:ln>
        </p:spPr>
      </p:pic>
      <p:pic>
        <p:nvPicPr>
          <p:cNvPr id="329" name="図 5"/>
          <p:cNvPicPr/>
          <p:nvPr/>
        </p:nvPicPr>
        <p:blipFill>
          <a:blip r:embed="rId8"/>
          <a:srcRect l="23122" t="12991" r="20885" b="23967"/>
          <a:stretch/>
        </p:blipFill>
        <p:spPr>
          <a:xfrm>
            <a:off x="7058160" y="4497480"/>
            <a:ext cx="1366920" cy="1149480"/>
          </a:xfrm>
          <a:prstGeom prst="rect">
            <a:avLst/>
          </a:prstGeom>
          <a:ln>
            <a:noFill/>
          </a:ln>
        </p:spPr>
      </p:pic>
      <p:sp>
        <p:nvSpPr>
          <p:cNvPr id="330" name="CustomShape 3"/>
          <p:cNvSpPr/>
          <p:nvPr/>
        </p:nvSpPr>
        <p:spPr>
          <a:xfrm flipH="1">
            <a:off x="4836240" y="2635560"/>
            <a:ext cx="1143000" cy="83628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331" name="CustomShape 4"/>
          <p:cNvSpPr/>
          <p:nvPr/>
        </p:nvSpPr>
        <p:spPr>
          <a:xfrm flipH="1">
            <a:off x="4836240" y="1042200"/>
            <a:ext cx="1047960" cy="75636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sp>
        <p:nvSpPr>
          <p:cNvPr id="332" name="CustomShape 5"/>
          <p:cNvSpPr/>
          <p:nvPr/>
        </p:nvSpPr>
        <p:spPr>
          <a:xfrm flipH="1">
            <a:off x="4644720" y="436680"/>
            <a:ext cx="1039320" cy="323640"/>
          </a:xfrm>
          <a:custGeom>
            <a:avLst/>
            <a:gdLst/>
            <a:ahLst/>
            <a:cxnLst/>
            <a:rect l="l" t="t" r="r" b="b"/>
            <a:pathLst>
              <a:path w="21600" h="21600">
                <a:moveTo>
                  <a:pt x="0" y="0"/>
                </a:moveTo>
                <a:lnTo>
                  <a:pt x="21600" y="21600"/>
                </a:lnTo>
              </a:path>
            </a:pathLst>
          </a:custGeom>
          <a:noFill/>
          <a:ln>
            <a:solidFill>
              <a:srgbClr val="4A7EBB"/>
            </a:solidFill>
            <a:round/>
            <a:tailEnd type="triangle" w="med" len="med"/>
          </a:ln>
        </p:spPr>
        <p:style>
          <a:lnRef idx="1">
            <a:schemeClr val="accent1"/>
          </a:lnRef>
          <a:fillRef idx="0">
            <a:schemeClr val="accent1"/>
          </a:fillRef>
          <a:effectRef idx="0">
            <a:schemeClr val="accent1"/>
          </a:effectRef>
          <a:fontRef idx="minor"/>
        </p:style>
      </p:sp>
      <p:pic>
        <p:nvPicPr>
          <p:cNvPr id="333" name="図 23"/>
          <p:cNvPicPr/>
          <p:nvPr/>
        </p:nvPicPr>
        <p:blipFill>
          <a:blip r:embed="rId9"/>
          <a:srcRect r="40573" b="-3837"/>
          <a:stretch/>
        </p:blipFill>
        <p:spPr>
          <a:xfrm>
            <a:off x="252000" y="4897080"/>
            <a:ext cx="3957480" cy="291600"/>
          </a:xfrm>
          <a:prstGeom prst="rect">
            <a:avLst/>
          </a:prstGeom>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4" y="0"/>
            <a:ext cx="9144000" cy="6858000"/>
          </a:xfrm>
          <a:prstGeom prst="rect">
            <a:avLst/>
          </a:prstGeom>
        </p:spPr>
      </p:pic>
      <p:pic>
        <p:nvPicPr>
          <p:cNvPr id="163" name="図 14"/>
          <p:cNvPicPr/>
          <p:nvPr/>
        </p:nvPicPr>
        <p:blipFill>
          <a:blip r:embed="rId4"/>
          <a:stretch/>
        </p:blipFill>
        <p:spPr>
          <a:xfrm>
            <a:off x="4904610" y="1204661"/>
            <a:ext cx="3976993" cy="2503891"/>
          </a:xfrm>
          <a:prstGeom prst="rect">
            <a:avLst/>
          </a:prstGeom>
          <a:solidFill>
            <a:srgbClr val="A6DEE2"/>
          </a:solidFill>
          <a:ln w="19050">
            <a:solidFill>
              <a:schemeClr val="bg2">
                <a:lumMod val="50000"/>
              </a:schemeClr>
            </a:solidFill>
          </a:ln>
        </p:spPr>
      </p:pic>
      <p:sp>
        <p:nvSpPr>
          <p:cNvPr id="6" name="正方形/長方形 5"/>
          <p:cNvSpPr/>
          <p:nvPr/>
        </p:nvSpPr>
        <p:spPr>
          <a:xfrm>
            <a:off x="223151" y="1204661"/>
            <a:ext cx="4568646" cy="5292023"/>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CustomShape 8"/>
          <p:cNvSpPr/>
          <p:nvPr/>
        </p:nvSpPr>
        <p:spPr>
          <a:xfrm>
            <a:off x="333317" y="5123286"/>
            <a:ext cx="4383146" cy="87570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dist">
              <a:lnSpc>
                <a:spcPct val="100000"/>
              </a:lnSpc>
            </a:pPr>
            <a:r>
              <a:rPr lang="en-US" sz="1700" b="1" strike="noStrike" spc="-1" dirty="0" err="1">
                <a:solidFill>
                  <a:srgbClr val="000000"/>
                </a:solidFill>
                <a:latin typeface="Meiryo UI" panose="020B0604030504040204" pitchFamily="50" charset="-128"/>
                <a:ea typeface="Meiryo UI" panose="020B0604030504040204" pitchFamily="50" charset="-128"/>
              </a:rPr>
              <a:t>個人</a:t>
            </a:r>
            <a:r>
              <a:rPr lang="ja-JP" altLang="en-US" sz="1700" b="1" strike="noStrike" spc="-1" dirty="0" err="1">
                <a:solidFill>
                  <a:srgbClr val="000000"/>
                </a:solidFill>
                <a:latin typeface="Meiryo UI" panose="020B0604030504040204" pitchFamily="50" charset="-128"/>
                <a:ea typeface="Meiryo UI" panose="020B0604030504040204" pitchFamily="50" charset="-128"/>
              </a:rPr>
              <a:t>での</a:t>
            </a:r>
            <a:r>
              <a:rPr lang="en-US" sz="1700" b="1" strike="noStrike" spc="-1" dirty="0" err="1">
                <a:solidFill>
                  <a:srgbClr val="000000"/>
                </a:solidFill>
                <a:latin typeface="Meiryo UI" panose="020B0604030504040204" pitchFamily="50" charset="-128"/>
                <a:ea typeface="Meiryo UI" panose="020B0604030504040204" pitchFamily="50" charset="-128"/>
              </a:rPr>
              <a:t>制作だったので、制作期間が長期間</a:t>
            </a:r>
            <a:endParaRPr lang="en-US" sz="1700" b="1" strike="noStrike"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sz="1700" b="1" strike="noStrike" spc="-1" dirty="0" err="1">
                <a:solidFill>
                  <a:srgbClr val="000000"/>
                </a:solidFill>
                <a:latin typeface="Meiryo UI" panose="020B0604030504040204" pitchFamily="50" charset="-128"/>
                <a:ea typeface="Meiryo UI" panose="020B0604030504040204" pitchFamily="50" charset="-128"/>
              </a:rPr>
              <a:t>化しないように</a:t>
            </a:r>
            <a:r>
              <a:rPr lang="ja-JP" altLang="en-US" sz="1700" b="1" strike="noStrike" spc="-1" dirty="0" err="1">
                <a:solidFill>
                  <a:srgbClr val="000000"/>
                </a:solidFill>
                <a:latin typeface="Meiryo UI" panose="020B0604030504040204" pitchFamily="50" charset="-128"/>
                <a:ea typeface="Meiryo UI" panose="020B0604030504040204" pitchFamily="50" charset="-128"/>
              </a:rPr>
              <a:t>、</a:t>
            </a:r>
            <a:r>
              <a:rPr lang="ja-JP" altLang="en-US" sz="1700" b="1" strike="noStrike" spc="-1" dirty="0">
                <a:solidFill>
                  <a:srgbClr val="000000"/>
                </a:solidFill>
                <a:latin typeface="Meiryo UI" panose="020B0604030504040204" pitchFamily="50" charset="-128"/>
                <a:ea typeface="Meiryo UI" panose="020B0604030504040204" pitchFamily="50" charset="-128"/>
              </a:rPr>
              <a:t>スケジュールを組んで、</a:t>
            </a:r>
            <a:r>
              <a:rPr lang="en-US" sz="1700" b="1" strike="noStrike" spc="-1" dirty="0" err="1">
                <a:solidFill>
                  <a:srgbClr val="000000"/>
                </a:solidFill>
                <a:latin typeface="Meiryo UI" panose="020B0604030504040204" pitchFamily="50" charset="-128"/>
                <a:ea typeface="Meiryo UI" panose="020B0604030504040204" pitchFamily="50" charset="-128"/>
              </a:rPr>
              <a:t>制作に</a:t>
            </a:r>
            <a:endParaRPr lang="en-US" sz="1700" b="1" strike="noStrike" spc="-1" dirty="0">
              <a:solidFill>
                <a:srgbClr val="000000"/>
              </a:solidFill>
              <a:latin typeface="Meiryo UI" panose="020B0604030504040204" pitchFamily="50" charset="-128"/>
              <a:ea typeface="Meiryo UI" panose="020B0604030504040204" pitchFamily="50" charset="-128"/>
            </a:endParaRPr>
          </a:p>
          <a:p>
            <a:pPr algn="just">
              <a:lnSpc>
                <a:spcPct val="100000"/>
              </a:lnSpc>
            </a:pPr>
            <a:r>
              <a:rPr lang="en-US" sz="1700" b="1" strike="noStrike" spc="-1" dirty="0" err="1">
                <a:solidFill>
                  <a:srgbClr val="000000"/>
                </a:solidFill>
                <a:latin typeface="Meiryo UI" panose="020B0604030504040204" pitchFamily="50" charset="-128"/>
                <a:ea typeface="Meiryo UI" panose="020B0604030504040204" pitchFamily="50" charset="-128"/>
              </a:rPr>
              <a:t>取り組みました</a:t>
            </a:r>
            <a:r>
              <a:rPr lang="en-US" sz="1700" b="1" strike="noStrike" spc="-1" dirty="0">
                <a:solidFill>
                  <a:srgbClr val="000000"/>
                </a:solidFill>
                <a:latin typeface="Meiryo UI" panose="020B0604030504040204" pitchFamily="50" charset="-128"/>
                <a:ea typeface="Meiryo UI" panose="020B0604030504040204" pitchFamily="50" charset="-128"/>
              </a:rPr>
              <a:t>。</a:t>
            </a:r>
            <a:endParaRPr lang="en-US" sz="1700" b="1" strike="noStrike" spc="-1"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323357" y="3962081"/>
            <a:ext cx="4393106" cy="1200329"/>
          </a:xfrm>
          <a:prstGeom prst="rect">
            <a:avLst/>
          </a:prstGeom>
          <a:noFill/>
        </p:spPr>
        <p:txBody>
          <a:bodyPr wrap="square" rtlCol="0">
            <a:spAutoFit/>
          </a:bodyPr>
          <a:lstStyle/>
          <a:p>
            <a:pPr algn="dist"/>
            <a:r>
              <a:rPr lang="ja-JP" altLang="en-US" b="1" spc="-1" dirty="0">
                <a:solidFill>
                  <a:srgbClr val="000000"/>
                </a:solidFill>
                <a:latin typeface="Meiryo UI"/>
                <a:ea typeface="Meiryo UI"/>
              </a:rPr>
              <a:t>連続した攻撃命令による</a:t>
            </a:r>
            <a:r>
              <a:rPr lang="en-US" altLang="ja-JP" b="1" spc="-1" dirty="0" err="1">
                <a:solidFill>
                  <a:srgbClr val="000000"/>
                </a:solidFill>
                <a:latin typeface="Meiryo UI"/>
                <a:ea typeface="Meiryo UI"/>
              </a:rPr>
              <a:t>コンボアタックや</a:t>
            </a:r>
            <a:r>
              <a:rPr lang="ja-JP" altLang="en-US" b="1" spc="-1" dirty="0" err="1">
                <a:solidFill>
                  <a:srgbClr val="000000"/>
                </a:solidFill>
                <a:latin typeface="Meiryo UI"/>
                <a:ea typeface="Meiryo UI"/>
              </a:rPr>
              <a:t>、</a:t>
            </a:r>
            <a:r>
              <a:rPr lang="ja-JP" altLang="en-US" b="1" spc="-1" dirty="0">
                <a:solidFill>
                  <a:srgbClr val="000000"/>
                </a:solidFill>
                <a:latin typeface="Meiryo UI"/>
                <a:ea typeface="Meiryo UI"/>
              </a:rPr>
              <a:t>他</a:t>
            </a:r>
            <a:endParaRPr lang="en-US" altLang="ja-JP" b="1" spc="-1" dirty="0">
              <a:solidFill>
                <a:srgbClr val="000000"/>
              </a:solidFill>
              <a:latin typeface="Meiryo UI"/>
              <a:ea typeface="Meiryo UI"/>
            </a:endParaRPr>
          </a:p>
          <a:p>
            <a:pPr algn="dist"/>
            <a:r>
              <a:rPr lang="ja-JP" altLang="en-US" b="1" spc="-1" dirty="0">
                <a:solidFill>
                  <a:srgbClr val="000000"/>
                </a:solidFill>
                <a:latin typeface="Meiryo UI"/>
                <a:ea typeface="Meiryo UI"/>
              </a:rPr>
              <a:t>にも、プレイヤーに攻撃を行う</a:t>
            </a:r>
            <a:r>
              <a:rPr lang="en-US" altLang="ja-JP" b="1" spc="-1" dirty="0" err="1">
                <a:solidFill>
                  <a:srgbClr val="000000"/>
                </a:solidFill>
                <a:latin typeface="Meiryo UI"/>
                <a:ea typeface="Meiryo UI"/>
              </a:rPr>
              <a:t>敵AIに力を入</a:t>
            </a:r>
            <a:endParaRPr lang="en-US" altLang="ja-JP" b="1" spc="-1" dirty="0">
              <a:solidFill>
                <a:srgbClr val="000000"/>
              </a:solidFill>
              <a:latin typeface="Meiryo UI"/>
              <a:ea typeface="Meiryo UI"/>
            </a:endParaRPr>
          </a:p>
          <a:p>
            <a:pPr algn="just"/>
            <a:r>
              <a:rPr lang="en-US" altLang="ja-JP" b="1" spc="-1" dirty="0" err="1">
                <a:solidFill>
                  <a:srgbClr val="000000"/>
                </a:solidFill>
                <a:latin typeface="Meiryo UI"/>
                <a:ea typeface="Meiryo UI"/>
              </a:rPr>
              <a:t>れました</a:t>
            </a:r>
            <a:r>
              <a:rPr lang="en-US" altLang="ja-JP" b="1" spc="-1" dirty="0">
                <a:solidFill>
                  <a:srgbClr val="000000"/>
                </a:solidFill>
                <a:latin typeface="Meiryo UI"/>
                <a:ea typeface="Meiryo UI"/>
              </a:rPr>
              <a:t>。</a:t>
            </a:r>
            <a:endParaRPr lang="en-US" altLang="ja-JP" spc="-1" dirty="0"/>
          </a:p>
          <a:p>
            <a:pPr algn="just"/>
            <a:endParaRPr kumimoji="1" lang="ja-JP" altLang="en-US" dirty="0"/>
          </a:p>
        </p:txBody>
      </p:sp>
      <p:sp>
        <p:nvSpPr>
          <p:cNvPr id="170" name="CustomShape 9"/>
          <p:cNvSpPr/>
          <p:nvPr/>
        </p:nvSpPr>
        <p:spPr>
          <a:xfrm>
            <a:off x="321363" y="1465353"/>
            <a:ext cx="4374731" cy="155281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r>
              <a:rPr lang="en-US" altLang="ja-JP" sz="1700" b="1" spc="-1" dirty="0">
                <a:latin typeface="Meiryo UI" panose="020B0604030504040204" pitchFamily="50" charset="-128"/>
                <a:ea typeface="Meiryo UI" panose="020B0604030504040204" pitchFamily="50" charset="-128"/>
              </a:rPr>
              <a:t>GFF</a:t>
            </a:r>
            <a:r>
              <a:rPr lang="ja-JP" altLang="en-US" sz="1700" b="1" spc="-1" dirty="0">
                <a:latin typeface="Meiryo UI" panose="020B0604030504040204" pitchFamily="50" charset="-128"/>
                <a:ea typeface="Meiryo UI" panose="020B0604030504040204" pitchFamily="50" charset="-128"/>
              </a:rPr>
              <a:t>アワード応募作品です。</a:t>
            </a:r>
            <a:endParaRPr lang="en-US" altLang="ja-JP" sz="1700" b="1" spc="-1" dirty="0">
              <a:latin typeface="Meiryo UI" panose="020B0604030504040204" pitchFamily="50" charset="-128"/>
              <a:ea typeface="Meiryo UI" panose="020B0604030504040204" pitchFamily="50" charset="-128"/>
            </a:endParaRPr>
          </a:p>
          <a:p>
            <a:pPr algn="just"/>
            <a:endParaRPr lang="en-US" sz="1000" strike="noStrike"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sz="1700" b="1" strike="noStrike" spc="-1" dirty="0">
                <a:solidFill>
                  <a:srgbClr val="000000"/>
                </a:solidFill>
                <a:latin typeface="Meiryo UI" panose="020B0604030504040204" pitchFamily="50" charset="-128"/>
                <a:ea typeface="Meiryo UI" panose="020B0604030504040204" pitchFamily="50" charset="-128"/>
              </a:rPr>
              <a:t>InfinityPはUE4で初めて、BluePrint</a:t>
            </a:r>
            <a:r>
              <a:rPr lang="ja-JP" altLang="en-US" sz="1700" b="1" strike="noStrike" spc="-1" dirty="0" err="1">
                <a:solidFill>
                  <a:srgbClr val="000000"/>
                </a:solidFill>
                <a:latin typeface="Meiryo UI" panose="020B0604030504040204" pitchFamily="50" charset="-128"/>
                <a:ea typeface="Meiryo UI" panose="020B0604030504040204" pitchFamily="50" charset="-128"/>
              </a:rPr>
              <a:t>だけ</a:t>
            </a:r>
            <a:r>
              <a:rPr lang="ja-JP" altLang="en-US" sz="1700" b="1" strike="noStrike" spc="-1" dirty="0">
                <a:solidFill>
                  <a:srgbClr val="000000"/>
                </a:solidFill>
                <a:latin typeface="Meiryo UI" panose="020B0604030504040204" pitchFamily="50" charset="-128"/>
                <a:ea typeface="Meiryo UI" panose="020B0604030504040204" pitchFamily="50" charset="-128"/>
              </a:rPr>
              <a:t>で</a:t>
            </a:r>
            <a:endParaRPr lang="en-US" altLang="ja-JP" sz="1700" b="1" strike="noStrike"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ja-JP" altLang="en-US" sz="1700" b="1" strike="noStrike" spc="-1" dirty="0">
                <a:solidFill>
                  <a:srgbClr val="000000"/>
                </a:solidFill>
                <a:latin typeface="Meiryo UI" panose="020B0604030504040204" pitchFamily="50" charset="-128"/>
                <a:ea typeface="Meiryo UI" panose="020B0604030504040204" pitchFamily="50" charset="-128"/>
              </a:rPr>
              <a:t>はなく</a:t>
            </a:r>
            <a:r>
              <a:rPr lang="ja-JP" altLang="en-US" sz="1700" b="1" spc="-1" dirty="0">
                <a:solidFill>
                  <a:srgbClr val="000000"/>
                </a:solidFill>
                <a:latin typeface="Meiryo UI" panose="020B0604030504040204" pitchFamily="50" charset="-128"/>
                <a:ea typeface="Meiryo UI" panose="020B0604030504040204" pitchFamily="50" charset="-128"/>
              </a:rPr>
              <a:t>、 </a:t>
            </a:r>
            <a:r>
              <a:rPr lang="en-US" sz="1700" b="1" strike="noStrike" spc="-1" dirty="0">
                <a:solidFill>
                  <a:srgbClr val="000000"/>
                </a:solidFill>
                <a:latin typeface="Meiryo UI" panose="020B0604030504040204" pitchFamily="50" charset="-128"/>
                <a:ea typeface="Meiryo UI" panose="020B0604030504040204" pitchFamily="50" charset="-128"/>
              </a:rPr>
              <a:t>C++</a:t>
            </a:r>
            <a:r>
              <a:rPr lang="ja-JP" altLang="en-US" sz="1700" b="1" strike="noStrike" spc="-1" dirty="0">
                <a:solidFill>
                  <a:srgbClr val="000000"/>
                </a:solidFill>
                <a:latin typeface="Meiryo UI" panose="020B0604030504040204" pitchFamily="50" charset="-128"/>
                <a:ea typeface="Meiryo UI" panose="020B0604030504040204" pitchFamily="50" charset="-128"/>
              </a:rPr>
              <a:t>と併用して</a:t>
            </a:r>
            <a:r>
              <a:rPr lang="en-US" sz="1700" b="1" strike="noStrike" spc="-1" dirty="0" err="1">
                <a:solidFill>
                  <a:srgbClr val="000000"/>
                </a:solidFill>
                <a:latin typeface="Meiryo UI" panose="020B0604030504040204" pitchFamily="50" charset="-128"/>
                <a:ea typeface="Meiryo UI" panose="020B0604030504040204" pitchFamily="50" charset="-128"/>
              </a:rPr>
              <a:t>制作した作品です</a:t>
            </a:r>
            <a:r>
              <a:rPr lang="en-US" sz="1700" b="1" strike="noStrike" spc="-1" dirty="0">
                <a:solidFill>
                  <a:srgbClr val="000000"/>
                </a:solidFill>
                <a:latin typeface="Meiryo UI" panose="020B0604030504040204" pitchFamily="50" charset="-128"/>
                <a:ea typeface="Meiryo UI" panose="020B0604030504040204" pitchFamily="50" charset="-128"/>
              </a:rPr>
              <a:t>。</a:t>
            </a:r>
            <a:endParaRPr lang="en-US" sz="1700" b="1" strike="noStrike" spc="-1" dirty="0">
              <a:latin typeface="Meiryo UI" panose="020B0604030504040204" pitchFamily="50" charset="-128"/>
              <a:ea typeface="Meiryo UI" panose="020B0604030504040204" pitchFamily="50" charset="-128"/>
            </a:endParaRPr>
          </a:p>
          <a:p>
            <a:pPr algn="dist">
              <a:lnSpc>
                <a:spcPct val="100000"/>
              </a:lnSpc>
            </a:pPr>
            <a:r>
              <a:rPr lang="en-US" sz="1700" b="1" strike="noStrike" spc="-1" dirty="0">
                <a:solidFill>
                  <a:srgbClr val="000000"/>
                </a:solidFill>
                <a:latin typeface="Meiryo UI" panose="020B0604030504040204" pitchFamily="50" charset="-128"/>
                <a:ea typeface="Meiryo UI" panose="020B0604030504040204" pitchFamily="50" charset="-128"/>
              </a:rPr>
              <a:t>この作品では、UE4を用いたゲーム制作の技術</a:t>
            </a:r>
          </a:p>
          <a:p>
            <a:pPr algn="just">
              <a:lnSpc>
                <a:spcPct val="100000"/>
              </a:lnSpc>
            </a:pPr>
            <a:r>
              <a:rPr lang="en-US" sz="1700" b="1" strike="noStrike" spc="-1" dirty="0" err="1">
                <a:solidFill>
                  <a:srgbClr val="000000"/>
                </a:solidFill>
                <a:latin typeface="Meiryo UI" panose="020B0604030504040204" pitchFamily="50" charset="-128"/>
                <a:ea typeface="Meiryo UI" panose="020B0604030504040204" pitchFamily="50" charset="-128"/>
              </a:rPr>
              <a:t>力向上を目的として取り組みました</a:t>
            </a:r>
            <a:r>
              <a:rPr lang="en-US" sz="1700" b="1" strike="noStrike" spc="-1" dirty="0">
                <a:solidFill>
                  <a:srgbClr val="000000"/>
                </a:solidFill>
                <a:latin typeface="Meiryo UI" panose="020B0604030504040204" pitchFamily="50" charset="-128"/>
                <a:ea typeface="Meiryo UI" panose="020B0604030504040204" pitchFamily="50" charset="-128"/>
              </a:rPr>
              <a:t>。</a:t>
            </a:r>
            <a:endParaRPr lang="en-US" sz="1700" b="1" strike="noStrike" spc="-1" dirty="0">
              <a:latin typeface="Meiryo UI" panose="020B0604030504040204" pitchFamily="50" charset="-128"/>
              <a:ea typeface="Meiryo UI" panose="020B0604030504040204" pitchFamily="50" charset="-128"/>
            </a:endParaRPr>
          </a:p>
        </p:txBody>
      </p:sp>
      <p:sp>
        <p:nvSpPr>
          <p:cNvPr id="171" name="CustomShape 10"/>
          <p:cNvSpPr/>
          <p:nvPr/>
        </p:nvSpPr>
        <p:spPr>
          <a:xfrm>
            <a:off x="327409" y="3137692"/>
            <a:ext cx="4389054" cy="61409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dist">
              <a:lnSpc>
                <a:spcPct val="100000"/>
              </a:lnSpc>
            </a:pPr>
            <a:r>
              <a:rPr lang="en-US" sz="1700" b="1" strike="noStrike" spc="-1" dirty="0" err="1">
                <a:solidFill>
                  <a:srgbClr val="000000"/>
                </a:solidFill>
                <a:latin typeface="Meiryo UI" panose="020B0604030504040204" pitchFamily="50" charset="-128"/>
                <a:ea typeface="Meiryo UI" panose="020B0604030504040204" pitchFamily="50" charset="-128"/>
              </a:rPr>
              <a:t>プレイヤーを操作して、敵を倒して先に進み、最</a:t>
            </a:r>
            <a:endParaRPr lang="en-US" sz="1700" b="1" strike="noStrike" spc="-1" dirty="0">
              <a:solidFill>
                <a:srgbClr val="000000"/>
              </a:solidFill>
              <a:latin typeface="Meiryo UI" panose="020B0604030504040204" pitchFamily="50" charset="-128"/>
              <a:ea typeface="Meiryo UI" panose="020B0604030504040204" pitchFamily="50" charset="-128"/>
            </a:endParaRPr>
          </a:p>
          <a:p>
            <a:pPr algn="just">
              <a:lnSpc>
                <a:spcPct val="100000"/>
              </a:lnSpc>
            </a:pPr>
            <a:r>
              <a:rPr lang="en-US" sz="1700" b="1" strike="noStrike" spc="-1" dirty="0" err="1">
                <a:solidFill>
                  <a:srgbClr val="000000"/>
                </a:solidFill>
                <a:latin typeface="Meiryo UI" panose="020B0604030504040204" pitchFamily="50" charset="-128"/>
                <a:ea typeface="Meiryo UI" panose="020B0604030504040204" pitchFamily="50" charset="-128"/>
              </a:rPr>
              <a:t>奥部にいるボスを倒すゲームです</a:t>
            </a:r>
            <a:r>
              <a:rPr lang="en-US" sz="1700" b="1" strike="noStrike" spc="-1" dirty="0">
                <a:solidFill>
                  <a:srgbClr val="000000"/>
                </a:solidFill>
                <a:latin typeface="Meiryo UI" panose="020B0604030504040204" pitchFamily="50" charset="-128"/>
                <a:ea typeface="Meiryo UI" panose="020B0604030504040204" pitchFamily="50" charset="-128"/>
              </a:rPr>
              <a:t>。</a:t>
            </a:r>
            <a:endParaRPr lang="en-US" sz="1700" b="1" strike="noStrike" spc="-1" dirty="0">
              <a:latin typeface="Meiryo UI" panose="020B0604030504040204" pitchFamily="50" charset="-128"/>
              <a:ea typeface="Meiryo UI" panose="020B0604030504040204" pitchFamily="50" charset="-128"/>
            </a:endParaRPr>
          </a:p>
        </p:txBody>
      </p:sp>
      <p:sp>
        <p:nvSpPr>
          <p:cNvPr id="3" name="正方形/長方形 2"/>
          <p:cNvSpPr/>
          <p:nvPr/>
        </p:nvSpPr>
        <p:spPr>
          <a:xfrm>
            <a:off x="4890010" y="3820525"/>
            <a:ext cx="3991593" cy="2676159"/>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4" name="グループ化 23"/>
          <p:cNvGrpSpPr/>
          <p:nvPr/>
        </p:nvGrpSpPr>
        <p:grpSpPr>
          <a:xfrm>
            <a:off x="5299362" y="4094264"/>
            <a:ext cx="3274474" cy="2102949"/>
            <a:chOff x="5243165" y="4130818"/>
            <a:chExt cx="3274474" cy="2102949"/>
          </a:xfrm>
        </p:grpSpPr>
        <p:grpSp>
          <p:nvGrpSpPr>
            <p:cNvPr id="30" name="グループ化 29">
              <a:extLst>
                <a:ext uri="{FF2B5EF4-FFF2-40B4-BE49-F238E27FC236}">
                  <a16:creationId xmlns:a16="http://schemas.microsoft.com/office/drawing/2014/main" id="{CC494432-E145-461F-86C0-9390AB57D4AC}"/>
                </a:ext>
              </a:extLst>
            </p:cNvPr>
            <p:cNvGrpSpPr/>
            <p:nvPr/>
          </p:nvGrpSpPr>
          <p:grpSpPr>
            <a:xfrm>
              <a:off x="6534573" y="4130818"/>
              <a:ext cx="383895" cy="2102949"/>
              <a:chOff x="6129704" y="4135245"/>
              <a:chExt cx="406471" cy="1999627"/>
            </a:xfrm>
            <a:solidFill>
              <a:srgbClr val="F7F1E9"/>
            </a:solidFill>
          </p:grpSpPr>
          <p:sp>
            <p:nvSpPr>
              <p:cNvPr id="31" name="CustomShape 6"/>
              <p:cNvSpPr/>
              <p:nvPr/>
            </p:nvSpPr>
            <p:spPr>
              <a:xfrm>
                <a:off x="6129704" y="5814334"/>
                <a:ext cx="334443" cy="320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dirty="0">
                    <a:solidFill>
                      <a:srgbClr val="000000"/>
                    </a:solidFill>
                    <a:latin typeface="Meiryo UI" panose="020B0604030504040204" pitchFamily="50" charset="-128"/>
                    <a:ea typeface="Meiryo UI" panose="020B0604030504040204" pitchFamily="50" charset="-128"/>
                  </a:rPr>
                  <a:t>:</a:t>
                </a:r>
                <a:endParaRPr lang="en-US" sz="1600" b="1" strike="noStrike" spc="-1"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56D998FD-7E4F-4C6D-819B-9430428BE808}"/>
                  </a:ext>
                </a:extLst>
              </p:cNvPr>
              <p:cNvSpPr txBox="1"/>
              <p:nvPr/>
            </p:nvSpPr>
            <p:spPr>
              <a:xfrm>
                <a:off x="6140144" y="4464481"/>
                <a:ext cx="39603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33" name="テキスト ボックス 32">
                <a:extLst>
                  <a:ext uri="{FF2B5EF4-FFF2-40B4-BE49-F238E27FC236}">
                    <a16:creationId xmlns:a16="http://schemas.microsoft.com/office/drawing/2014/main" id="{10232A7B-0C43-416B-BCFD-C454B89C34F5}"/>
                  </a:ext>
                </a:extLst>
              </p:cNvPr>
              <p:cNvSpPr txBox="1"/>
              <p:nvPr/>
            </p:nvSpPr>
            <p:spPr>
              <a:xfrm>
                <a:off x="6140144" y="4799991"/>
                <a:ext cx="298129"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34" name="テキスト ボックス 33">
                <a:extLst>
                  <a:ext uri="{FF2B5EF4-FFF2-40B4-BE49-F238E27FC236}">
                    <a16:creationId xmlns:a16="http://schemas.microsoft.com/office/drawing/2014/main" id="{2377AA9E-1158-41C8-96FA-8281BB3C35AC}"/>
                  </a:ext>
                </a:extLst>
              </p:cNvPr>
              <p:cNvSpPr txBox="1"/>
              <p:nvPr/>
            </p:nvSpPr>
            <p:spPr>
              <a:xfrm>
                <a:off x="6134293" y="5129227"/>
                <a:ext cx="325267"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35" name="テキスト ボックス 34">
                <a:extLst>
                  <a:ext uri="{FF2B5EF4-FFF2-40B4-BE49-F238E27FC236}">
                    <a16:creationId xmlns:a16="http://schemas.microsoft.com/office/drawing/2014/main" id="{B7DF0A51-DBD3-4BEA-A36D-8F1BFA5A548A}"/>
                  </a:ext>
                </a:extLst>
              </p:cNvPr>
              <p:cNvSpPr txBox="1"/>
              <p:nvPr/>
            </p:nvSpPr>
            <p:spPr>
              <a:xfrm>
                <a:off x="6134300" y="5457420"/>
                <a:ext cx="283648" cy="321920"/>
              </a:xfrm>
              <a:prstGeom prst="rect">
                <a:avLst/>
              </a:prstGeom>
              <a:grpFill/>
            </p:spPr>
            <p:txBody>
              <a:bodyPr wrap="non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36" name="テキスト ボックス 35">
                <a:extLst>
                  <a:ext uri="{FF2B5EF4-FFF2-40B4-BE49-F238E27FC236}">
                    <a16:creationId xmlns:a16="http://schemas.microsoft.com/office/drawing/2014/main" id="{D2F62AA6-0525-4A83-A278-1CCB18DF5380}"/>
                  </a:ext>
                </a:extLst>
              </p:cNvPr>
              <p:cNvSpPr txBox="1"/>
              <p:nvPr/>
            </p:nvSpPr>
            <p:spPr>
              <a:xfrm>
                <a:off x="6151645" y="4135245"/>
                <a:ext cx="31225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grpSp>
        <p:sp>
          <p:nvSpPr>
            <p:cNvPr id="9" name="テキスト ボックス 8"/>
            <p:cNvSpPr txBox="1"/>
            <p:nvPr/>
          </p:nvSpPr>
          <p:spPr>
            <a:xfrm>
              <a:off x="5243165" y="4166984"/>
              <a:ext cx="1355545"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ジャンル</a:t>
              </a:r>
              <a:endParaRPr kumimoji="1" lang="ja-JP" altLang="en-US" sz="1600" dirty="0"/>
            </a:p>
          </p:txBody>
        </p:sp>
        <p:sp>
          <p:nvSpPr>
            <p:cNvPr id="10" name="テキスト ボックス 9"/>
            <p:cNvSpPr txBox="1"/>
            <p:nvPr/>
          </p:nvSpPr>
          <p:spPr>
            <a:xfrm>
              <a:off x="6756924" y="4158847"/>
              <a:ext cx="1137577" cy="338554"/>
            </a:xfrm>
            <a:prstGeom prst="rect">
              <a:avLst/>
            </a:prstGeom>
            <a:noFill/>
          </p:spPr>
          <p:txBody>
            <a:bodyPr wrap="square" rtlCol="0">
              <a:spAutoFit/>
            </a:bodyPr>
            <a:lstStyle/>
            <a:p>
              <a:r>
                <a:rPr lang="en-US" altLang="ja-JP" sz="1600" b="1" spc="-1" dirty="0" err="1">
                  <a:solidFill>
                    <a:srgbClr val="000000"/>
                  </a:solidFill>
                  <a:latin typeface="Meiryo UI" panose="020B0604030504040204" pitchFamily="50" charset="-128"/>
                  <a:ea typeface="Meiryo UI" panose="020B0604030504040204" pitchFamily="50" charset="-128"/>
                </a:rPr>
                <a:t>アクション</a:t>
              </a:r>
              <a:endParaRPr lang="en-US" altLang="ja-JP" sz="1600" b="1" spc="-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5243456" y="4513819"/>
              <a:ext cx="1355254"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使用エンジン</a:t>
              </a:r>
              <a:endParaRPr kumimoji="1" lang="ja-JP" altLang="en-US" sz="1600" dirty="0"/>
            </a:p>
          </p:txBody>
        </p:sp>
        <p:sp>
          <p:nvSpPr>
            <p:cNvPr id="13" name="正方形/長方形 12"/>
            <p:cNvSpPr/>
            <p:nvPr/>
          </p:nvSpPr>
          <p:spPr>
            <a:xfrm>
              <a:off x="6741255" y="4493227"/>
              <a:ext cx="1776384" cy="338554"/>
            </a:xfrm>
            <a:prstGeom prst="rect">
              <a:avLst/>
            </a:prstGeom>
          </p:spPr>
          <p:txBody>
            <a:bodyPr wrap="none">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UnrealEngine4</a:t>
              </a:r>
              <a:endParaRPr lang="en-US" altLang="ja-JP" sz="1600" b="1" spc="-1"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243865" y="4854888"/>
              <a:ext cx="1354845"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使用言語</a:t>
              </a:r>
              <a:endParaRPr kumimoji="1" lang="ja-JP" altLang="en-US" sz="1600" dirty="0"/>
            </a:p>
          </p:txBody>
        </p:sp>
        <p:sp>
          <p:nvSpPr>
            <p:cNvPr id="16" name="テキスト ボックス 15"/>
            <p:cNvSpPr txBox="1"/>
            <p:nvPr/>
          </p:nvSpPr>
          <p:spPr>
            <a:xfrm>
              <a:off x="6741255" y="4838192"/>
              <a:ext cx="1152837"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C++</a:t>
              </a:r>
              <a:r>
                <a:rPr lang="ja-JP" altLang="en-US" sz="1600" b="1" spc="-1" dirty="0">
                  <a:solidFill>
                    <a:srgbClr val="000000"/>
                  </a:solidFill>
                  <a:latin typeface="Meiryo UI" panose="020B0604030504040204" pitchFamily="50" charset="-128"/>
                  <a:ea typeface="Meiryo UI" panose="020B0604030504040204" pitchFamily="50" charset="-128"/>
                </a:rPr>
                <a:t>言語</a:t>
              </a:r>
              <a:endParaRPr lang="en-US" altLang="ja-JP" sz="1600" b="1" spc="-1"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5254249" y="5198014"/>
              <a:ext cx="1344462"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制作人数</a:t>
              </a:r>
              <a:endParaRPr kumimoji="1" lang="ja-JP" altLang="en-US" sz="1600" dirty="0"/>
            </a:p>
          </p:txBody>
        </p:sp>
        <p:sp>
          <p:nvSpPr>
            <p:cNvPr id="18" name="テキスト ボックス 17"/>
            <p:cNvSpPr txBox="1"/>
            <p:nvPr/>
          </p:nvSpPr>
          <p:spPr>
            <a:xfrm>
              <a:off x="6741427" y="5182647"/>
              <a:ext cx="1147139"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1人</a:t>
              </a:r>
              <a:endParaRPr lang="en-US" altLang="ja-JP" sz="1600" b="1" spc="-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5256443" y="5552870"/>
              <a:ext cx="1346987"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制作期間</a:t>
              </a:r>
              <a:endParaRPr kumimoji="1" lang="ja-JP" altLang="en-US" sz="1600" dirty="0"/>
            </a:p>
          </p:txBody>
        </p:sp>
        <p:sp>
          <p:nvSpPr>
            <p:cNvPr id="20" name="テキスト ボックス 19"/>
            <p:cNvSpPr txBox="1"/>
            <p:nvPr/>
          </p:nvSpPr>
          <p:spPr>
            <a:xfrm>
              <a:off x="6744149" y="5519603"/>
              <a:ext cx="1149137"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1ヶ月</a:t>
              </a:r>
              <a:r>
                <a:rPr lang="ja-JP" altLang="en-US" sz="1600" b="1" spc="-1" dirty="0">
                  <a:solidFill>
                    <a:srgbClr val="000000"/>
                  </a:solidFill>
                  <a:latin typeface="Meiryo UI" panose="020B0604030504040204" pitchFamily="50" charset="-128"/>
                  <a:ea typeface="Meiryo UI" panose="020B0604030504040204" pitchFamily="50" charset="-128"/>
                </a:rPr>
                <a:t>半</a:t>
              </a:r>
              <a:endParaRPr lang="en-US" altLang="ja-JP" sz="1600" b="1" spc="-1" dirty="0">
                <a:latin typeface="Meiryo UI" panose="020B0604030504040204" pitchFamily="50" charset="-128"/>
                <a:ea typeface="Meiryo UI" panose="020B0604030504040204" pitchFamily="50" charset="-128"/>
              </a:endParaRPr>
            </a:p>
          </p:txBody>
        </p:sp>
        <p:sp>
          <p:nvSpPr>
            <p:cNvPr id="21" name="テキスト ボックス 20"/>
            <p:cNvSpPr txBox="1"/>
            <p:nvPr/>
          </p:nvSpPr>
          <p:spPr>
            <a:xfrm>
              <a:off x="5258051" y="5922281"/>
              <a:ext cx="1351421" cy="307777"/>
            </a:xfrm>
            <a:prstGeom prst="rect">
              <a:avLst/>
            </a:prstGeom>
            <a:noFill/>
          </p:spPr>
          <p:txBody>
            <a:bodyPr wrap="square" rtlCol="0">
              <a:spAutoFit/>
            </a:bodyPr>
            <a:lstStyle/>
            <a:p>
              <a:pPr algn="dist"/>
              <a:r>
                <a:rPr lang="en-US" altLang="ja-JP" sz="1400" b="1" spc="-1" dirty="0" err="1">
                  <a:solidFill>
                    <a:srgbClr val="000000"/>
                  </a:solidFill>
                  <a:latin typeface="Meiryo UI" panose="020B0604030504040204" pitchFamily="50" charset="-128"/>
                  <a:ea typeface="Meiryo UI" panose="020B0604030504040204" pitchFamily="50" charset="-128"/>
                </a:rPr>
                <a:t>プラットフォーム</a:t>
              </a:r>
              <a:endParaRPr kumimoji="1" lang="ja-JP" altLang="en-US" sz="1400" dirty="0"/>
            </a:p>
          </p:txBody>
        </p:sp>
        <p:sp>
          <p:nvSpPr>
            <p:cNvPr id="22" name="テキスト ボックス 21"/>
            <p:cNvSpPr txBox="1"/>
            <p:nvPr/>
          </p:nvSpPr>
          <p:spPr>
            <a:xfrm>
              <a:off x="6741255" y="5894601"/>
              <a:ext cx="1152031"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PC</a:t>
              </a:r>
              <a:endParaRPr lang="en-US" altLang="ja-JP" sz="1600" b="1" spc="-1" dirty="0">
                <a:latin typeface="Meiryo UI" panose="020B0604030504040204" pitchFamily="50" charset="-128"/>
                <a:ea typeface="Meiryo UI" panose="020B0604030504040204" pitchFamily="50" charset="-128"/>
              </a:endParaRPr>
            </a:p>
          </p:txBody>
        </p:sp>
      </p:grpSp>
      <p:grpSp>
        <p:nvGrpSpPr>
          <p:cNvPr id="12" name="グループ化 11"/>
          <p:cNvGrpSpPr/>
          <p:nvPr/>
        </p:nvGrpSpPr>
        <p:grpSpPr>
          <a:xfrm>
            <a:off x="2159457" y="237162"/>
            <a:ext cx="4726350" cy="813359"/>
            <a:chOff x="2051720" y="357551"/>
            <a:chExt cx="4970083" cy="907220"/>
          </a:xfrm>
          <a:effectLst>
            <a:glow>
              <a:schemeClr val="tx1">
                <a:lumMod val="75000"/>
                <a:lumOff val="25000"/>
              </a:schemeClr>
            </a:glow>
          </a:effectLst>
        </p:grpSpPr>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357551"/>
              <a:ext cx="4970083" cy="745513"/>
            </a:xfrm>
            <a:prstGeom prst="rect">
              <a:avLst/>
            </a:prstGeom>
            <a:effectLst>
              <a:glow rad="38100">
                <a:schemeClr val="accent6">
                  <a:lumMod val="50000"/>
                  <a:alpha val="20000"/>
                </a:schemeClr>
              </a:glow>
            </a:effectLst>
          </p:spPr>
        </p:pic>
        <p:sp>
          <p:nvSpPr>
            <p:cNvPr id="4" name="テキスト ボックス 3"/>
            <p:cNvSpPr txBox="1"/>
            <p:nvPr/>
          </p:nvSpPr>
          <p:spPr>
            <a:xfrm>
              <a:off x="2123727" y="981553"/>
              <a:ext cx="4826067" cy="283218"/>
            </a:xfrm>
            <a:prstGeom prst="rect">
              <a:avLst/>
            </a:prstGeom>
            <a:noFill/>
          </p:spPr>
          <p:txBody>
            <a:bodyPr wrap="square" rtlCol="0">
              <a:spAutoFit/>
            </a:bodyPr>
            <a:lstStyle/>
            <a:p>
              <a:pPr algn="ctr"/>
              <a:r>
                <a:rPr kumimoji="1" lang="ja-JP" altLang="en-US" sz="1050" b="1" dirty="0"/>
                <a:t>イ          ン          フ          ィ          ニ          テ          ィ          ピ          ィ</a:t>
              </a:r>
            </a:p>
          </p:txBody>
        </p:sp>
      </p:grpSp>
      <p:sp>
        <p:nvSpPr>
          <p:cNvPr id="39" name="テキスト ボックス 38"/>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p2 -</a:t>
            </a:r>
            <a:endParaRPr kumimoji="1" lang="ja-JP" altLang="en-US" sz="1400" dirty="0"/>
          </a:p>
        </p:txBody>
      </p:sp>
    </p:spTree>
    <p:extLst>
      <p:ext uri="{BB962C8B-B14F-4D97-AF65-F5344CB8AC3E}">
        <p14:creationId xmlns:p14="http://schemas.microsoft.com/office/powerpoint/2010/main" val="2482162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269640" y="972360"/>
            <a:ext cx="4686840" cy="530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Meiryo UI"/>
                <a:ea typeface="Meiryo UI"/>
              </a:rPr>
              <a:t>敵の視界判定は扇形で行いたく描画の行い方、判定の正しい実装の二点で悩みました。</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Meiryo UI"/>
                <a:ea typeface="Meiryo UI"/>
              </a:rPr>
              <a:t>結果、判定は円とベクトルを組み合わせ3回に</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分けて判定することで実装を行いました。</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Meiryo UI"/>
                <a:ea typeface="Meiryo UI"/>
              </a:rPr>
              <a:t>角度や半径などは拡張性を考え、敵それぞれが設定して渡してもらう形にしています。</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Meiryo UI"/>
                <a:ea typeface="Meiryo UI"/>
              </a:rPr>
              <a:t>描画は最後まで悩みましたがそれぞれの大きさの画像を用意し、ライブラリ関数を用いて扇形を</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描画する形に落ち着いてしまったため、次回は</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理想であった一部分を表示しながら拡大縮小を行うという形を実現できるように技術力を高めようと考えています。</a:t>
            </a:r>
            <a:endParaRPr lang="en-US" sz="1800" b="0" strike="noStrike" spc="-1">
              <a:latin typeface="Arial"/>
            </a:endParaRPr>
          </a:p>
        </p:txBody>
      </p:sp>
      <p:pic>
        <p:nvPicPr>
          <p:cNvPr id="335" name="図 7"/>
          <p:cNvPicPr/>
          <p:nvPr/>
        </p:nvPicPr>
        <p:blipFill>
          <a:blip r:embed="rId3"/>
          <a:stretch/>
        </p:blipFill>
        <p:spPr>
          <a:xfrm>
            <a:off x="5031360" y="198000"/>
            <a:ext cx="1867320" cy="1330200"/>
          </a:xfrm>
          <a:prstGeom prst="rect">
            <a:avLst/>
          </a:prstGeom>
          <a:ln w="19080">
            <a:solidFill>
              <a:srgbClr val="000000"/>
            </a:solidFill>
            <a:miter/>
          </a:ln>
          <a:effectLst>
            <a:outerShdw blurRad="50800" dist="37674" dir="2700000" algn="tl" rotWithShape="0">
              <a:srgbClr val="000000">
                <a:alpha val="43000"/>
              </a:srgbClr>
            </a:outerShdw>
          </a:effectLst>
        </p:spPr>
      </p:pic>
      <p:pic>
        <p:nvPicPr>
          <p:cNvPr id="336" name="図 9"/>
          <p:cNvPicPr/>
          <p:nvPr/>
        </p:nvPicPr>
        <p:blipFill>
          <a:blip r:embed="rId4"/>
          <a:stretch/>
        </p:blipFill>
        <p:spPr>
          <a:xfrm>
            <a:off x="6732000" y="1176840"/>
            <a:ext cx="1711080" cy="1218960"/>
          </a:xfrm>
          <a:prstGeom prst="rect">
            <a:avLst/>
          </a:prstGeom>
          <a:ln w="19080">
            <a:solidFill>
              <a:schemeClr val="tx1"/>
            </a:solidFill>
            <a:round/>
          </a:ln>
        </p:spPr>
      </p:pic>
      <p:pic>
        <p:nvPicPr>
          <p:cNvPr id="337" name="図 2"/>
          <p:cNvPicPr/>
          <p:nvPr/>
        </p:nvPicPr>
        <p:blipFill>
          <a:blip r:embed="rId5"/>
          <a:srcRect r="25228"/>
          <a:stretch/>
        </p:blipFill>
        <p:spPr>
          <a:xfrm>
            <a:off x="269640" y="3285000"/>
            <a:ext cx="4419000" cy="1072080"/>
          </a:xfrm>
          <a:prstGeom prst="rect">
            <a:avLst/>
          </a:prstGeom>
          <a:ln>
            <a:noFill/>
          </a:ln>
        </p:spPr>
      </p:pic>
      <p:sp>
        <p:nvSpPr>
          <p:cNvPr id="338" name="CustomShape 2"/>
          <p:cNvSpPr/>
          <p:nvPr/>
        </p:nvSpPr>
        <p:spPr>
          <a:xfrm>
            <a:off x="5062680" y="2589120"/>
            <a:ext cx="2370600" cy="33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Meiryo UI"/>
                <a:ea typeface="Meiryo UI"/>
              </a:rPr>
              <a:t>敵の視界判定（抜粋）</a:t>
            </a:r>
            <a:endParaRPr lang="en-US" sz="1600" b="0" strike="noStrike" spc="-1">
              <a:latin typeface="Arial"/>
            </a:endParaRPr>
          </a:p>
        </p:txBody>
      </p:sp>
      <p:sp>
        <p:nvSpPr>
          <p:cNvPr id="339" name="CustomShape 3"/>
          <p:cNvSpPr/>
          <p:nvPr/>
        </p:nvSpPr>
        <p:spPr>
          <a:xfrm>
            <a:off x="6957000" y="292320"/>
            <a:ext cx="19274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Meiryo UI"/>
                <a:ea typeface="Meiryo UI"/>
              </a:rPr>
              <a:t>←視界に入っているとき</a:t>
            </a:r>
            <a:endParaRPr lang="en-US" sz="1400" b="0" strike="noStrike" spc="-1">
              <a:latin typeface="Arial"/>
            </a:endParaRPr>
          </a:p>
          <a:p>
            <a:pPr>
              <a:lnSpc>
                <a:spcPct val="100000"/>
              </a:lnSpc>
            </a:pPr>
            <a:endParaRPr lang="en-US" sz="1400" b="0" strike="noStrike" spc="-1">
              <a:latin typeface="Arial"/>
            </a:endParaRPr>
          </a:p>
          <a:p>
            <a:pPr>
              <a:lnSpc>
                <a:spcPct val="100000"/>
              </a:lnSpc>
            </a:pPr>
            <a:r>
              <a:rPr lang="en-US" sz="1400" b="0" strike="noStrike" spc="-1">
                <a:solidFill>
                  <a:srgbClr val="000000"/>
                </a:solidFill>
                <a:latin typeface="Meiryo UI"/>
                <a:ea typeface="Meiryo UI"/>
              </a:rPr>
              <a:t>↓ステルスしている時</a:t>
            </a:r>
            <a:endParaRPr lang="en-US" sz="1400" b="0" strike="noStrike" spc="-1">
              <a:latin typeface="Arial"/>
            </a:endParaRPr>
          </a:p>
        </p:txBody>
      </p:sp>
      <p:pic>
        <p:nvPicPr>
          <p:cNvPr id="340" name="図 5"/>
          <p:cNvPicPr/>
          <p:nvPr/>
        </p:nvPicPr>
        <p:blipFill>
          <a:blip r:embed="rId6"/>
          <a:stretch/>
        </p:blipFill>
        <p:spPr>
          <a:xfrm>
            <a:off x="4979520" y="3050280"/>
            <a:ext cx="4156200" cy="3636360"/>
          </a:xfrm>
          <a:prstGeom prst="rect">
            <a:avLst/>
          </a:prstGeom>
          <a:ln>
            <a:noFill/>
          </a:ln>
        </p:spPr>
      </p:pic>
      <p:grpSp>
        <p:nvGrpSpPr>
          <p:cNvPr id="341" name="Group 4"/>
          <p:cNvGrpSpPr/>
          <p:nvPr/>
        </p:nvGrpSpPr>
        <p:grpSpPr>
          <a:xfrm>
            <a:off x="5036400" y="4512960"/>
            <a:ext cx="4057200" cy="243000"/>
            <a:chOff x="5036400" y="4512960"/>
            <a:chExt cx="4057200" cy="243000"/>
          </a:xfrm>
        </p:grpSpPr>
        <p:sp>
          <p:nvSpPr>
            <p:cNvPr id="342" name="CustomShape 5"/>
            <p:cNvSpPr/>
            <p:nvPr/>
          </p:nvSpPr>
          <p:spPr>
            <a:xfrm>
              <a:off x="5036400" y="4512960"/>
              <a:ext cx="4057200" cy="242640"/>
            </a:xfrm>
            <a:custGeom>
              <a:avLst/>
              <a:gdLst/>
              <a:ahLst/>
              <a:cxnLst/>
              <a:rect l="l" t="t"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343" name="CustomShape 6"/>
            <p:cNvSpPr/>
            <p:nvPr/>
          </p:nvSpPr>
          <p:spPr>
            <a:xfrm>
              <a:off x="5036400" y="4512960"/>
              <a:ext cx="4057200" cy="120240"/>
            </a:xfrm>
            <a:custGeom>
              <a:avLst/>
              <a:gdLst/>
              <a:ahLst/>
              <a:cxnLst/>
              <a:rect l="l" t="t"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480">
              <a:solidFill>
                <a:schemeClr val="tx1"/>
              </a:solidFill>
              <a:round/>
            </a:ln>
          </p:spPr>
          <p:style>
            <a:lnRef idx="0">
              <a:scrgbClr r="0" g="0" b="0"/>
            </a:lnRef>
            <a:fillRef idx="0">
              <a:scrgbClr r="0" g="0" b="0"/>
            </a:fillRef>
            <a:effectRef idx="0">
              <a:scrgbClr r="0" g="0" b="0"/>
            </a:effectRef>
            <a:fontRef idx="minor"/>
          </p:style>
        </p:sp>
        <p:sp>
          <p:nvSpPr>
            <p:cNvPr id="344" name="CustomShape 7"/>
            <p:cNvSpPr/>
            <p:nvPr/>
          </p:nvSpPr>
          <p:spPr>
            <a:xfrm>
              <a:off x="5036400" y="4635720"/>
              <a:ext cx="4057200" cy="120240"/>
            </a:xfrm>
            <a:custGeom>
              <a:avLst/>
              <a:gdLst/>
              <a:ahLst/>
              <a:cxnLst/>
              <a:rect l="l" t="t"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480">
              <a:solidFill>
                <a:schemeClr val="tx1"/>
              </a:solidFill>
              <a:round/>
            </a:ln>
          </p:spPr>
          <p:style>
            <a:lnRef idx="0">
              <a:scrgbClr r="0" g="0" b="0"/>
            </a:lnRef>
            <a:fillRef idx="0">
              <a:scrgbClr r="0" g="0" b="0"/>
            </a:fillRef>
            <a:effectRef idx="0">
              <a:scrgbClr r="0" g="0" b="0"/>
            </a:effectRef>
            <a:fontRef idx="minor"/>
          </p:style>
        </p:sp>
      </p:grpSp>
    </p:spTree>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42" presetClass="entr" fill="hold" nodeType="after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additive="repl">
                                        <p:cTn id="7" dur="1000"/>
                                        <p:tgtEl>
                                          <p:spTgt spid="335"/>
                                        </p:tgtEl>
                                      </p:cBhvr>
                                    </p:animEffect>
                                    <p:anim calcmode="lin" valueType="num">
                                      <p:cBhvr additive="repl">
                                        <p:cTn id="8" dur="1000" fill="hold"/>
                                        <p:tgtEl>
                                          <p:spTgt spid="335"/>
                                        </p:tgtEl>
                                        <p:attrNameLst>
                                          <p:attrName>ppt_x</p:attrName>
                                        </p:attrNameLst>
                                      </p:cBhvr>
                                      <p:tavLst>
                                        <p:tav tm="0">
                                          <p:val>
                                            <p:strVal val="#ppt_x"/>
                                          </p:val>
                                        </p:tav>
                                        <p:tav tm="100000">
                                          <p:val>
                                            <p:strVal val="#ppt_x"/>
                                          </p:val>
                                        </p:tav>
                                      </p:tavLst>
                                    </p:anim>
                                    <p:anim calcmode="lin" valueType="num">
                                      <p:cBhvr additive="repl">
                                        <p:cTn id="9" dur="1000" fill="hold"/>
                                        <p:tgtEl>
                                          <p:spTgt spid="3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fill="hold"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additive="repl">
                                        <p:cTn id="13" dur="1000"/>
                                        <p:tgtEl>
                                          <p:spTgt spid="336"/>
                                        </p:tgtEl>
                                      </p:cBhvr>
                                    </p:animEffect>
                                    <p:anim calcmode="lin" valueType="num">
                                      <p:cBhvr additive="repl">
                                        <p:cTn id="14" dur="1000" fill="hold"/>
                                        <p:tgtEl>
                                          <p:spTgt spid="336"/>
                                        </p:tgtEl>
                                        <p:attrNameLst>
                                          <p:attrName>ppt_x</p:attrName>
                                        </p:attrNameLst>
                                      </p:cBhvr>
                                      <p:tavLst>
                                        <p:tav tm="0">
                                          <p:val>
                                            <p:strVal val="#ppt_x"/>
                                          </p:val>
                                        </p:tav>
                                        <p:tav tm="100000">
                                          <p:val>
                                            <p:strVal val="#ppt_x"/>
                                          </p:val>
                                        </p:tav>
                                      </p:tavLst>
                                    </p:anim>
                                    <p:anim calcmode="lin" valueType="num">
                                      <p:cBhvr additive="repl">
                                        <p:cTn id="15" dur="1000" fill="hold"/>
                                        <p:tgtEl>
                                          <p:spTgt spid="3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CustomShape 1"/>
          <p:cNvSpPr/>
          <p:nvPr/>
        </p:nvSpPr>
        <p:spPr>
          <a:xfrm rot="313800">
            <a:off x="781920" y="3968280"/>
            <a:ext cx="2907000" cy="2839320"/>
          </a:xfrm>
          <a:prstGeom prst="circularArrow">
            <a:avLst>
              <a:gd name="adj1" fmla="val 4284"/>
              <a:gd name="adj2" fmla="val 816980"/>
              <a:gd name="adj3" fmla="val 20598395"/>
              <a:gd name="adj4" fmla="val 1008059"/>
              <a:gd name="adj5" fmla="val 8116"/>
            </a:avLst>
          </a:prstGeom>
          <a:ln>
            <a:round/>
          </a:ln>
        </p:spPr>
        <p:style>
          <a:lnRef idx="2">
            <a:schemeClr val="dk1">
              <a:shade val="50000"/>
            </a:schemeClr>
          </a:lnRef>
          <a:fillRef idx="1">
            <a:schemeClr val="dk1"/>
          </a:fillRef>
          <a:effectRef idx="0">
            <a:schemeClr val="dk1"/>
          </a:effectRef>
          <a:fontRef idx="minor"/>
        </p:style>
      </p:sp>
      <p:sp>
        <p:nvSpPr>
          <p:cNvPr id="346" name="CustomShape 2"/>
          <p:cNvSpPr/>
          <p:nvPr/>
        </p:nvSpPr>
        <p:spPr>
          <a:xfrm>
            <a:off x="4767840" y="1114200"/>
            <a:ext cx="3957840" cy="5320440"/>
          </a:xfrm>
          <a:prstGeom prst="roundRect">
            <a:avLst>
              <a:gd name="adj" fmla="val 16667"/>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347" name="CustomShape 3"/>
          <p:cNvSpPr/>
          <p:nvPr/>
        </p:nvSpPr>
        <p:spPr>
          <a:xfrm>
            <a:off x="4869360" y="3962160"/>
            <a:ext cx="3754440" cy="2248200"/>
          </a:xfrm>
          <a:prstGeom prst="roundRect">
            <a:avLst>
              <a:gd name="adj" fmla="val 16667"/>
            </a:avLst>
          </a:prstGeom>
          <a:ln>
            <a:round/>
          </a:ln>
        </p:spPr>
        <p:style>
          <a:lnRef idx="2">
            <a:schemeClr val="dk1"/>
          </a:lnRef>
          <a:fillRef idx="1">
            <a:schemeClr val="lt1"/>
          </a:fillRef>
          <a:effectRef idx="0">
            <a:schemeClr val="dk1"/>
          </a:effectRef>
          <a:fontRef idx="minor"/>
        </p:style>
      </p:sp>
      <p:pic>
        <p:nvPicPr>
          <p:cNvPr id="348" name="図 4"/>
          <p:cNvPicPr/>
          <p:nvPr/>
        </p:nvPicPr>
        <p:blipFill>
          <a:blip r:embed="rId2"/>
          <a:srcRect t="32130" b="36770"/>
          <a:stretch/>
        </p:blipFill>
        <p:spPr>
          <a:xfrm>
            <a:off x="-19080" y="-70560"/>
            <a:ext cx="6346800" cy="1182240"/>
          </a:xfrm>
          <a:prstGeom prst="rect">
            <a:avLst/>
          </a:prstGeom>
          <a:ln>
            <a:noFill/>
          </a:ln>
          <a:effectLst>
            <a:reflection stA="0" endPos="65000" dist="50800" dir="5400000" sy="-100000" algn="bl" rotWithShape="0"/>
          </a:effectLst>
        </p:spPr>
      </p:pic>
      <p:sp>
        <p:nvSpPr>
          <p:cNvPr id="349" name="CustomShape 4"/>
          <p:cNvSpPr/>
          <p:nvPr/>
        </p:nvSpPr>
        <p:spPr>
          <a:xfrm>
            <a:off x="129960" y="1171440"/>
            <a:ext cx="4615560" cy="310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a:solidFill>
                  <a:srgbClr val="000000"/>
                </a:solidFill>
                <a:latin typeface="Meiryo UI"/>
                <a:ea typeface="Meiryo UI"/>
              </a:rPr>
              <a:t>2年生の後期にDirectX12を利用して制作</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したものです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この制作で初めてDirectXを直に触りました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1" strike="noStrike" spc="-1" dirty="0">
                <a:solidFill>
                  <a:srgbClr val="000000"/>
                </a:solidFill>
                <a:latin typeface="Meiryo UI"/>
                <a:ea typeface="Meiryo UI"/>
              </a:rPr>
              <a:t>初期化、モデル読み込み、スキニングやシャドウマップを行いました。日本語化されたリファレンスがまだないので、翻訳しながらの作業でした。</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テクスチャの複数読み込みや別モデル読み込みに</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うまく対応できていので今後の課題としています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endParaRPr lang="en-US" sz="1800" b="0" strike="noStrike" spc="-1" dirty="0">
              <a:latin typeface="Arial"/>
            </a:endParaRPr>
          </a:p>
        </p:txBody>
      </p:sp>
      <p:sp>
        <p:nvSpPr>
          <p:cNvPr id="350" name="CustomShape 5"/>
          <p:cNvSpPr/>
          <p:nvPr/>
        </p:nvSpPr>
        <p:spPr>
          <a:xfrm>
            <a:off x="6130440" y="1442160"/>
            <a:ext cx="1233000" cy="49608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初期化</a:t>
            </a:r>
            <a:endParaRPr lang="en-US" sz="1800" b="0" strike="noStrike" spc="-1">
              <a:latin typeface="Arial"/>
            </a:endParaRPr>
          </a:p>
        </p:txBody>
      </p:sp>
      <p:sp>
        <p:nvSpPr>
          <p:cNvPr id="351" name="CustomShape 6"/>
          <p:cNvSpPr/>
          <p:nvPr/>
        </p:nvSpPr>
        <p:spPr>
          <a:xfrm>
            <a:off x="6130440" y="2308680"/>
            <a:ext cx="1233000" cy="50148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各データ読み込み</a:t>
            </a:r>
            <a:endParaRPr lang="en-US" sz="1800" b="0" strike="noStrike" spc="-1">
              <a:latin typeface="Arial"/>
            </a:endParaRPr>
          </a:p>
        </p:txBody>
      </p:sp>
      <p:sp>
        <p:nvSpPr>
          <p:cNvPr id="352" name="CustomShape 7"/>
          <p:cNvSpPr/>
          <p:nvPr/>
        </p:nvSpPr>
        <p:spPr>
          <a:xfrm>
            <a:off x="6130440" y="3201480"/>
            <a:ext cx="1233000" cy="48852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設定</a:t>
            </a:r>
            <a:endParaRPr lang="en-US" sz="1800" b="0" strike="noStrike" spc="-1">
              <a:latin typeface="Arial"/>
            </a:endParaRPr>
          </a:p>
        </p:txBody>
      </p:sp>
      <p:sp>
        <p:nvSpPr>
          <p:cNvPr id="353" name="CustomShape 8"/>
          <p:cNvSpPr/>
          <p:nvPr/>
        </p:nvSpPr>
        <p:spPr>
          <a:xfrm>
            <a:off x="7036200" y="4455000"/>
            <a:ext cx="1287720" cy="48852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ボーン回転</a:t>
            </a:r>
            <a:endParaRPr lang="en-US" sz="1800" b="0" strike="noStrike" spc="-1">
              <a:latin typeface="Arial"/>
            </a:endParaRPr>
          </a:p>
        </p:txBody>
      </p:sp>
      <p:sp>
        <p:nvSpPr>
          <p:cNvPr id="354" name="CustomShape 9"/>
          <p:cNvSpPr/>
          <p:nvPr/>
        </p:nvSpPr>
        <p:spPr>
          <a:xfrm>
            <a:off x="7036200" y="5468400"/>
            <a:ext cx="1287720" cy="48852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カメラ設定</a:t>
            </a:r>
            <a:endParaRPr lang="en-US" sz="1800" b="0" strike="noStrike" spc="-1">
              <a:latin typeface="Arial"/>
            </a:endParaRPr>
          </a:p>
        </p:txBody>
      </p:sp>
      <p:sp>
        <p:nvSpPr>
          <p:cNvPr id="355" name="CustomShape 10"/>
          <p:cNvSpPr/>
          <p:nvPr/>
        </p:nvSpPr>
        <p:spPr>
          <a:xfrm>
            <a:off x="5094720" y="5497560"/>
            <a:ext cx="1428480" cy="43056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ライトビュー描画</a:t>
            </a:r>
            <a:endParaRPr lang="en-US" sz="1400" b="0" strike="noStrike" spc="-1">
              <a:latin typeface="Arial"/>
            </a:endParaRPr>
          </a:p>
        </p:txBody>
      </p:sp>
      <p:sp>
        <p:nvSpPr>
          <p:cNvPr id="356" name="CustomShape 11"/>
          <p:cNvSpPr/>
          <p:nvPr/>
        </p:nvSpPr>
        <p:spPr>
          <a:xfrm>
            <a:off x="5094720" y="4450320"/>
            <a:ext cx="1407240" cy="48852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モデル描画</a:t>
            </a:r>
            <a:endParaRPr lang="en-US" sz="1800" b="0" strike="noStrike" spc="-1">
              <a:latin typeface="Arial"/>
            </a:endParaRPr>
          </a:p>
        </p:txBody>
      </p:sp>
      <p:sp>
        <p:nvSpPr>
          <p:cNvPr id="357" name="CustomShape 12"/>
          <p:cNvSpPr/>
          <p:nvPr/>
        </p:nvSpPr>
        <p:spPr>
          <a:xfrm>
            <a:off x="6316200" y="3962160"/>
            <a:ext cx="862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0" strike="noStrike" spc="-1">
                <a:solidFill>
                  <a:srgbClr val="000000"/>
                </a:solidFill>
                <a:latin typeface="Calibri"/>
                <a:ea typeface="DejaVu Sans"/>
              </a:rPr>
              <a:t>Main</a:t>
            </a:r>
            <a:endParaRPr lang="en-US" sz="2400" b="0" strike="noStrike" spc="-1">
              <a:latin typeface="Arial"/>
            </a:endParaRPr>
          </a:p>
        </p:txBody>
      </p:sp>
      <p:sp>
        <p:nvSpPr>
          <p:cNvPr id="358" name="CustomShape 13"/>
          <p:cNvSpPr/>
          <p:nvPr/>
        </p:nvSpPr>
        <p:spPr>
          <a:xfrm>
            <a:off x="6748200" y="1940760"/>
            <a:ext cx="360" cy="3657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59" name="CustomShape 14"/>
          <p:cNvSpPr/>
          <p:nvPr/>
        </p:nvSpPr>
        <p:spPr>
          <a:xfrm>
            <a:off x="6748200" y="2812680"/>
            <a:ext cx="360" cy="386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60" name="CustomShape 15"/>
          <p:cNvSpPr/>
          <p:nvPr/>
        </p:nvSpPr>
        <p:spPr>
          <a:xfrm>
            <a:off x="6748200" y="3692520"/>
            <a:ext cx="360" cy="27972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61" name="CustomShape 16"/>
          <p:cNvSpPr/>
          <p:nvPr/>
        </p:nvSpPr>
        <p:spPr>
          <a:xfrm>
            <a:off x="7681320" y="4946040"/>
            <a:ext cx="360" cy="51984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62" name="CustomShape 17"/>
          <p:cNvSpPr/>
          <p:nvPr/>
        </p:nvSpPr>
        <p:spPr>
          <a:xfrm flipH="1">
            <a:off x="6523920" y="5714280"/>
            <a:ext cx="507600" cy="3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63" name="CustomShape 18"/>
          <p:cNvSpPr/>
          <p:nvPr/>
        </p:nvSpPr>
        <p:spPr>
          <a:xfrm flipH="1" flipV="1">
            <a:off x="5796720" y="4939200"/>
            <a:ext cx="8280" cy="5536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64" name="CustomShape 19"/>
          <p:cNvSpPr/>
          <p:nvPr/>
        </p:nvSpPr>
        <p:spPr>
          <a:xfrm>
            <a:off x="6504480" y="4695840"/>
            <a:ext cx="529200" cy="252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pic>
        <p:nvPicPr>
          <p:cNvPr id="365" name="図 20"/>
          <p:cNvPicPr/>
          <p:nvPr/>
        </p:nvPicPr>
        <p:blipFill>
          <a:blip r:embed="rId3"/>
          <a:stretch/>
        </p:blipFill>
        <p:spPr>
          <a:xfrm>
            <a:off x="100800" y="3786480"/>
            <a:ext cx="2043000" cy="1217520"/>
          </a:xfrm>
          <a:prstGeom prst="rect">
            <a:avLst/>
          </a:prstGeom>
          <a:ln>
            <a:noFill/>
          </a:ln>
        </p:spPr>
      </p:pic>
      <p:pic>
        <p:nvPicPr>
          <p:cNvPr id="366" name="図 21"/>
          <p:cNvPicPr/>
          <p:nvPr/>
        </p:nvPicPr>
        <p:blipFill>
          <a:blip r:embed="rId4"/>
          <a:stretch/>
        </p:blipFill>
        <p:spPr>
          <a:xfrm>
            <a:off x="2482200" y="3831120"/>
            <a:ext cx="1986840" cy="1172520"/>
          </a:xfrm>
          <a:prstGeom prst="rect">
            <a:avLst/>
          </a:prstGeom>
          <a:ln>
            <a:noFill/>
          </a:ln>
        </p:spPr>
      </p:pic>
      <p:pic>
        <p:nvPicPr>
          <p:cNvPr id="367" name="図 23"/>
          <p:cNvPicPr/>
          <p:nvPr/>
        </p:nvPicPr>
        <p:blipFill>
          <a:blip r:embed="rId5"/>
          <a:stretch/>
        </p:blipFill>
        <p:spPr>
          <a:xfrm>
            <a:off x="2607480" y="5633640"/>
            <a:ext cx="1938240" cy="1147680"/>
          </a:xfrm>
          <a:prstGeom prst="rect">
            <a:avLst/>
          </a:prstGeom>
          <a:ln>
            <a:noFill/>
          </a:ln>
        </p:spPr>
      </p:pic>
      <p:pic>
        <p:nvPicPr>
          <p:cNvPr id="368" name="図 25"/>
          <p:cNvPicPr/>
          <p:nvPr/>
        </p:nvPicPr>
        <p:blipFill>
          <a:blip r:embed="rId6"/>
          <a:stretch/>
        </p:blipFill>
        <p:spPr>
          <a:xfrm>
            <a:off x="182880" y="5627520"/>
            <a:ext cx="1960920" cy="1167840"/>
          </a:xfrm>
          <a:prstGeom prst="rect">
            <a:avLst/>
          </a:prstGeom>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5866200" y="890280"/>
            <a:ext cx="3112200" cy="4924440"/>
          </a:xfrm>
          <a:prstGeom prst="roundRect">
            <a:avLst>
              <a:gd name="adj" fmla="val 16667"/>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370" name="CustomShape 2"/>
          <p:cNvSpPr/>
          <p:nvPr/>
        </p:nvSpPr>
        <p:spPr>
          <a:xfrm>
            <a:off x="6177960" y="1319040"/>
            <a:ext cx="2711880" cy="2194920"/>
          </a:xfrm>
          <a:custGeom>
            <a:avLst/>
            <a:gdLst/>
            <a:ahLst/>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a:ln>
            <a:solidFill>
              <a:srgbClr val="F59240"/>
            </a:solidFill>
            <a:round/>
          </a:ln>
          <a:effectLst>
            <a:outerShdw blurRad="40000" dist="23040" dir="5400000" rotWithShape="0">
              <a:srgbClr val="000000">
                <a:alpha val="35000"/>
              </a:srgbClr>
            </a:outerShdw>
          </a:effectLst>
        </p:spPr>
        <p:style>
          <a:lnRef idx="1">
            <a:schemeClr val="accent6"/>
          </a:lnRef>
          <a:fillRef idx="3">
            <a:schemeClr val="accent6"/>
          </a:fillRef>
          <a:effectRef idx="2">
            <a:schemeClr val="accent6"/>
          </a:effectRef>
          <a:fontRef idx="minor"/>
        </p:style>
      </p:sp>
      <p:sp>
        <p:nvSpPr>
          <p:cNvPr id="371" name="CustomShape 3"/>
          <p:cNvSpPr/>
          <p:nvPr/>
        </p:nvSpPr>
        <p:spPr>
          <a:xfrm>
            <a:off x="306720" y="226440"/>
            <a:ext cx="50205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Meiryo UI"/>
                <a:ea typeface="Meiryo UI"/>
              </a:rPr>
              <a:t>スキニングについて</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Meiryo UI"/>
                <a:ea typeface="Meiryo UI"/>
              </a:rPr>
              <a:t>①</a:t>
            </a:r>
            <a:r>
              <a:rPr lang="en-US" sz="1800" b="1" strike="noStrike" spc="-1">
                <a:solidFill>
                  <a:srgbClr val="000000"/>
                </a:solidFill>
                <a:latin typeface="Meiryo UI"/>
                <a:ea typeface="Meiryo UI"/>
              </a:rPr>
              <a:t>現在のフレームの回転行列のデータを作成します。</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ここではラムダ式を利用して記述しました。</a:t>
            </a:r>
            <a:endParaRPr lang="en-US" sz="1800" b="0" strike="noStrike" spc="-1">
              <a:latin typeface="Arial"/>
            </a:endParaRPr>
          </a:p>
        </p:txBody>
      </p:sp>
      <p:sp>
        <p:nvSpPr>
          <p:cNvPr id="372" name="CustomShape 4"/>
          <p:cNvSpPr/>
          <p:nvPr/>
        </p:nvSpPr>
        <p:spPr>
          <a:xfrm>
            <a:off x="230400" y="3154680"/>
            <a:ext cx="57261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②</a:t>
            </a:r>
            <a:r>
              <a:rPr lang="en-US" sz="1800" b="1" strike="noStrike" spc="-1">
                <a:solidFill>
                  <a:srgbClr val="000000"/>
                </a:solidFill>
                <a:latin typeface="Meiryo UI"/>
                <a:ea typeface="Meiryo UI"/>
              </a:rPr>
              <a:t>回転行列を作成する関数はこのようになっています。</a:t>
            </a:r>
            <a:endParaRPr lang="en-US" sz="1800" b="0" strike="noStrike" spc="-1">
              <a:latin typeface="Arial"/>
            </a:endParaRPr>
          </a:p>
        </p:txBody>
      </p:sp>
      <p:sp>
        <p:nvSpPr>
          <p:cNvPr id="373" name="CustomShape 5"/>
          <p:cNvSpPr/>
          <p:nvPr/>
        </p:nvSpPr>
        <p:spPr>
          <a:xfrm>
            <a:off x="271800" y="4789440"/>
            <a:ext cx="623664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③</a:t>
            </a:r>
            <a:r>
              <a:rPr lang="en-US" sz="1800" b="1" strike="noStrike" spc="-1">
                <a:solidFill>
                  <a:srgbClr val="000000"/>
                </a:solidFill>
                <a:latin typeface="Meiryo UI"/>
                <a:ea typeface="Meiryo UI"/>
              </a:rPr>
              <a:t>作成したデータからボーンを回転させる関数を</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呼び出します。子ボーンに親の回転を伝えるため</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このように記述しています。</a:t>
            </a:r>
            <a:endParaRPr lang="en-US" sz="1800" b="0" strike="noStrike" spc="-1">
              <a:latin typeface="Arial"/>
            </a:endParaRPr>
          </a:p>
          <a:p>
            <a:pPr>
              <a:lnSpc>
                <a:spcPct val="100000"/>
              </a:lnSpc>
            </a:pPr>
            <a:endParaRPr lang="en-US" sz="1800" b="0" strike="noStrike" spc="-1">
              <a:latin typeface="Arial"/>
            </a:endParaRPr>
          </a:p>
        </p:txBody>
      </p:sp>
      <p:sp>
        <p:nvSpPr>
          <p:cNvPr id="374" name="CustomShape 6"/>
          <p:cNvSpPr/>
          <p:nvPr/>
        </p:nvSpPr>
        <p:spPr>
          <a:xfrm>
            <a:off x="6780240" y="776880"/>
            <a:ext cx="1287720" cy="488520"/>
          </a:xfrm>
          <a:prstGeom prst="flowChartProcess">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ボーン回転</a:t>
            </a:r>
            <a:endParaRPr lang="en-US" sz="1800" b="0" strike="noStrike" spc="-1">
              <a:latin typeface="Arial"/>
            </a:endParaRPr>
          </a:p>
        </p:txBody>
      </p:sp>
      <p:sp>
        <p:nvSpPr>
          <p:cNvPr id="375" name="CustomShape 7"/>
          <p:cNvSpPr/>
          <p:nvPr/>
        </p:nvSpPr>
        <p:spPr>
          <a:xfrm>
            <a:off x="6736680" y="1472040"/>
            <a:ext cx="1374840" cy="6454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ボーンの開始位置を探す</a:t>
            </a:r>
            <a:endParaRPr lang="en-US" sz="1400" b="0" strike="noStrike" spc="-1">
              <a:latin typeface="Arial"/>
            </a:endParaRPr>
          </a:p>
        </p:txBody>
      </p:sp>
      <p:sp>
        <p:nvSpPr>
          <p:cNvPr id="376" name="CustomShape 8"/>
          <p:cNvSpPr/>
          <p:nvPr/>
        </p:nvSpPr>
        <p:spPr>
          <a:xfrm>
            <a:off x="6025680" y="2723400"/>
            <a:ext cx="1178640" cy="62784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回転行列の作成</a:t>
            </a:r>
            <a:endParaRPr lang="en-US" sz="1400" b="0" strike="noStrike" spc="-1">
              <a:latin typeface="Arial"/>
            </a:endParaRPr>
          </a:p>
        </p:txBody>
      </p:sp>
      <p:sp>
        <p:nvSpPr>
          <p:cNvPr id="377" name="CustomShape 9"/>
          <p:cNvSpPr/>
          <p:nvPr/>
        </p:nvSpPr>
        <p:spPr>
          <a:xfrm>
            <a:off x="7637760" y="2737800"/>
            <a:ext cx="1221480" cy="60012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400" b="0" strike="noStrike" spc="-1">
                <a:solidFill>
                  <a:srgbClr val="000000"/>
                </a:solidFill>
                <a:latin typeface="游ゴシック"/>
                <a:ea typeface="DejaVu Sans"/>
              </a:rPr>
              <a:t>一つ先のボーンへ</a:t>
            </a:r>
            <a:endParaRPr lang="en-US" sz="1400" b="0" strike="noStrike" spc="-1">
              <a:latin typeface="Arial"/>
            </a:endParaRPr>
          </a:p>
        </p:txBody>
      </p:sp>
      <p:sp>
        <p:nvSpPr>
          <p:cNvPr id="378" name="CustomShape 10"/>
          <p:cNvSpPr/>
          <p:nvPr/>
        </p:nvSpPr>
        <p:spPr>
          <a:xfrm>
            <a:off x="6776280" y="4961160"/>
            <a:ext cx="1287720" cy="6454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游ゴシック"/>
                <a:ea typeface="DejaVu Sans"/>
              </a:rPr>
              <a:t>曲げる</a:t>
            </a:r>
            <a:endParaRPr lang="en-US" sz="1800" b="0" strike="noStrike" spc="-1">
              <a:latin typeface="Arial"/>
            </a:endParaRPr>
          </a:p>
        </p:txBody>
      </p:sp>
      <p:sp>
        <p:nvSpPr>
          <p:cNvPr id="379" name="CustomShape 11"/>
          <p:cNvSpPr/>
          <p:nvPr/>
        </p:nvSpPr>
        <p:spPr>
          <a:xfrm rot="5400000">
            <a:off x="6721560" y="2017080"/>
            <a:ext cx="600840" cy="806760"/>
          </a:xfrm>
          <a:prstGeom prst="bentConnector3">
            <a:avLst>
              <a:gd name="adj1" fmla="val 50000"/>
            </a:avLst>
          </a:prstGeom>
          <a:noFill/>
          <a:ln>
            <a:round/>
            <a:tailEnd type="triangle" w="med" len="med"/>
          </a:ln>
        </p:spPr>
        <p:style>
          <a:lnRef idx="1">
            <a:schemeClr val="dk1"/>
          </a:lnRef>
          <a:fillRef idx="0">
            <a:schemeClr val="dk1"/>
          </a:fillRef>
          <a:effectRef idx="0">
            <a:schemeClr val="dk1"/>
          </a:effectRef>
          <a:fontRef idx="minor"/>
        </p:style>
      </p:sp>
      <p:sp>
        <p:nvSpPr>
          <p:cNvPr id="380" name="CustomShape 12"/>
          <p:cNvSpPr/>
          <p:nvPr/>
        </p:nvSpPr>
        <p:spPr>
          <a:xfrm rot="5400000" flipH="1" flipV="1">
            <a:off x="7426080" y="2527920"/>
            <a:ext cx="10800" cy="1631160"/>
          </a:xfrm>
          <a:prstGeom prst="bentConnector3">
            <a:avLst>
              <a:gd name="adj1" fmla="val -4384967"/>
            </a:avLst>
          </a:prstGeom>
          <a:noFill/>
          <a:ln>
            <a:round/>
            <a:tailEnd type="triangle" w="med" len="med"/>
          </a:ln>
        </p:spPr>
        <p:style>
          <a:lnRef idx="1">
            <a:schemeClr val="dk1"/>
          </a:lnRef>
          <a:fillRef idx="0">
            <a:schemeClr val="dk1"/>
          </a:fillRef>
          <a:effectRef idx="0">
            <a:schemeClr val="dk1"/>
          </a:effectRef>
          <a:fontRef idx="minor"/>
        </p:style>
      </p:sp>
      <p:sp>
        <p:nvSpPr>
          <p:cNvPr id="381" name="CustomShape 13"/>
          <p:cNvSpPr/>
          <p:nvPr/>
        </p:nvSpPr>
        <p:spPr>
          <a:xfrm rot="16200000" flipV="1">
            <a:off x="7637400" y="2120400"/>
            <a:ext cx="306000" cy="919080"/>
          </a:xfrm>
          <a:prstGeom prst="bentConnector2">
            <a:avLst/>
          </a:prstGeom>
          <a:noFill/>
          <a:ln>
            <a:round/>
          </a:ln>
        </p:spPr>
        <p:style>
          <a:lnRef idx="1">
            <a:schemeClr val="dk1"/>
          </a:lnRef>
          <a:fillRef idx="0">
            <a:schemeClr val="dk1"/>
          </a:fillRef>
          <a:effectRef idx="0">
            <a:schemeClr val="dk1"/>
          </a:effectRef>
          <a:fontRef idx="minor"/>
        </p:style>
      </p:sp>
      <p:sp>
        <p:nvSpPr>
          <p:cNvPr id="382" name="CustomShape 14"/>
          <p:cNvSpPr/>
          <p:nvPr/>
        </p:nvSpPr>
        <p:spPr>
          <a:xfrm flipH="1">
            <a:off x="7418520" y="4317840"/>
            <a:ext cx="9000" cy="64116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83" name="CustomShape 15"/>
          <p:cNvSpPr/>
          <p:nvPr/>
        </p:nvSpPr>
        <p:spPr>
          <a:xfrm>
            <a:off x="6616080" y="3585960"/>
            <a:ext cx="1631160" cy="729360"/>
          </a:xfrm>
          <a:prstGeom prst="flowChartDecision">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n-US" sz="1200" b="1" strike="noStrike" spc="-1">
                <a:solidFill>
                  <a:srgbClr val="000000"/>
                </a:solidFill>
                <a:latin typeface="游ゴシック"/>
                <a:ea typeface="DejaVu Sans"/>
              </a:rPr>
              <a:t>ボーンの末端か</a:t>
            </a:r>
            <a:endParaRPr lang="en-US" sz="1200" b="0" strike="noStrike" spc="-1">
              <a:latin typeface="Arial"/>
            </a:endParaRPr>
          </a:p>
        </p:txBody>
      </p:sp>
      <p:sp>
        <p:nvSpPr>
          <p:cNvPr id="384" name="CustomShape 16"/>
          <p:cNvSpPr/>
          <p:nvPr/>
        </p:nvSpPr>
        <p:spPr>
          <a:xfrm>
            <a:off x="8256240" y="3492720"/>
            <a:ext cx="753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No</a:t>
            </a:r>
            <a:endParaRPr lang="en-US" sz="1800" b="0" strike="noStrike" spc="-1">
              <a:latin typeface="Arial"/>
            </a:endParaRPr>
          </a:p>
        </p:txBody>
      </p:sp>
      <p:sp>
        <p:nvSpPr>
          <p:cNvPr id="385" name="CustomShape 17"/>
          <p:cNvSpPr/>
          <p:nvPr/>
        </p:nvSpPr>
        <p:spPr>
          <a:xfrm>
            <a:off x="7449480" y="4450680"/>
            <a:ext cx="93636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Yes</a:t>
            </a:r>
            <a:endParaRPr lang="en-US" sz="1800" b="0" strike="noStrike" spc="-1">
              <a:latin typeface="Arial"/>
            </a:endParaRPr>
          </a:p>
        </p:txBody>
      </p:sp>
      <p:sp>
        <p:nvSpPr>
          <p:cNvPr id="386" name="CustomShape 18"/>
          <p:cNvSpPr/>
          <p:nvPr/>
        </p:nvSpPr>
        <p:spPr>
          <a:xfrm>
            <a:off x="6190920" y="1297440"/>
            <a:ext cx="13438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①</a:t>
            </a:r>
            <a:endParaRPr lang="en-US" sz="1800" b="0" strike="noStrike" spc="-1">
              <a:latin typeface="Arial"/>
            </a:endParaRPr>
          </a:p>
        </p:txBody>
      </p:sp>
      <p:sp>
        <p:nvSpPr>
          <p:cNvPr id="387" name="CustomShape 19"/>
          <p:cNvSpPr/>
          <p:nvPr/>
        </p:nvSpPr>
        <p:spPr>
          <a:xfrm>
            <a:off x="5920560" y="2408400"/>
            <a:ext cx="613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②</a:t>
            </a:r>
            <a:endParaRPr lang="en-US" sz="1800" b="0" strike="noStrike" spc="-1">
              <a:latin typeface="Arial"/>
            </a:endParaRPr>
          </a:p>
        </p:txBody>
      </p:sp>
      <p:sp>
        <p:nvSpPr>
          <p:cNvPr id="388" name="CustomShape 20"/>
          <p:cNvSpPr/>
          <p:nvPr/>
        </p:nvSpPr>
        <p:spPr>
          <a:xfrm>
            <a:off x="6534360" y="4635360"/>
            <a:ext cx="6130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③</a:t>
            </a:r>
            <a:endParaRPr lang="en-US" sz="1800" b="0" strike="noStrike" spc="-1">
              <a:latin typeface="Arial"/>
            </a:endParaRPr>
          </a:p>
        </p:txBody>
      </p:sp>
      <p:pic>
        <p:nvPicPr>
          <p:cNvPr id="389" name="図 6"/>
          <p:cNvPicPr/>
          <p:nvPr/>
        </p:nvPicPr>
        <p:blipFill>
          <a:blip r:embed="rId2"/>
          <a:stretch/>
        </p:blipFill>
        <p:spPr>
          <a:xfrm>
            <a:off x="275760" y="1399320"/>
            <a:ext cx="4892760" cy="1570680"/>
          </a:xfrm>
          <a:prstGeom prst="rect">
            <a:avLst/>
          </a:prstGeom>
          <a:ln>
            <a:noFill/>
          </a:ln>
        </p:spPr>
      </p:pic>
      <p:pic>
        <p:nvPicPr>
          <p:cNvPr id="390" name="図 9"/>
          <p:cNvPicPr/>
          <p:nvPr/>
        </p:nvPicPr>
        <p:blipFill>
          <a:blip r:embed="rId3"/>
          <a:stretch/>
        </p:blipFill>
        <p:spPr>
          <a:xfrm>
            <a:off x="266760" y="3468240"/>
            <a:ext cx="4955760" cy="1018440"/>
          </a:xfrm>
          <a:prstGeom prst="rect">
            <a:avLst/>
          </a:prstGeom>
          <a:ln>
            <a:noFill/>
          </a:ln>
        </p:spPr>
      </p:pic>
      <p:pic>
        <p:nvPicPr>
          <p:cNvPr id="391" name="図 10"/>
          <p:cNvPicPr/>
          <p:nvPr/>
        </p:nvPicPr>
        <p:blipFill>
          <a:blip r:embed="rId4"/>
          <a:stretch/>
        </p:blipFill>
        <p:spPr>
          <a:xfrm>
            <a:off x="240480" y="5679000"/>
            <a:ext cx="4963320" cy="873720"/>
          </a:xfrm>
          <a:prstGeom prst="rect">
            <a:avLst/>
          </a:prstGeom>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stomShape 1"/>
          <p:cNvSpPr/>
          <p:nvPr/>
        </p:nvSpPr>
        <p:spPr>
          <a:xfrm>
            <a:off x="239040" y="1772640"/>
            <a:ext cx="4124520" cy="433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2000" b="1" strike="noStrike" spc="-1">
                <a:solidFill>
                  <a:srgbClr val="0D0D0D"/>
                </a:solidFill>
                <a:latin typeface="Meiryo UI"/>
                <a:ea typeface="Meiryo UI"/>
              </a:rPr>
              <a:t>日本ゲーム大賞応募作品です。</a:t>
            </a:r>
            <a:endParaRPr lang="en-US" sz="2000" b="0" strike="noStrike" spc="-1">
              <a:latin typeface="Arial"/>
            </a:endParaRPr>
          </a:p>
          <a:p>
            <a:pPr>
              <a:lnSpc>
                <a:spcPct val="90000"/>
              </a:lnSpc>
            </a:pPr>
            <a:r>
              <a:rPr lang="en-US" sz="2000" b="1" strike="noStrike" spc="-1">
                <a:solidFill>
                  <a:srgbClr val="0D0D0D"/>
                </a:solidFill>
                <a:latin typeface="Meiryo UI"/>
                <a:ea typeface="Meiryo UI"/>
              </a:rPr>
              <a:t>「はさむ」をテーマとしています。</a:t>
            </a:r>
            <a:endParaRPr lang="en-US" sz="2000" b="0" strike="noStrike" spc="-1">
              <a:latin typeface="Arial"/>
            </a:endParaRPr>
          </a:p>
          <a:p>
            <a:pPr>
              <a:lnSpc>
                <a:spcPct val="90000"/>
              </a:lnSpc>
            </a:pPr>
            <a:endParaRPr lang="en-US" sz="2000" b="0" strike="noStrike" spc="-1">
              <a:latin typeface="Arial"/>
            </a:endParaRPr>
          </a:p>
          <a:p>
            <a:pPr>
              <a:lnSpc>
                <a:spcPct val="90000"/>
              </a:lnSpc>
            </a:pPr>
            <a:r>
              <a:rPr lang="en-US" sz="2100" b="1" strike="noStrike" spc="-1">
                <a:solidFill>
                  <a:srgbClr val="0D0D0D"/>
                </a:solidFill>
                <a:latin typeface="Meiryo UI"/>
                <a:ea typeface="Meiryo UI"/>
              </a:rPr>
              <a:t>視界に色のついたフィルターを</a:t>
            </a:r>
            <a:endParaRPr lang="en-US" sz="2100" b="0" strike="noStrike" spc="-1">
              <a:latin typeface="Arial"/>
            </a:endParaRPr>
          </a:p>
          <a:p>
            <a:pPr>
              <a:lnSpc>
                <a:spcPct val="90000"/>
              </a:lnSpc>
            </a:pPr>
            <a:r>
              <a:rPr lang="en-US" sz="2100" b="1" strike="noStrike" spc="-1">
                <a:solidFill>
                  <a:srgbClr val="0D0D0D"/>
                </a:solidFill>
                <a:latin typeface="Meiryo UI"/>
                <a:ea typeface="Meiryo UI"/>
              </a:rPr>
              <a:t>“はさむ”ことによって対応した色の</a:t>
            </a:r>
            <a:endParaRPr lang="en-US" sz="2100" b="0" strike="noStrike" spc="-1">
              <a:latin typeface="Arial"/>
            </a:endParaRPr>
          </a:p>
          <a:p>
            <a:pPr>
              <a:lnSpc>
                <a:spcPct val="90000"/>
              </a:lnSpc>
            </a:pPr>
            <a:r>
              <a:rPr lang="en-US" sz="2100" b="1" strike="noStrike" spc="-1">
                <a:solidFill>
                  <a:srgbClr val="0D0D0D"/>
                </a:solidFill>
                <a:latin typeface="Meiryo UI"/>
                <a:ea typeface="Meiryo UI"/>
              </a:rPr>
              <a:t>ギミックが消えて進めるようになります。赤→炎　青→水　黄→雷</a:t>
            </a:r>
            <a:endParaRPr lang="en-US" sz="2100" b="0" strike="noStrike" spc="-1">
              <a:latin typeface="Arial"/>
            </a:endParaRPr>
          </a:p>
          <a:p>
            <a:pPr>
              <a:lnSpc>
                <a:spcPct val="90000"/>
              </a:lnSpc>
            </a:pPr>
            <a:r>
              <a:rPr lang="en-US" sz="2000" b="1" strike="noStrike" spc="-1">
                <a:solidFill>
                  <a:srgbClr val="0D0D0D"/>
                </a:solidFill>
                <a:latin typeface="Meiryo UI"/>
                <a:ea typeface="Meiryo UI"/>
              </a:rPr>
              <a:t>指定されたフィルターの枚数以内に</a:t>
            </a:r>
            <a:endParaRPr lang="en-US" sz="2000" b="0" strike="noStrike" spc="-1">
              <a:latin typeface="Arial"/>
            </a:endParaRPr>
          </a:p>
          <a:p>
            <a:pPr>
              <a:lnSpc>
                <a:spcPct val="90000"/>
              </a:lnSpc>
            </a:pPr>
            <a:r>
              <a:rPr lang="en-US" sz="2000" b="1" strike="noStrike" spc="-1">
                <a:solidFill>
                  <a:srgbClr val="0D0D0D"/>
                </a:solidFill>
                <a:latin typeface="Meiryo UI"/>
                <a:ea typeface="Meiryo UI"/>
              </a:rPr>
              <a:t>ステージ上に設置されたキャラクターを回収してゴールに向かうパズルゲーム</a:t>
            </a:r>
            <a:endParaRPr lang="en-US" sz="2000" b="0" strike="noStrike" spc="-1">
              <a:latin typeface="Arial"/>
            </a:endParaRPr>
          </a:p>
          <a:p>
            <a:pPr>
              <a:lnSpc>
                <a:spcPct val="90000"/>
              </a:lnSpc>
            </a:pPr>
            <a:r>
              <a:rPr lang="en-US" sz="2000" b="1" strike="noStrike" spc="-1">
                <a:solidFill>
                  <a:srgbClr val="0D0D0D"/>
                </a:solidFill>
                <a:latin typeface="Meiryo UI"/>
                <a:ea typeface="Meiryo UI"/>
              </a:rPr>
              <a:t>です。</a:t>
            </a:r>
            <a:endParaRPr lang="en-US" sz="2000" b="0" strike="noStrike" spc="-1">
              <a:latin typeface="Arial"/>
            </a:endParaRPr>
          </a:p>
          <a:p>
            <a:pPr>
              <a:lnSpc>
                <a:spcPct val="90000"/>
              </a:lnSpc>
            </a:pPr>
            <a:endParaRPr lang="en-US" sz="2000" b="0" strike="noStrike" spc="-1">
              <a:latin typeface="Arial"/>
            </a:endParaRPr>
          </a:p>
          <a:p>
            <a:pPr>
              <a:lnSpc>
                <a:spcPct val="90000"/>
              </a:lnSpc>
            </a:pPr>
            <a:r>
              <a:rPr lang="en-US" sz="2000" b="1" strike="noStrike" spc="-1">
                <a:solidFill>
                  <a:srgbClr val="0D0D0D"/>
                </a:solidFill>
                <a:latin typeface="Meiryo UI"/>
                <a:ea typeface="Meiryo UI"/>
              </a:rPr>
              <a:t>初めてのチーム制作作品となります。</a:t>
            </a:r>
            <a:endParaRPr lang="en-US" sz="2000" b="0" strike="noStrike" spc="-1">
              <a:latin typeface="Arial"/>
            </a:endParaRPr>
          </a:p>
          <a:p>
            <a:pPr>
              <a:lnSpc>
                <a:spcPct val="90000"/>
              </a:lnSpc>
            </a:pPr>
            <a:r>
              <a:rPr lang="en-US" sz="2000" b="1" strike="noStrike" spc="-1">
                <a:solidFill>
                  <a:srgbClr val="0D0D0D"/>
                </a:solidFill>
                <a:latin typeface="Meiryo UI"/>
                <a:ea typeface="Meiryo UI"/>
              </a:rPr>
              <a:t>企画、デザイン、プログラムを担当</a:t>
            </a:r>
            <a:endParaRPr lang="en-US" sz="2000" b="0" strike="noStrike" spc="-1">
              <a:latin typeface="Arial"/>
            </a:endParaRPr>
          </a:p>
          <a:p>
            <a:pPr>
              <a:lnSpc>
                <a:spcPct val="90000"/>
              </a:lnSpc>
            </a:pPr>
            <a:r>
              <a:rPr lang="en-US" sz="2000" b="1" strike="noStrike" spc="-1">
                <a:solidFill>
                  <a:srgbClr val="0D0D0D"/>
                </a:solidFill>
                <a:latin typeface="Meiryo UI"/>
                <a:ea typeface="Meiryo UI"/>
              </a:rPr>
              <a:t>しました。</a:t>
            </a:r>
            <a:endParaRPr lang="en-US" sz="2000" b="0" strike="noStrike" spc="-1">
              <a:latin typeface="Arial"/>
            </a:endParaRPr>
          </a:p>
        </p:txBody>
      </p:sp>
      <p:pic>
        <p:nvPicPr>
          <p:cNvPr id="393" name="図 4"/>
          <p:cNvPicPr/>
          <p:nvPr/>
        </p:nvPicPr>
        <p:blipFill>
          <a:blip r:embed="rId3"/>
          <a:srcRect l="810" t="3412" r="567" b="1818"/>
          <a:stretch/>
        </p:blipFill>
        <p:spPr>
          <a:xfrm>
            <a:off x="5051880" y="1629000"/>
            <a:ext cx="3477600" cy="2517480"/>
          </a:xfrm>
          <a:prstGeom prst="rect">
            <a:avLst/>
          </a:prstGeom>
          <a:ln>
            <a:noFill/>
          </a:ln>
        </p:spPr>
      </p:pic>
      <p:grpSp>
        <p:nvGrpSpPr>
          <p:cNvPr id="394" name="Group 2"/>
          <p:cNvGrpSpPr/>
          <p:nvPr/>
        </p:nvGrpSpPr>
        <p:grpSpPr>
          <a:xfrm>
            <a:off x="3833640" y="4479120"/>
            <a:ext cx="5309640" cy="2023560"/>
            <a:chOff x="3833640" y="4479120"/>
            <a:chExt cx="5309640" cy="2023560"/>
          </a:xfrm>
        </p:grpSpPr>
        <p:sp>
          <p:nvSpPr>
            <p:cNvPr id="395" name="CustomShape 3"/>
            <p:cNvSpPr/>
            <p:nvPr/>
          </p:nvSpPr>
          <p:spPr>
            <a:xfrm>
              <a:off x="4366080" y="4479120"/>
              <a:ext cx="4777200" cy="2023560"/>
            </a:xfrm>
            <a:prstGeom prst="rect">
              <a:avLst/>
            </a:prstGeom>
            <a:ln>
              <a:round/>
            </a:ln>
          </p:spPr>
          <p:style>
            <a:lnRef idx="2">
              <a:schemeClr val="accent2"/>
            </a:lnRef>
            <a:fillRef idx="1">
              <a:schemeClr val="lt1"/>
            </a:fillRef>
            <a:effectRef idx="0">
              <a:schemeClr val="accent2"/>
            </a:effectRef>
            <a:fontRef idx="minor"/>
          </p:style>
        </p:sp>
        <p:sp>
          <p:nvSpPr>
            <p:cNvPr id="396" name="CustomShape 4"/>
            <p:cNvSpPr/>
            <p:nvPr/>
          </p:nvSpPr>
          <p:spPr>
            <a:xfrm>
              <a:off x="3833640" y="4556880"/>
              <a:ext cx="247284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1" strike="noStrike" spc="-1">
                  <a:solidFill>
                    <a:srgbClr val="000000"/>
                  </a:solidFill>
                  <a:latin typeface="JKゴシックL"/>
                  <a:ea typeface="JKゴシックL"/>
                </a:rPr>
                <a:t>プラットフォーム</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使用言語</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使用ライブラリ</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制作人数・期間</a:t>
              </a:r>
              <a:endParaRPr lang="en-US" sz="1800" b="0" strike="noStrike" spc="-1">
                <a:latin typeface="Arial"/>
              </a:endParaRPr>
            </a:p>
            <a:p>
              <a:pPr algn="r">
                <a:lnSpc>
                  <a:spcPct val="100000"/>
                </a:lnSpc>
              </a:pP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ジャンル	</a:t>
              </a:r>
              <a:endParaRPr lang="en-US" sz="1800" b="0" strike="noStrike" spc="-1">
                <a:latin typeface="Arial"/>
              </a:endParaRPr>
            </a:p>
          </p:txBody>
        </p:sp>
      </p:grpSp>
      <p:sp>
        <p:nvSpPr>
          <p:cNvPr id="397" name="CustomShape 5"/>
          <p:cNvSpPr/>
          <p:nvPr/>
        </p:nvSpPr>
        <p:spPr>
          <a:xfrm>
            <a:off x="6308640" y="4555800"/>
            <a:ext cx="407232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PC</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C++</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DxLib</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4人・2月～7月</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（企画1カ月、制作4カ月）</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救出パズルゲーム</a:t>
            </a:r>
            <a:endParaRPr lang="en-US" sz="1800" b="0" strike="noStrike" spc="-1">
              <a:latin typeface="Arial"/>
            </a:endParaRPr>
          </a:p>
        </p:txBody>
      </p:sp>
      <p:pic>
        <p:nvPicPr>
          <p:cNvPr id="398" name="図 13"/>
          <p:cNvPicPr/>
          <p:nvPr/>
        </p:nvPicPr>
        <p:blipFill>
          <a:blip r:embed="rId4"/>
          <a:stretch/>
        </p:blipFill>
        <p:spPr>
          <a:xfrm>
            <a:off x="1420200" y="-1158840"/>
            <a:ext cx="6346800" cy="3807000"/>
          </a:xfrm>
          <a:prstGeom prst="rect">
            <a:avLst/>
          </a:prstGeom>
          <a:ln>
            <a:noFill/>
          </a:ln>
        </p:spPr>
      </p:pic>
      <p:sp>
        <p:nvSpPr>
          <p:cNvPr id="399" name="CustomShape 6"/>
          <p:cNvSpPr/>
          <p:nvPr/>
        </p:nvSpPr>
        <p:spPr>
          <a:xfrm>
            <a:off x="2483640" y="1055880"/>
            <a:ext cx="43898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spc="-1">
                <a:solidFill>
                  <a:srgbClr val="FF6600"/>
                </a:solidFill>
                <a:latin typeface="JKゴシックL"/>
                <a:ea typeface="JKゴシックL"/>
              </a:rPr>
              <a:t>Filter + Helper</a:t>
            </a:r>
            <a:endParaRPr lang="en-US" sz="2400" b="0" strike="noStrike" spc="-1">
              <a:latin typeface="Aria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CustomShape 1"/>
          <p:cNvSpPr/>
          <p:nvPr/>
        </p:nvSpPr>
        <p:spPr>
          <a:xfrm>
            <a:off x="318240" y="379080"/>
            <a:ext cx="4010400" cy="547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2000" b="1" strike="noStrike" spc="-1">
                <a:solidFill>
                  <a:srgbClr val="0D0D0D"/>
                </a:solidFill>
                <a:latin typeface="Meiryo UI"/>
                <a:ea typeface="Meiryo UI"/>
              </a:rPr>
              <a:t>プログラムの担当箇所</a:t>
            </a:r>
            <a:endParaRPr lang="en-US" sz="2000" b="0" strike="noStrike" spc="-1">
              <a:latin typeface="Arial"/>
            </a:endParaRPr>
          </a:p>
          <a:p>
            <a:pPr>
              <a:lnSpc>
                <a:spcPct val="90000"/>
              </a:lnSpc>
            </a:pPr>
            <a:r>
              <a:rPr lang="en-US" sz="2000" b="1" strike="noStrike" spc="-1">
                <a:solidFill>
                  <a:srgbClr val="0D0D0D"/>
                </a:solidFill>
                <a:latin typeface="Meiryo UI"/>
                <a:ea typeface="Meiryo UI"/>
              </a:rPr>
              <a:t>・</a:t>
            </a:r>
            <a:r>
              <a:rPr lang="en-US" sz="2000" b="1" strike="noStrike" spc="-1">
                <a:solidFill>
                  <a:srgbClr val="5B9BD5"/>
                </a:solidFill>
                <a:latin typeface="Meiryo UI"/>
                <a:ea typeface="Meiryo UI"/>
              </a:rPr>
              <a:t>タイトルクラス</a:t>
            </a:r>
            <a:endParaRPr lang="en-US" sz="2000" b="0" strike="noStrike" spc="-1">
              <a:latin typeface="Arial"/>
            </a:endParaRPr>
          </a:p>
          <a:p>
            <a:pPr>
              <a:lnSpc>
                <a:spcPct val="90000"/>
              </a:lnSpc>
            </a:pPr>
            <a:r>
              <a:rPr lang="en-US" sz="2000" b="1" strike="noStrike" spc="-1">
                <a:solidFill>
                  <a:srgbClr val="0D0D0D"/>
                </a:solidFill>
                <a:latin typeface="Meiryo UI"/>
                <a:ea typeface="Meiryo UI"/>
              </a:rPr>
              <a:t>　→デザインからすべてを担当</a:t>
            </a:r>
            <a:endParaRPr lang="en-US" sz="2000" b="0" strike="noStrike" spc="-1">
              <a:latin typeface="Arial"/>
            </a:endParaRPr>
          </a:p>
          <a:p>
            <a:pPr>
              <a:lnSpc>
                <a:spcPct val="90000"/>
              </a:lnSpc>
            </a:pPr>
            <a:r>
              <a:rPr lang="en-US" sz="2000" b="1" strike="noStrike" spc="-1">
                <a:solidFill>
                  <a:srgbClr val="0D0D0D"/>
                </a:solidFill>
                <a:latin typeface="Meiryo UI"/>
                <a:ea typeface="Meiryo UI"/>
              </a:rPr>
              <a:t>　 　動画を利用して常に動きが</a:t>
            </a:r>
            <a:endParaRPr lang="en-US" sz="2000" b="0" strike="noStrike" spc="-1">
              <a:latin typeface="Arial"/>
            </a:endParaRPr>
          </a:p>
          <a:p>
            <a:pPr>
              <a:lnSpc>
                <a:spcPct val="90000"/>
              </a:lnSpc>
            </a:pPr>
            <a:r>
              <a:rPr lang="en-US" sz="2000" b="1" strike="noStrike" spc="-1">
                <a:solidFill>
                  <a:srgbClr val="0D0D0D"/>
                </a:solidFill>
                <a:latin typeface="Meiryo UI"/>
                <a:ea typeface="Meiryo UI"/>
              </a:rPr>
              <a:t>　 　あるように工夫しました</a:t>
            </a:r>
            <a:endParaRPr lang="en-US" sz="2000" b="0" strike="noStrike" spc="-1">
              <a:latin typeface="Arial"/>
            </a:endParaRPr>
          </a:p>
          <a:p>
            <a:pPr>
              <a:lnSpc>
                <a:spcPct val="90000"/>
              </a:lnSpc>
            </a:pPr>
            <a:r>
              <a:rPr lang="en-US" sz="2000" b="1" strike="noStrike" spc="-1">
                <a:solidFill>
                  <a:srgbClr val="0D0D0D"/>
                </a:solidFill>
                <a:latin typeface="Meiryo UI"/>
                <a:ea typeface="Meiryo UI"/>
              </a:rPr>
              <a:t>・</a:t>
            </a:r>
            <a:r>
              <a:rPr lang="en-US" sz="2000" b="1" strike="noStrike" spc="-1">
                <a:solidFill>
                  <a:srgbClr val="ED7D31"/>
                </a:solidFill>
                <a:latin typeface="Meiryo UI"/>
                <a:ea typeface="Meiryo UI"/>
              </a:rPr>
              <a:t>MAPクラス</a:t>
            </a:r>
            <a:endParaRPr lang="en-US" sz="2000" b="0" strike="noStrike" spc="-1">
              <a:latin typeface="Arial"/>
            </a:endParaRPr>
          </a:p>
          <a:p>
            <a:pPr>
              <a:lnSpc>
                <a:spcPct val="90000"/>
              </a:lnSpc>
            </a:pPr>
            <a:r>
              <a:rPr lang="en-US" sz="2100" b="1" strike="noStrike" spc="-1">
                <a:solidFill>
                  <a:srgbClr val="0D0D0D"/>
                </a:solidFill>
                <a:latin typeface="Meiryo UI"/>
                <a:ea typeface="Meiryo UI"/>
              </a:rPr>
              <a:t>　→プレイヤーなどのクラスから</a:t>
            </a:r>
            <a:endParaRPr lang="en-US" sz="2100" b="0" strike="noStrike" spc="-1">
              <a:latin typeface="Arial"/>
            </a:endParaRPr>
          </a:p>
          <a:p>
            <a:pPr>
              <a:lnSpc>
                <a:spcPct val="90000"/>
              </a:lnSpc>
            </a:pPr>
            <a:r>
              <a:rPr lang="en-US" sz="2100" b="1" strike="noStrike" spc="-1">
                <a:solidFill>
                  <a:srgbClr val="0D0D0D"/>
                </a:solidFill>
                <a:latin typeface="Meiryo UI"/>
                <a:ea typeface="Meiryo UI"/>
              </a:rPr>
              <a:t> </a:t>
            </a:r>
            <a:r>
              <a:rPr lang="en-US" sz="2000" b="1" strike="noStrike" spc="-1">
                <a:solidFill>
                  <a:srgbClr val="0D0D0D"/>
                </a:solidFill>
                <a:latin typeface="Meiryo UI"/>
                <a:ea typeface="Meiryo UI"/>
              </a:rPr>
              <a:t>　　情報を受け取り判定などを</a:t>
            </a:r>
            <a:endParaRPr lang="en-US" sz="2000" b="0" strike="noStrike" spc="-1">
              <a:latin typeface="Arial"/>
            </a:endParaRPr>
          </a:p>
          <a:p>
            <a:pPr>
              <a:lnSpc>
                <a:spcPct val="90000"/>
              </a:lnSpc>
            </a:pPr>
            <a:r>
              <a:rPr lang="en-US" sz="2000" b="1" strike="noStrike" spc="-1">
                <a:solidFill>
                  <a:srgbClr val="0D0D0D"/>
                </a:solidFill>
                <a:latin typeface="Meiryo UI"/>
                <a:ea typeface="Meiryo UI"/>
              </a:rPr>
              <a:t>　 　行っているクラス</a:t>
            </a:r>
            <a:endParaRPr lang="en-US" sz="2000" b="0" strike="noStrike" spc="-1">
              <a:latin typeface="Arial"/>
            </a:endParaRPr>
          </a:p>
          <a:p>
            <a:pPr>
              <a:lnSpc>
                <a:spcPct val="90000"/>
              </a:lnSpc>
            </a:pPr>
            <a:r>
              <a:rPr lang="en-US" sz="2100" b="1" strike="noStrike" spc="-1">
                <a:solidFill>
                  <a:srgbClr val="0D0D0D"/>
                </a:solidFill>
                <a:latin typeface="Meiryo UI"/>
                <a:ea typeface="Meiryo UI"/>
              </a:rPr>
              <a:t>　　 下は判定を行っている部分</a:t>
            </a:r>
            <a:endParaRPr lang="en-US" sz="2100" b="0" strike="noStrike" spc="-1">
              <a:latin typeface="Arial"/>
            </a:endParaRPr>
          </a:p>
          <a:p>
            <a:pPr>
              <a:lnSpc>
                <a:spcPct val="90000"/>
              </a:lnSpc>
            </a:pPr>
            <a:endParaRPr lang="en-US" sz="2100" b="0" strike="noStrike" spc="-1">
              <a:latin typeface="Arial"/>
            </a:endParaRPr>
          </a:p>
          <a:p>
            <a:pPr>
              <a:lnSpc>
                <a:spcPct val="90000"/>
              </a:lnSpc>
            </a:pPr>
            <a:endParaRPr lang="en-US" sz="2100" b="0" strike="noStrike" spc="-1">
              <a:latin typeface="Arial"/>
            </a:endParaRPr>
          </a:p>
          <a:p>
            <a:pPr>
              <a:lnSpc>
                <a:spcPct val="90000"/>
              </a:lnSpc>
            </a:pPr>
            <a:endParaRPr lang="en-US" sz="2100" b="0" strike="noStrike" spc="-1">
              <a:latin typeface="Arial"/>
            </a:endParaRPr>
          </a:p>
          <a:p>
            <a:pPr>
              <a:lnSpc>
                <a:spcPct val="90000"/>
              </a:lnSpc>
            </a:pPr>
            <a:endParaRPr lang="en-US" sz="2100" b="0" strike="noStrike" spc="-1">
              <a:latin typeface="Arial"/>
            </a:endParaRPr>
          </a:p>
          <a:p>
            <a:pPr>
              <a:lnSpc>
                <a:spcPct val="90000"/>
              </a:lnSpc>
            </a:pPr>
            <a:r>
              <a:rPr lang="en-US" sz="2000" b="1" strike="noStrike" spc="-1">
                <a:solidFill>
                  <a:srgbClr val="0D0D0D"/>
                </a:solidFill>
                <a:latin typeface="Meiryo UI"/>
                <a:ea typeface="Meiryo UI"/>
              </a:rPr>
              <a:t>・</a:t>
            </a:r>
            <a:r>
              <a:rPr lang="en-US" sz="2000" b="1" strike="noStrike" spc="-1">
                <a:solidFill>
                  <a:srgbClr val="4472C4"/>
                </a:solidFill>
                <a:latin typeface="Meiryo UI"/>
                <a:ea typeface="Meiryo UI"/>
              </a:rPr>
              <a:t>miniMAPクラス</a:t>
            </a:r>
            <a:endParaRPr lang="en-US" sz="2000" b="0" strike="noStrike" spc="-1">
              <a:latin typeface="Arial"/>
            </a:endParaRPr>
          </a:p>
          <a:p>
            <a:pPr>
              <a:lnSpc>
                <a:spcPct val="90000"/>
              </a:lnSpc>
            </a:pPr>
            <a:r>
              <a:rPr lang="en-US" sz="2000" b="1" strike="noStrike" spc="-1">
                <a:solidFill>
                  <a:srgbClr val="0D0D0D"/>
                </a:solidFill>
                <a:latin typeface="Meiryo UI"/>
                <a:ea typeface="Meiryo UI"/>
              </a:rPr>
              <a:t>　→画面右上に表示しているもの</a:t>
            </a:r>
            <a:endParaRPr lang="en-US" sz="2000" b="0" strike="noStrike" spc="-1">
              <a:latin typeface="Arial"/>
            </a:endParaRPr>
          </a:p>
          <a:p>
            <a:pPr>
              <a:lnSpc>
                <a:spcPct val="90000"/>
              </a:lnSpc>
            </a:pPr>
            <a:r>
              <a:rPr lang="en-US" sz="2000" b="1" strike="noStrike" spc="-1">
                <a:solidFill>
                  <a:srgbClr val="0D0D0D"/>
                </a:solidFill>
                <a:latin typeface="Meiryo UI"/>
                <a:ea typeface="Meiryo UI"/>
              </a:rPr>
              <a:t>　　 プレイヤーの位置を点滅で表示</a:t>
            </a:r>
            <a:endParaRPr lang="en-US" sz="2000" b="0" strike="noStrike" spc="-1">
              <a:latin typeface="Arial"/>
            </a:endParaRPr>
          </a:p>
          <a:p>
            <a:pPr>
              <a:lnSpc>
                <a:spcPct val="90000"/>
              </a:lnSpc>
            </a:pPr>
            <a:r>
              <a:rPr lang="en-US" sz="2000" b="1" strike="noStrike" spc="-1">
                <a:solidFill>
                  <a:srgbClr val="0D0D0D"/>
                </a:solidFill>
                <a:latin typeface="Meiryo UI"/>
                <a:ea typeface="Meiryo UI"/>
              </a:rPr>
              <a:t>・soundManagerクラス</a:t>
            </a:r>
            <a:endParaRPr lang="en-US" sz="2000" b="0" strike="noStrike" spc="-1">
              <a:latin typeface="Arial"/>
            </a:endParaRPr>
          </a:p>
          <a:p>
            <a:pPr>
              <a:lnSpc>
                <a:spcPct val="90000"/>
              </a:lnSpc>
            </a:pPr>
            <a:r>
              <a:rPr lang="en-US" sz="2000" b="1" strike="noStrike" spc="-1">
                <a:solidFill>
                  <a:srgbClr val="0D0D0D"/>
                </a:solidFill>
                <a:latin typeface="Meiryo UI"/>
                <a:ea typeface="Meiryo UI"/>
              </a:rPr>
              <a:t>・CREDITクラス</a:t>
            </a:r>
            <a:endParaRPr lang="en-US" sz="2000" b="0" strike="noStrike" spc="-1">
              <a:latin typeface="Arial"/>
            </a:endParaRPr>
          </a:p>
          <a:p>
            <a:pPr>
              <a:lnSpc>
                <a:spcPct val="90000"/>
              </a:lnSpc>
            </a:pPr>
            <a:r>
              <a:rPr lang="en-US" sz="2100" b="1" strike="noStrike" spc="-1">
                <a:solidFill>
                  <a:srgbClr val="0D0D0D"/>
                </a:solidFill>
                <a:latin typeface="Meiryo UI"/>
                <a:ea typeface="Meiryo UI"/>
              </a:rPr>
              <a:t>・TIMERクラス</a:t>
            </a:r>
            <a:endParaRPr lang="en-US" sz="2100" b="0" strike="noStrike" spc="-1">
              <a:latin typeface="Arial"/>
            </a:endParaRPr>
          </a:p>
          <a:p>
            <a:pPr>
              <a:lnSpc>
                <a:spcPct val="90000"/>
              </a:lnSpc>
            </a:pPr>
            <a:endParaRPr lang="en-US" sz="2100" b="0" strike="noStrike" spc="-1">
              <a:latin typeface="Arial"/>
            </a:endParaRPr>
          </a:p>
          <a:p>
            <a:pPr>
              <a:lnSpc>
                <a:spcPct val="90000"/>
              </a:lnSpc>
            </a:pPr>
            <a:endParaRPr lang="en-US" sz="2100" b="0" strike="noStrike" spc="-1">
              <a:latin typeface="Arial"/>
            </a:endParaRPr>
          </a:p>
          <a:p>
            <a:pPr>
              <a:lnSpc>
                <a:spcPct val="90000"/>
              </a:lnSpc>
            </a:pPr>
            <a:endParaRPr lang="en-US" sz="2100" b="0" strike="noStrike" spc="-1">
              <a:latin typeface="Arial"/>
            </a:endParaRPr>
          </a:p>
          <a:p>
            <a:pPr>
              <a:lnSpc>
                <a:spcPct val="90000"/>
              </a:lnSpc>
            </a:pPr>
            <a:endParaRPr lang="en-US" sz="2100" b="0" strike="noStrike" spc="-1">
              <a:latin typeface="Arial"/>
            </a:endParaRPr>
          </a:p>
        </p:txBody>
      </p:sp>
      <p:pic>
        <p:nvPicPr>
          <p:cNvPr id="401" name="図 7"/>
          <p:cNvPicPr/>
          <p:nvPr/>
        </p:nvPicPr>
        <p:blipFill>
          <a:blip r:embed="rId3"/>
          <a:stretch/>
        </p:blipFill>
        <p:spPr>
          <a:xfrm>
            <a:off x="4801680" y="3619800"/>
            <a:ext cx="3996000" cy="2996280"/>
          </a:xfrm>
          <a:prstGeom prst="rect">
            <a:avLst/>
          </a:prstGeom>
          <a:ln>
            <a:noFill/>
          </a:ln>
        </p:spPr>
      </p:pic>
      <p:pic>
        <p:nvPicPr>
          <p:cNvPr id="402" name="図 4"/>
          <p:cNvPicPr/>
          <p:nvPr/>
        </p:nvPicPr>
        <p:blipFill>
          <a:blip r:embed="rId4"/>
          <a:stretch/>
        </p:blipFill>
        <p:spPr>
          <a:xfrm>
            <a:off x="4628880" y="583920"/>
            <a:ext cx="4168800" cy="2626560"/>
          </a:xfrm>
          <a:prstGeom prst="rect">
            <a:avLst/>
          </a:prstGeom>
          <a:ln>
            <a:noFill/>
          </a:ln>
        </p:spPr>
      </p:pic>
      <p:pic>
        <p:nvPicPr>
          <p:cNvPr id="403" name="図 5"/>
          <p:cNvPicPr/>
          <p:nvPr/>
        </p:nvPicPr>
        <p:blipFill>
          <a:blip r:embed="rId5"/>
          <a:stretch/>
        </p:blipFill>
        <p:spPr>
          <a:xfrm>
            <a:off x="288000" y="3213000"/>
            <a:ext cx="4195800" cy="811080"/>
          </a:xfrm>
          <a:prstGeom prst="rect">
            <a:avLst/>
          </a:prstGeom>
          <a:ln>
            <a:noFill/>
          </a:ln>
        </p:spPr>
      </p:pic>
      <p:sp>
        <p:nvSpPr>
          <p:cNvPr id="404" name="CustomShape 2"/>
          <p:cNvSpPr/>
          <p:nvPr/>
        </p:nvSpPr>
        <p:spPr>
          <a:xfrm>
            <a:off x="4625280" y="194400"/>
            <a:ext cx="33818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5B9BD5"/>
                </a:solidFill>
                <a:latin typeface="Meiryo UI"/>
                <a:ea typeface="Meiryo UI"/>
              </a:rPr>
              <a:t>タイトルシーンの一部</a:t>
            </a:r>
            <a:endParaRPr lang="en-US" sz="1800" b="0" strike="noStrike" spc="-1">
              <a:latin typeface="Arial"/>
            </a:endParaRPr>
          </a:p>
        </p:txBody>
      </p:sp>
      <p:sp>
        <p:nvSpPr>
          <p:cNvPr id="405" name="CustomShape 3"/>
          <p:cNvSpPr/>
          <p:nvPr/>
        </p:nvSpPr>
        <p:spPr>
          <a:xfrm>
            <a:off x="4801680" y="3250440"/>
            <a:ext cx="35258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4472C4"/>
                </a:solidFill>
                <a:latin typeface="Meiryo UI"/>
                <a:ea typeface="Meiryo UI"/>
              </a:rPr>
              <a:t>プレイ画面</a:t>
            </a:r>
            <a:endParaRPr lang="en-US" sz="1800" b="0" strike="noStrike" spc="-1">
              <a:latin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ustomShape 1"/>
          <p:cNvSpPr/>
          <p:nvPr/>
        </p:nvSpPr>
        <p:spPr>
          <a:xfrm>
            <a:off x="1619640" y="140040"/>
            <a:ext cx="7729920" cy="1161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t/>
            </a:r>
            <a:br/>
            <a:endParaRPr lang="en-US" sz="1800" b="0" strike="noStrike" spc="-1">
              <a:latin typeface="Arial"/>
            </a:endParaRPr>
          </a:p>
        </p:txBody>
      </p:sp>
      <p:sp>
        <p:nvSpPr>
          <p:cNvPr id="407" name="CustomShape 2"/>
          <p:cNvSpPr/>
          <p:nvPr/>
        </p:nvSpPr>
        <p:spPr>
          <a:xfrm>
            <a:off x="387000" y="2788920"/>
            <a:ext cx="4642560" cy="414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900" b="1" strike="noStrike" spc="-1" dirty="0">
                <a:solidFill>
                  <a:srgbClr val="000000"/>
                </a:solidFill>
                <a:latin typeface="Meiryo UI"/>
                <a:ea typeface="Meiryo UI"/>
              </a:rPr>
              <a:t>1年生の集大成として制作しました。</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学内コンテストにエントリーした作品です</a:t>
            </a:r>
            <a:r>
              <a:rPr lang="en-US" sz="1900" b="1" strike="noStrike" spc="-1" dirty="0">
                <a:solidFill>
                  <a:srgbClr val="000000"/>
                </a:solidFill>
                <a:latin typeface="Meiryo UI"/>
                <a:ea typeface="Meiryo UI"/>
              </a:rPr>
              <a:t>。</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テーマは「ハロウィン</a:t>
            </a:r>
            <a:r>
              <a:rPr lang="en-US" sz="1900" b="1" strike="noStrike" spc="-1" dirty="0">
                <a:solidFill>
                  <a:srgbClr val="000000"/>
                </a:solidFill>
                <a:latin typeface="Meiryo UI"/>
                <a:ea typeface="Meiryo UI"/>
              </a:rPr>
              <a:t>」</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誰でも遊べるように単純なキー入力で</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操作できるようになっています</a:t>
            </a:r>
            <a:r>
              <a:rPr lang="en-US" sz="1900" b="1" strike="noStrike" spc="-1" dirty="0">
                <a:solidFill>
                  <a:srgbClr val="000000"/>
                </a:solidFill>
                <a:latin typeface="Meiryo UI"/>
                <a:ea typeface="Meiryo UI"/>
              </a:rPr>
              <a:t>。</a:t>
            </a:r>
            <a:endParaRPr lang="en-US" sz="1900" b="0" strike="noStrike" spc="-1" dirty="0">
              <a:latin typeface="Arial"/>
            </a:endParaRPr>
          </a:p>
          <a:p>
            <a:pPr>
              <a:lnSpc>
                <a:spcPct val="100000"/>
              </a:lnSpc>
            </a:pP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ほぼすべての画像（プレイヤ</a:t>
            </a:r>
            <a:r>
              <a:rPr lang="en-US" sz="1900" b="1" strike="noStrike" spc="-1" dirty="0">
                <a:solidFill>
                  <a:srgbClr val="000000"/>
                </a:solidFill>
                <a:latin typeface="Meiryo UI"/>
                <a:ea typeface="Meiryo UI"/>
              </a:rPr>
              <a:t>ー、</a:t>
            </a:r>
            <a:r>
              <a:rPr lang="en-US" sz="1900" b="1" strike="noStrike" spc="-1" dirty="0" err="1">
                <a:solidFill>
                  <a:srgbClr val="000000"/>
                </a:solidFill>
                <a:latin typeface="Meiryo UI"/>
                <a:ea typeface="Meiryo UI"/>
              </a:rPr>
              <a:t>背景等）を自作しました</a:t>
            </a:r>
            <a:r>
              <a:rPr lang="en-US" sz="1900" b="1" strike="noStrike" spc="-1" dirty="0">
                <a:solidFill>
                  <a:srgbClr val="000000"/>
                </a:solidFill>
                <a:latin typeface="Meiryo UI"/>
                <a:ea typeface="Meiryo UI"/>
              </a:rPr>
              <a:t>。</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敵はオバケのふわふわとした曲線的な動きを再現するため三角関数を用いた制御を行い</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ました</a:t>
            </a:r>
            <a:r>
              <a:rPr lang="en-US" sz="1900" b="1" strike="noStrike" spc="-1" dirty="0">
                <a:solidFill>
                  <a:srgbClr val="000000"/>
                </a:solidFill>
                <a:latin typeface="Meiryo UI"/>
                <a:ea typeface="Meiryo UI"/>
              </a:rPr>
              <a:t>。</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また、残りライフによってボスの動きが</a:t>
            </a:r>
            <a:endParaRPr lang="en-US" sz="1900" b="0" strike="noStrike" spc="-1" dirty="0">
              <a:latin typeface="Arial"/>
            </a:endParaRPr>
          </a:p>
          <a:p>
            <a:pPr>
              <a:lnSpc>
                <a:spcPct val="100000"/>
              </a:lnSpc>
            </a:pPr>
            <a:r>
              <a:rPr lang="en-US" sz="1900" b="1" strike="noStrike" spc="-1" dirty="0" err="1">
                <a:solidFill>
                  <a:srgbClr val="000000"/>
                </a:solidFill>
                <a:latin typeface="Meiryo UI"/>
                <a:ea typeface="Meiryo UI"/>
              </a:rPr>
              <a:t>変わるゲーム性も取り入れています</a:t>
            </a:r>
            <a:endParaRPr lang="en-US" sz="1900" b="0" strike="noStrike" spc="-1" dirty="0">
              <a:latin typeface="Arial"/>
            </a:endParaRPr>
          </a:p>
          <a:p>
            <a:pPr>
              <a:lnSpc>
                <a:spcPct val="100000"/>
              </a:lnSpc>
            </a:pPr>
            <a:endParaRPr lang="en-US" sz="1900" b="0" strike="noStrike" spc="-1" dirty="0">
              <a:latin typeface="Arial"/>
            </a:endParaRPr>
          </a:p>
        </p:txBody>
      </p:sp>
      <p:pic>
        <p:nvPicPr>
          <p:cNvPr id="408" name="図 3"/>
          <p:cNvPicPr/>
          <p:nvPr/>
        </p:nvPicPr>
        <p:blipFill>
          <a:blip r:embed="rId3"/>
          <a:stretch/>
        </p:blipFill>
        <p:spPr>
          <a:xfrm>
            <a:off x="5434920" y="1052640"/>
            <a:ext cx="2770920" cy="2080800"/>
          </a:xfrm>
          <a:prstGeom prst="rect">
            <a:avLst/>
          </a:prstGeom>
          <a:ln>
            <a:noFill/>
          </a:ln>
        </p:spPr>
      </p:pic>
      <p:grpSp>
        <p:nvGrpSpPr>
          <p:cNvPr id="409" name="Group 3"/>
          <p:cNvGrpSpPr/>
          <p:nvPr/>
        </p:nvGrpSpPr>
        <p:grpSpPr>
          <a:xfrm>
            <a:off x="164160" y="1110240"/>
            <a:ext cx="4587840" cy="1599120"/>
            <a:chOff x="164160" y="1110240"/>
            <a:chExt cx="4587840" cy="1599120"/>
          </a:xfrm>
        </p:grpSpPr>
        <p:sp>
          <p:nvSpPr>
            <p:cNvPr id="410" name="CustomShape 4"/>
            <p:cNvSpPr/>
            <p:nvPr/>
          </p:nvSpPr>
          <p:spPr>
            <a:xfrm>
              <a:off x="387000" y="1110240"/>
              <a:ext cx="4365000" cy="1599120"/>
            </a:xfrm>
            <a:prstGeom prst="rect">
              <a:avLst/>
            </a:prstGeom>
            <a:ln>
              <a:round/>
            </a:ln>
          </p:spPr>
          <p:style>
            <a:lnRef idx="2">
              <a:schemeClr val="accent1"/>
            </a:lnRef>
            <a:fillRef idx="1">
              <a:schemeClr val="lt1"/>
            </a:fillRef>
            <a:effectRef idx="0">
              <a:schemeClr val="accent1"/>
            </a:effectRef>
            <a:fontRef idx="minor"/>
          </p:style>
        </p:sp>
        <p:sp>
          <p:nvSpPr>
            <p:cNvPr id="411" name="CustomShape 5"/>
            <p:cNvSpPr/>
            <p:nvPr/>
          </p:nvSpPr>
          <p:spPr>
            <a:xfrm>
              <a:off x="164160" y="1136520"/>
              <a:ext cx="221868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1" strike="noStrike" spc="-1">
                  <a:solidFill>
                    <a:srgbClr val="000000"/>
                  </a:solidFill>
                  <a:latin typeface="JKゴシックL"/>
                  <a:ea typeface="JKゴシックL"/>
                </a:rPr>
                <a:t>プラットフォーム	</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使用言語</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使用ライブラリ</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制作人数・期間</a:t>
              </a:r>
              <a:endParaRPr lang="en-US" sz="1800" b="0" strike="noStrike" spc="-1">
                <a:latin typeface="Arial"/>
              </a:endParaRPr>
            </a:p>
            <a:p>
              <a:pPr algn="r">
                <a:lnSpc>
                  <a:spcPct val="100000"/>
                </a:lnSpc>
              </a:pPr>
              <a:r>
                <a:rPr lang="en-US" sz="1800" b="1" strike="noStrike" spc="-1">
                  <a:solidFill>
                    <a:srgbClr val="000000"/>
                  </a:solidFill>
                  <a:latin typeface="JKゴシックL"/>
                  <a:ea typeface="JKゴシックL"/>
                </a:rPr>
                <a:t>ジャンル</a:t>
              </a:r>
              <a:endParaRPr lang="en-US" sz="1800" b="0" strike="noStrike" spc="-1">
                <a:latin typeface="Arial"/>
              </a:endParaRPr>
            </a:p>
          </p:txBody>
        </p:sp>
      </p:grpSp>
      <p:sp>
        <p:nvSpPr>
          <p:cNvPr id="412" name="CustomShape 6"/>
          <p:cNvSpPr/>
          <p:nvPr/>
        </p:nvSpPr>
        <p:spPr>
          <a:xfrm>
            <a:off x="2356920" y="1161000"/>
            <a:ext cx="252072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PC</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DxLib</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1人・12月～2月</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シューティングゲーム</a:t>
            </a:r>
            <a:endParaRPr lang="en-US" sz="1800" b="0" strike="noStrike" spc="-1">
              <a:latin typeface="Arial"/>
            </a:endParaRPr>
          </a:p>
        </p:txBody>
      </p:sp>
      <p:pic>
        <p:nvPicPr>
          <p:cNvPr id="413" name="図 9"/>
          <p:cNvPicPr/>
          <p:nvPr/>
        </p:nvPicPr>
        <p:blipFill>
          <a:blip r:embed="rId4"/>
          <a:srcRect b="41306"/>
          <a:stretch/>
        </p:blipFill>
        <p:spPr>
          <a:xfrm>
            <a:off x="2311200" y="-1183320"/>
            <a:ext cx="6346800" cy="2233440"/>
          </a:xfrm>
          <a:prstGeom prst="rect">
            <a:avLst/>
          </a:prstGeom>
          <a:ln>
            <a:noFill/>
          </a:ln>
        </p:spPr>
      </p:pic>
      <p:pic>
        <p:nvPicPr>
          <p:cNvPr id="414" name="図 11"/>
          <p:cNvPicPr/>
          <p:nvPr/>
        </p:nvPicPr>
        <p:blipFill>
          <a:blip r:embed="rId5"/>
          <a:stretch/>
        </p:blipFill>
        <p:spPr>
          <a:xfrm>
            <a:off x="4998240" y="3547440"/>
            <a:ext cx="3483720" cy="1325880"/>
          </a:xfrm>
          <a:prstGeom prst="rect">
            <a:avLst/>
          </a:prstGeom>
          <a:ln>
            <a:noFill/>
          </a:ln>
        </p:spPr>
      </p:pic>
      <p:pic>
        <p:nvPicPr>
          <p:cNvPr id="415" name="図 12"/>
          <p:cNvPicPr/>
          <p:nvPr/>
        </p:nvPicPr>
        <p:blipFill>
          <a:blip r:embed="rId6"/>
          <a:stretch/>
        </p:blipFill>
        <p:spPr>
          <a:xfrm>
            <a:off x="4999680" y="5234400"/>
            <a:ext cx="3461400" cy="1366560"/>
          </a:xfrm>
          <a:prstGeom prst="rect">
            <a:avLst/>
          </a:prstGeom>
          <a:ln>
            <a:noFill/>
          </a:ln>
        </p:spPr>
      </p:pic>
      <p:sp>
        <p:nvSpPr>
          <p:cNvPr id="416" name="CustomShape 7"/>
          <p:cNvSpPr/>
          <p:nvPr/>
        </p:nvSpPr>
        <p:spPr>
          <a:xfrm>
            <a:off x="5190480" y="3157200"/>
            <a:ext cx="30996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敵の動きについて</a:t>
            </a:r>
            <a:endParaRPr lang="en-US" sz="1800" b="0" strike="noStrike" spc="-1">
              <a:latin typeface="Arial"/>
            </a:endParaRPr>
          </a:p>
        </p:txBody>
      </p:sp>
      <p:sp>
        <p:nvSpPr>
          <p:cNvPr id="417" name="CustomShape 8"/>
          <p:cNvSpPr/>
          <p:nvPr/>
        </p:nvSpPr>
        <p:spPr>
          <a:xfrm>
            <a:off x="5190480" y="4896720"/>
            <a:ext cx="27396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Meiryo UI"/>
                <a:ea typeface="Meiryo UI"/>
              </a:rPr>
              <a:t>ボスの動きについて</a:t>
            </a:r>
            <a:endParaRPr lang="en-US" sz="1800" b="0" strike="noStrike" spc="-1">
              <a:latin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CustomShape 1"/>
          <p:cNvSpPr/>
          <p:nvPr/>
        </p:nvSpPr>
        <p:spPr>
          <a:xfrm>
            <a:off x="2531880" y="2709000"/>
            <a:ext cx="4029840" cy="165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5400" b="0" strike="noStrike" spc="-1" dirty="0" err="1">
                <a:solidFill>
                  <a:srgbClr val="0D0D0D"/>
                </a:solidFill>
                <a:latin typeface="JKゴシックL"/>
                <a:ea typeface="JKゴシックL"/>
              </a:rPr>
              <a:t>授業作品</a:t>
            </a:r>
            <a:endParaRPr lang="en-US" sz="5400" b="0" strike="noStrike" spc="-1" dirty="0">
              <a:latin typeface="Aria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1"/>
          <p:cNvSpPr/>
          <p:nvPr/>
        </p:nvSpPr>
        <p:spPr>
          <a:xfrm>
            <a:off x="219960" y="493560"/>
            <a:ext cx="8669880" cy="304308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420" name="CustomShape 2"/>
          <p:cNvSpPr/>
          <p:nvPr/>
        </p:nvSpPr>
        <p:spPr>
          <a:xfrm>
            <a:off x="467640" y="1840320"/>
            <a:ext cx="446184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Meiryo UI"/>
                <a:ea typeface="Meiryo UI"/>
              </a:rPr>
              <a:t>入学して一番最初の授業で扱った作品です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簡単なシューティングゲームになっています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初めてプログラミングを触り、少しでも早く理解を深めるために放課後まで残って先生に質問しながら制作しました</a:t>
            </a:r>
            <a:r>
              <a:rPr lang="en-US" sz="1800" b="1" strike="noStrike" spc="-1" dirty="0">
                <a:solidFill>
                  <a:srgbClr val="000000"/>
                </a:solidFill>
                <a:latin typeface="Meiryo UI"/>
                <a:ea typeface="Meiryo UI"/>
              </a:rPr>
              <a:t>。</a:t>
            </a:r>
            <a:endParaRPr lang="en-US" sz="1800" b="0" strike="noStrike" spc="-1" dirty="0">
              <a:latin typeface="Arial"/>
            </a:endParaRPr>
          </a:p>
        </p:txBody>
      </p:sp>
      <p:sp>
        <p:nvSpPr>
          <p:cNvPr id="421" name="CustomShape 3"/>
          <p:cNvSpPr/>
          <p:nvPr/>
        </p:nvSpPr>
        <p:spPr>
          <a:xfrm>
            <a:off x="219960" y="3669120"/>
            <a:ext cx="8669880" cy="307440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422" name="CustomShape 4"/>
          <p:cNvSpPr/>
          <p:nvPr/>
        </p:nvSpPr>
        <p:spPr>
          <a:xfrm>
            <a:off x="467640" y="705240"/>
            <a:ext cx="33818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1年前期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pic>
        <p:nvPicPr>
          <p:cNvPr id="423" name="図 10"/>
          <p:cNvPicPr/>
          <p:nvPr/>
        </p:nvPicPr>
        <p:blipFill>
          <a:blip r:embed="rId3"/>
          <a:stretch/>
        </p:blipFill>
        <p:spPr>
          <a:xfrm>
            <a:off x="467640" y="3818520"/>
            <a:ext cx="3443760" cy="2710440"/>
          </a:xfrm>
          <a:prstGeom prst="rect">
            <a:avLst/>
          </a:prstGeom>
          <a:ln>
            <a:noFill/>
          </a:ln>
        </p:spPr>
      </p:pic>
      <p:sp>
        <p:nvSpPr>
          <p:cNvPr id="424" name="CustomShape 5"/>
          <p:cNvSpPr/>
          <p:nvPr/>
        </p:nvSpPr>
        <p:spPr>
          <a:xfrm>
            <a:off x="4122360" y="4777200"/>
            <a:ext cx="4767480" cy="20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Meiryo UI"/>
                <a:ea typeface="Meiryo UI"/>
              </a:rPr>
              <a:t>敵の移動を自分で考える、という課題でした。</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Meiryo UI"/>
                <a:ea typeface="Meiryo UI"/>
              </a:rPr>
              <a:t>最初のシューティングでは個の制御でしたが、集団での制御を行えるようにしました。また、UFOなど挙動が違う敵も実装を行うことができました。</a:t>
            </a:r>
            <a:endParaRPr lang="en-US" sz="1800" b="0" strike="noStrike" spc="-1">
              <a:latin typeface="Arial"/>
            </a:endParaRPr>
          </a:p>
          <a:p>
            <a:pPr>
              <a:lnSpc>
                <a:spcPct val="100000"/>
              </a:lnSpc>
            </a:pPr>
            <a:r>
              <a:rPr lang="en-US" sz="1800" b="1" strike="noStrike" spc="-1">
                <a:solidFill>
                  <a:srgbClr val="000000"/>
                </a:solidFill>
                <a:latin typeface="Meiryo UI"/>
                <a:ea typeface="Meiryo UI"/>
              </a:rPr>
              <a:t>トーチカは敵の弾でのみ壊れるようになっています。</a:t>
            </a:r>
            <a:endParaRPr lang="en-US" sz="1800" b="0" strike="noStrike" spc="-1">
              <a:latin typeface="Arial"/>
            </a:endParaRPr>
          </a:p>
        </p:txBody>
      </p:sp>
      <p:sp>
        <p:nvSpPr>
          <p:cNvPr id="425" name="CustomShape 6"/>
          <p:cNvSpPr/>
          <p:nvPr/>
        </p:nvSpPr>
        <p:spPr>
          <a:xfrm>
            <a:off x="4124880" y="3789000"/>
            <a:ext cx="34538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1年前期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sp>
        <p:nvSpPr>
          <p:cNvPr id="426" name="CustomShape 7"/>
          <p:cNvSpPr/>
          <p:nvPr/>
        </p:nvSpPr>
        <p:spPr>
          <a:xfrm>
            <a:off x="3021480" y="77760"/>
            <a:ext cx="2445840" cy="725040"/>
          </a:xfrm>
          <a:prstGeom prst="ellipse">
            <a:avLst/>
          </a:prstGeom>
          <a:ln>
            <a:noFill/>
          </a:ln>
          <a:effectLst>
            <a:outerShdw blurRad="57150" dist="19080" dir="5400000" algn="ctr" rotWithShape="0">
              <a:srgbClr val="000000">
                <a:alpha val="63000"/>
              </a:srgbClr>
            </a:outerShdw>
          </a:effectLst>
        </p:spPr>
        <p:style>
          <a:lnRef idx="0">
            <a:schemeClr val="accent1"/>
          </a:lnRef>
          <a:fillRef idx="3">
            <a:schemeClr val="accent1"/>
          </a:fillRef>
          <a:effectRef idx="3">
            <a:schemeClr val="accent1"/>
          </a:effectRef>
          <a:fontRef idx="minor"/>
        </p:style>
      </p:sp>
      <p:sp>
        <p:nvSpPr>
          <p:cNvPr id="427" name="CustomShape 8"/>
          <p:cNvSpPr/>
          <p:nvPr/>
        </p:nvSpPr>
        <p:spPr>
          <a:xfrm>
            <a:off x="3477600" y="26280"/>
            <a:ext cx="35978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32">
                <a:solidFill>
                  <a:srgbClr val="FEFEFD"/>
                </a:solidFill>
                <a:latin typeface="JKゴシックL"/>
                <a:ea typeface="JKゴシックL"/>
              </a:rPr>
              <a:t>1年生</a:t>
            </a:r>
            <a:endParaRPr lang="en-US" sz="4000" b="0" strike="noStrike" spc="-1">
              <a:latin typeface="Arial"/>
            </a:endParaRPr>
          </a:p>
        </p:txBody>
      </p:sp>
      <p:pic>
        <p:nvPicPr>
          <p:cNvPr id="428" name="図 1"/>
          <p:cNvPicPr/>
          <p:nvPr/>
        </p:nvPicPr>
        <p:blipFill>
          <a:blip r:embed="rId4"/>
          <a:stretch/>
        </p:blipFill>
        <p:spPr>
          <a:xfrm>
            <a:off x="5277960" y="732600"/>
            <a:ext cx="3418560" cy="2708280"/>
          </a:xfrm>
          <a:prstGeom prst="rect">
            <a:avLst/>
          </a:prstGeom>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107640" y="3563640"/>
            <a:ext cx="8669880" cy="310320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grpSp>
        <p:nvGrpSpPr>
          <p:cNvPr id="430" name="Group 2"/>
          <p:cNvGrpSpPr/>
          <p:nvPr/>
        </p:nvGrpSpPr>
        <p:grpSpPr>
          <a:xfrm>
            <a:off x="107640" y="306720"/>
            <a:ext cx="8669880" cy="6341040"/>
            <a:chOff x="107640" y="306720"/>
            <a:chExt cx="8669880" cy="6341040"/>
          </a:xfrm>
        </p:grpSpPr>
        <p:sp>
          <p:nvSpPr>
            <p:cNvPr id="431" name="CustomShape 3"/>
            <p:cNvSpPr/>
            <p:nvPr/>
          </p:nvSpPr>
          <p:spPr>
            <a:xfrm>
              <a:off x="107640" y="306720"/>
              <a:ext cx="8669880" cy="307440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pic>
          <p:nvPicPr>
            <p:cNvPr id="432" name="図 8"/>
            <p:cNvPicPr/>
            <p:nvPr/>
          </p:nvPicPr>
          <p:blipFill>
            <a:blip r:embed="rId2"/>
            <a:stretch/>
          </p:blipFill>
          <p:spPr>
            <a:xfrm>
              <a:off x="470160" y="3832200"/>
              <a:ext cx="3528360" cy="2658240"/>
            </a:xfrm>
            <a:prstGeom prst="rect">
              <a:avLst/>
            </a:prstGeom>
            <a:ln>
              <a:noFill/>
            </a:ln>
          </p:spPr>
        </p:pic>
        <p:sp>
          <p:nvSpPr>
            <p:cNvPr id="433" name="CustomShape 4"/>
            <p:cNvSpPr/>
            <p:nvPr/>
          </p:nvSpPr>
          <p:spPr>
            <a:xfrm>
              <a:off x="4339080" y="4637880"/>
              <a:ext cx="4262760" cy="20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a:solidFill>
                    <a:srgbClr val="000000"/>
                  </a:solidFill>
                  <a:latin typeface="Meiryo UI"/>
                  <a:ea typeface="Meiryo UI"/>
                </a:rPr>
                <a:t> ゲーム開始時のシャッフルをただランダムで作ったのでは“詰み”状態になる場合があるので、そうならないようにシャッフルする方法を考えるという課題でした。</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世界観を作るために画像やフォントなど</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素材はすべて統一するようにしました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endParaRPr lang="en-US" sz="1800" b="0" strike="noStrike" spc="-1" dirty="0">
                <a:latin typeface="Arial"/>
              </a:endParaRPr>
            </a:p>
          </p:txBody>
        </p:sp>
        <p:sp>
          <p:nvSpPr>
            <p:cNvPr id="434" name="CustomShape 5"/>
            <p:cNvSpPr/>
            <p:nvPr/>
          </p:nvSpPr>
          <p:spPr>
            <a:xfrm>
              <a:off x="4339080" y="3714480"/>
              <a:ext cx="2955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1年後期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grpSp>
      <p:sp>
        <p:nvSpPr>
          <p:cNvPr id="435" name="CustomShape 6"/>
          <p:cNvSpPr/>
          <p:nvPr/>
        </p:nvSpPr>
        <p:spPr>
          <a:xfrm>
            <a:off x="540360" y="1442520"/>
            <a:ext cx="4100760" cy="20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Meiryo UI"/>
                <a:ea typeface="Meiryo UI"/>
              </a:rPr>
              <a:t>RPGのようなシューティングゲームです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マップチップ制御と敵の挙動が課題でした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足元判定を行い、砂場や草むらでは速度が遅くなるようにしています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一定時間で迷路につながる階段が出現します。出現位置の制御も課題でした</a:t>
            </a:r>
            <a:r>
              <a:rPr lang="en-US" sz="1800" b="1" strike="noStrike" spc="-1" dirty="0">
                <a:solidFill>
                  <a:srgbClr val="000000"/>
                </a:solidFill>
                <a:latin typeface="Meiryo UI"/>
                <a:ea typeface="Meiryo UI"/>
              </a:rPr>
              <a:t>。</a:t>
            </a:r>
            <a:endParaRPr lang="en-US" sz="1800" b="0" strike="noStrike" spc="-1" dirty="0">
              <a:latin typeface="Arial"/>
            </a:endParaRPr>
          </a:p>
        </p:txBody>
      </p:sp>
      <p:sp>
        <p:nvSpPr>
          <p:cNvPr id="436" name="CustomShape 7"/>
          <p:cNvSpPr/>
          <p:nvPr/>
        </p:nvSpPr>
        <p:spPr>
          <a:xfrm>
            <a:off x="540360" y="514440"/>
            <a:ext cx="29552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1年前期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pic>
        <p:nvPicPr>
          <p:cNvPr id="437" name="図 1"/>
          <p:cNvPicPr/>
          <p:nvPr/>
        </p:nvPicPr>
        <p:blipFill>
          <a:blip r:embed="rId3"/>
          <a:stretch/>
        </p:blipFill>
        <p:spPr>
          <a:xfrm>
            <a:off x="5076000" y="426240"/>
            <a:ext cx="3525840" cy="2793600"/>
          </a:xfrm>
          <a:prstGeom prst="rect">
            <a:avLst/>
          </a:prstGeom>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CustomShape 1"/>
          <p:cNvSpPr/>
          <p:nvPr/>
        </p:nvSpPr>
        <p:spPr>
          <a:xfrm>
            <a:off x="213840" y="3799440"/>
            <a:ext cx="8638560" cy="286740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439" name="CustomShape 2"/>
          <p:cNvSpPr/>
          <p:nvPr/>
        </p:nvSpPr>
        <p:spPr>
          <a:xfrm>
            <a:off x="213840" y="275040"/>
            <a:ext cx="8638560" cy="323784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440" name="CustomShape 3"/>
          <p:cNvSpPr/>
          <p:nvPr/>
        </p:nvSpPr>
        <p:spPr>
          <a:xfrm>
            <a:off x="410760" y="1468440"/>
            <a:ext cx="473544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Meiryo UI"/>
                <a:ea typeface="Meiryo UI"/>
              </a:rPr>
              <a:t>壁とのあたり判定をビット演算を利用して行う</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ことと、ワープ、敵の挙動、敵の戻りルートの制作が課題でした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本家の挙動を調べ、できるだけ同じ動きになる</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ようアルゴリズムを考えました</a:t>
            </a:r>
            <a:r>
              <a:rPr lang="en-US" sz="1800" b="1" strike="noStrike" spc="-1" dirty="0">
                <a:solidFill>
                  <a:srgbClr val="000000"/>
                </a:solidFill>
                <a:latin typeface="Meiryo UI"/>
                <a:ea typeface="Meiryo UI"/>
              </a:rPr>
              <a:t>。</a:t>
            </a:r>
            <a:endParaRPr lang="en-US" sz="1800" b="0" strike="noStrike" spc="-1" dirty="0">
              <a:latin typeface="Arial"/>
            </a:endParaRPr>
          </a:p>
        </p:txBody>
      </p:sp>
      <p:sp>
        <p:nvSpPr>
          <p:cNvPr id="441" name="CustomShape 4"/>
          <p:cNvSpPr/>
          <p:nvPr/>
        </p:nvSpPr>
        <p:spPr>
          <a:xfrm>
            <a:off x="385200" y="488160"/>
            <a:ext cx="34538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1年後期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sp>
        <p:nvSpPr>
          <p:cNvPr id="442" name="CustomShape 5"/>
          <p:cNvSpPr/>
          <p:nvPr/>
        </p:nvSpPr>
        <p:spPr>
          <a:xfrm>
            <a:off x="4120920" y="4006080"/>
            <a:ext cx="40921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1年後期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C言語</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sp>
        <p:nvSpPr>
          <p:cNvPr id="443" name="CustomShape 6"/>
          <p:cNvSpPr/>
          <p:nvPr/>
        </p:nvSpPr>
        <p:spPr>
          <a:xfrm>
            <a:off x="4096800" y="4952880"/>
            <a:ext cx="44265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Meiryo UI"/>
                <a:ea typeface="Meiryo UI"/>
              </a:rPr>
              <a:t>綺麗でゲームらしい弾幕を作ることが課題</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でした。関数のパラメーターで様々な弾幕を出すことができます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体力によって弾幕の種類が変わるゲーム性を取り入れました</a:t>
            </a:r>
            <a:r>
              <a:rPr lang="en-US" sz="1800" b="1" strike="noStrike" spc="-1" dirty="0">
                <a:solidFill>
                  <a:srgbClr val="000000"/>
                </a:solidFill>
                <a:latin typeface="Meiryo UI"/>
                <a:ea typeface="Meiryo UI"/>
              </a:rPr>
              <a:t>。</a:t>
            </a:r>
            <a:endParaRPr lang="en-US" sz="1800" b="0" strike="noStrike" spc="-1" dirty="0">
              <a:latin typeface="Arial"/>
            </a:endParaRPr>
          </a:p>
        </p:txBody>
      </p:sp>
      <p:pic>
        <p:nvPicPr>
          <p:cNvPr id="444" name="図 1"/>
          <p:cNvPicPr/>
          <p:nvPr/>
        </p:nvPicPr>
        <p:blipFill>
          <a:blip r:embed="rId2"/>
          <a:stretch/>
        </p:blipFill>
        <p:spPr>
          <a:xfrm>
            <a:off x="5123520" y="459720"/>
            <a:ext cx="3625920" cy="2872800"/>
          </a:xfrm>
          <a:prstGeom prst="rect">
            <a:avLst/>
          </a:prstGeom>
          <a:ln>
            <a:noFill/>
          </a:ln>
        </p:spPr>
      </p:pic>
      <p:pic>
        <p:nvPicPr>
          <p:cNvPr id="445" name="図 2"/>
          <p:cNvPicPr/>
          <p:nvPr/>
        </p:nvPicPr>
        <p:blipFill>
          <a:blip r:embed="rId3"/>
          <a:stretch/>
        </p:blipFill>
        <p:spPr>
          <a:xfrm>
            <a:off x="527040" y="3977280"/>
            <a:ext cx="3170160" cy="2511720"/>
          </a:xfrm>
          <a:prstGeom prst="rect">
            <a:avLst/>
          </a:prstGeom>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図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8" name="正方形/長方形 27"/>
          <p:cNvSpPr/>
          <p:nvPr/>
        </p:nvSpPr>
        <p:spPr>
          <a:xfrm>
            <a:off x="142006" y="508446"/>
            <a:ext cx="4328394" cy="5930336"/>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342133" y="2131756"/>
            <a:ext cx="3924300" cy="1585237"/>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4572000" y="508446"/>
            <a:ext cx="4364054" cy="1229340"/>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4572000" y="1737787"/>
            <a:ext cx="4364054" cy="4700996"/>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7947" y="3913623"/>
            <a:ext cx="3924300" cy="2084266"/>
          </a:xfrm>
          <a:prstGeom prst="rect">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42005" y="508446"/>
            <a:ext cx="4325305" cy="1229340"/>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角丸四角形 7"/>
          <p:cNvSpPr/>
          <p:nvPr/>
        </p:nvSpPr>
        <p:spPr>
          <a:xfrm>
            <a:off x="534925" y="264859"/>
            <a:ext cx="3434080" cy="499633"/>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CustomShape 5"/>
          <p:cNvSpPr/>
          <p:nvPr/>
        </p:nvSpPr>
        <p:spPr>
          <a:xfrm>
            <a:off x="5292709" y="266612"/>
            <a:ext cx="2842560" cy="497880"/>
          </a:xfrm>
          <a:custGeom>
            <a:avLst/>
            <a:gdLst/>
            <a:ahLst/>
            <a:cxnLst/>
            <a:rect l="l" t="t" r="r" b="b"/>
            <a:pathLst>
              <a:path w="7899" h="1386">
                <a:moveTo>
                  <a:pt x="230" y="0"/>
                </a:moveTo>
                <a:cubicBezTo>
                  <a:pt x="115" y="0"/>
                  <a:pt x="0" y="115"/>
                  <a:pt x="0" y="230"/>
                </a:cubicBezTo>
                <a:lnTo>
                  <a:pt x="0" y="1154"/>
                </a:lnTo>
                <a:cubicBezTo>
                  <a:pt x="0" y="1269"/>
                  <a:pt x="115" y="1385"/>
                  <a:pt x="230" y="1385"/>
                </a:cubicBezTo>
                <a:lnTo>
                  <a:pt x="7667" y="1385"/>
                </a:lnTo>
                <a:cubicBezTo>
                  <a:pt x="7782" y="1385"/>
                  <a:pt x="7898" y="1269"/>
                  <a:pt x="7898" y="1154"/>
                </a:cubicBezTo>
                <a:lnTo>
                  <a:pt x="7898" y="230"/>
                </a:lnTo>
                <a:cubicBezTo>
                  <a:pt x="7898" y="115"/>
                  <a:pt x="7782" y="0"/>
                  <a:pt x="7667" y="0"/>
                </a:cubicBezTo>
                <a:lnTo>
                  <a:pt x="230" y="0"/>
                </a:lnTo>
              </a:path>
            </a:pathLst>
          </a:custGeom>
          <a:solidFill>
            <a:srgbClr val="FFFFFF"/>
          </a:solidFill>
          <a:ln w="25400">
            <a:solidFill>
              <a:schemeClr val="tx1">
                <a:lumMod val="65000"/>
                <a:lumOff val="35000"/>
              </a:schemeClr>
            </a:solidFill>
            <a:round/>
          </a:ln>
        </p:spPr>
        <p:style>
          <a:lnRef idx="0">
            <a:scrgbClr r="0" g="0" b="0"/>
          </a:lnRef>
          <a:fillRef idx="0">
            <a:scrgbClr r="0" g="0" b="0"/>
          </a:fillRef>
          <a:effectRef idx="0">
            <a:scrgbClr r="0" g="0" b="0"/>
          </a:effectRef>
          <a:fontRef idx="minor"/>
        </p:style>
        <p:txBody>
          <a:bodyPr wrap="none" lIns="99360" tIns="54360" rIns="99360" bIns="54360" anchor="ctr">
            <a:noAutofit/>
          </a:bodyPr>
          <a:lstStyle/>
          <a:p>
            <a:pPr algn="ctr">
              <a:lnSpc>
                <a:spcPct val="100000"/>
              </a:lnSpc>
            </a:pPr>
            <a:r>
              <a:rPr lang="en-US" sz="2200" b="1" strike="noStrike" spc="-1" dirty="0" err="1">
                <a:solidFill>
                  <a:srgbClr val="000000"/>
                </a:solidFill>
                <a:latin typeface="Arial"/>
                <a:ea typeface="DejaVu Sans"/>
              </a:rPr>
              <a:t>GamePlayLevel</a:t>
            </a:r>
            <a:endParaRPr lang="en-US" sz="2200" b="0" strike="noStrike" spc="-1" dirty="0">
              <a:latin typeface="Arial"/>
            </a:endParaRPr>
          </a:p>
        </p:txBody>
      </p:sp>
      <p:sp>
        <p:nvSpPr>
          <p:cNvPr id="179" name="CustomShape 7"/>
          <p:cNvSpPr/>
          <p:nvPr/>
        </p:nvSpPr>
        <p:spPr>
          <a:xfrm>
            <a:off x="5631596" y="2131756"/>
            <a:ext cx="2189880" cy="409486"/>
          </a:xfrm>
          <a:prstGeom prst="rect">
            <a:avLst/>
          </a:prstGeom>
          <a:solidFill>
            <a:schemeClr val="bg1"/>
          </a:solidFill>
          <a:ln>
            <a:solidFill>
              <a:schemeClr val="tx1">
                <a:lumMod val="65000"/>
                <a:lumOff val="35000"/>
              </a:schemeClr>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dirty="0" err="1">
                <a:solidFill>
                  <a:srgbClr val="000000"/>
                </a:solidFill>
                <a:latin typeface="Arial"/>
                <a:ea typeface="DejaVu Sans"/>
              </a:rPr>
              <a:t>MyCharacter</a:t>
            </a:r>
            <a:endParaRPr lang="en-US" sz="1800" b="0" strike="noStrike" spc="-1" dirty="0">
              <a:latin typeface="Arial"/>
            </a:endParaRPr>
          </a:p>
        </p:txBody>
      </p:sp>
      <p:sp>
        <p:nvSpPr>
          <p:cNvPr id="180" name="Line 8"/>
          <p:cNvSpPr/>
          <p:nvPr/>
        </p:nvSpPr>
        <p:spPr>
          <a:xfrm flipH="1">
            <a:off x="6735425" y="2535843"/>
            <a:ext cx="4444" cy="360106"/>
          </a:xfrm>
          <a:prstGeom prst="line">
            <a:avLst/>
          </a:prstGeom>
          <a:ln>
            <a:solidFill>
              <a:schemeClr val="tx1">
                <a:lumMod val="95000"/>
                <a:lumOff val="5000"/>
              </a:schemeClr>
            </a:solidFill>
            <a:tailEnd type="triangle" w="med" len="med"/>
          </a:ln>
        </p:spPr>
        <p:style>
          <a:lnRef idx="0">
            <a:scrgbClr r="0" g="0" b="0"/>
          </a:lnRef>
          <a:fillRef idx="0">
            <a:scrgbClr r="0" g="0" b="0"/>
          </a:fillRef>
          <a:effectRef idx="0">
            <a:scrgbClr r="0" g="0" b="0"/>
          </a:effectRef>
          <a:fontRef idx="minor"/>
        </p:style>
      </p:sp>
      <p:sp>
        <p:nvSpPr>
          <p:cNvPr id="181" name="CustomShape 9"/>
          <p:cNvSpPr/>
          <p:nvPr/>
        </p:nvSpPr>
        <p:spPr>
          <a:xfrm>
            <a:off x="5620759" y="2901348"/>
            <a:ext cx="2189880" cy="439123"/>
          </a:xfrm>
          <a:prstGeom prst="rect">
            <a:avLst/>
          </a:prstGeom>
          <a:solidFill>
            <a:srgbClr val="FFFFFF"/>
          </a:solidFill>
          <a:ln>
            <a:solidFill>
              <a:schemeClr val="tx1">
                <a:lumMod val="65000"/>
                <a:lumOff val="35000"/>
              </a:schemeClr>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1" strike="noStrike" spc="-1" dirty="0" err="1">
                <a:solidFill>
                  <a:srgbClr val="FF0000"/>
                </a:solidFill>
                <a:latin typeface="Arial"/>
                <a:ea typeface="DejaVu Sans"/>
              </a:rPr>
              <a:t>PlayerCharacter</a:t>
            </a:r>
            <a:endParaRPr lang="en-US" sz="1800" b="1" strike="noStrike" spc="-1" dirty="0">
              <a:solidFill>
                <a:srgbClr val="FF0000"/>
              </a:solidFill>
              <a:latin typeface="Arial"/>
            </a:endParaRPr>
          </a:p>
        </p:txBody>
      </p:sp>
      <p:sp>
        <p:nvSpPr>
          <p:cNvPr id="186" name="Line 14"/>
          <p:cNvSpPr/>
          <p:nvPr/>
        </p:nvSpPr>
        <p:spPr>
          <a:xfrm>
            <a:off x="5736215" y="4047448"/>
            <a:ext cx="0" cy="1231596"/>
          </a:xfrm>
          <a:prstGeom prst="line">
            <a:avLst/>
          </a:prstGeom>
          <a:ln>
            <a:solidFill>
              <a:schemeClr val="tx1">
                <a:lumMod val="95000"/>
                <a:lumOff val="5000"/>
              </a:schemeClr>
            </a:solidFill>
          </a:ln>
        </p:spPr>
        <p:style>
          <a:lnRef idx="0">
            <a:scrgbClr r="0" g="0" b="0"/>
          </a:lnRef>
          <a:fillRef idx="0">
            <a:scrgbClr r="0" g="0" b="0"/>
          </a:fillRef>
          <a:effectRef idx="0">
            <a:scrgbClr r="0" g="0" b="0"/>
          </a:effectRef>
          <a:fontRef idx="minor"/>
        </p:style>
      </p:sp>
      <p:sp>
        <p:nvSpPr>
          <p:cNvPr id="182" name="CustomShape 10"/>
          <p:cNvSpPr/>
          <p:nvPr/>
        </p:nvSpPr>
        <p:spPr>
          <a:xfrm>
            <a:off x="6974077" y="3611241"/>
            <a:ext cx="1795138" cy="436207"/>
          </a:xfrm>
          <a:prstGeom prst="rect">
            <a:avLst/>
          </a:prstGeom>
          <a:solidFill>
            <a:schemeClr val="bg1"/>
          </a:solidFill>
          <a:ln>
            <a:solidFill>
              <a:schemeClr val="tx1">
                <a:lumMod val="65000"/>
                <a:lumOff val="35000"/>
              </a:schemeClr>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dirty="0" err="1">
                <a:solidFill>
                  <a:srgbClr val="000000"/>
                </a:solidFill>
                <a:latin typeface="Arial"/>
                <a:ea typeface="DejaVu Sans"/>
              </a:rPr>
              <a:t>MyEnemy</a:t>
            </a:r>
            <a:endParaRPr lang="en-US" sz="1800" b="0" strike="noStrike" spc="-1" dirty="0">
              <a:latin typeface="Arial"/>
            </a:endParaRPr>
          </a:p>
        </p:txBody>
      </p:sp>
      <p:sp>
        <p:nvSpPr>
          <p:cNvPr id="183" name="CustomShape 11"/>
          <p:cNvSpPr/>
          <p:nvPr/>
        </p:nvSpPr>
        <p:spPr>
          <a:xfrm>
            <a:off x="6008015" y="5661004"/>
            <a:ext cx="1625760" cy="440894"/>
          </a:xfrm>
          <a:prstGeom prst="rect">
            <a:avLst/>
          </a:prstGeom>
          <a:solidFill>
            <a:srgbClr val="FFFFFF"/>
          </a:solidFill>
          <a:ln>
            <a:solidFill>
              <a:schemeClr val="tx1">
                <a:lumMod val="65000"/>
                <a:lumOff val="35000"/>
              </a:schemeClr>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b="1" spc="-1" dirty="0" err="1">
                <a:solidFill>
                  <a:srgbClr val="00B050"/>
                </a:solidFill>
                <a:latin typeface="Arial"/>
                <a:ea typeface="DejaVu Sans"/>
              </a:rPr>
              <a:t>Melee</a:t>
            </a:r>
            <a:r>
              <a:rPr lang="en-US" sz="1800" b="1" strike="noStrike" spc="-1" dirty="0" err="1">
                <a:solidFill>
                  <a:srgbClr val="00B050"/>
                </a:solidFill>
                <a:latin typeface="Arial"/>
                <a:ea typeface="DejaVu Sans"/>
              </a:rPr>
              <a:t>Enemy</a:t>
            </a:r>
            <a:endParaRPr lang="en-US" sz="1800" b="1" strike="noStrike" spc="-1" dirty="0">
              <a:solidFill>
                <a:srgbClr val="00B050"/>
              </a:solidFill>
              <a:latin typeface="Arial"/>
            </a:endParaRPr>
          </a:p>
        </p:txBody>
      </p:sp>
      <p:sp>
        <p:nvSpPr>
          <p:cNvPr id="184" name="CustomShape 12"/>
          <p:cNvSpPr/>
          <p:nvPr/>
        </p:nvSpPr>
        <p:spPr>
          <a:xfrm>
            <a:off x="4705578" y="4531707"/>
            <a:ext cx="2166077" cy="437934"/>
          </a:xfrm>
          <a:prstGeom prst="rect">
            <a:avLst/>
          </a:prstGeom>
          <a:solidFill>
            <a:srgbClr val="FFFFFF"/>
          </a:solidFill>
          <a:ln>
            <a:solidFill>
              <a:schemeClr val="tx1">
                <a:lumMod val="65000"/>
                <a:lumOff val="35000"/>
              </a:schemeClr>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dirty="0" err="1">
                <a:solidFill>
                  <a:srgbClr val="000000"/>
                </a:solidFill>
                <a:latin typeface="Arial"/>
                <a:ea typeface="DejaVu Sans"/>
              </a:rPr>
              <a:t>EnemyAIController</a:t>
            </a:r>
            <a:endParaRPr lang="en-US" sz="1800" b="0" strike="noStrike" spc="-1" dirty="0">
              <a:latin typeface="Arial"/>
            </a:endParaRPr>
          </a:p>
        </p:txBody>
      </p:sp>
      <p:sp>
        <p:nvSpPr>
          <p:cNvPr id="185" name="CustomShape 13"/>
          <p:cNvSpPr/>
          <p:nvPr/>
        </p:nvSpPr>
        <p:spPr>
          <a:xfrm>
            <a:off x="4705578" y="3611241"/>
            <a:ext cx="2166077" cy="442604"/>
          </a:xfrm>
          <a:prstGeom prst="rect">
            <a:avLst/>
          </a:prstGeom>
          <a:solidFill>
            <a:srgbClr val="FFFFFF"/>
          </a:solidFill>
          <a:ln>
            <a:solidFill>
              <a:schemeClr val="tx1">
                <a:lumMod val="65000"/>
                <a:lumOff val="35000"/>
              </a:schemeClr>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dirty="0" err="1">
                <a:solidFill>
                  <a:srgbClr val="000000"/>
                </a:solidFill>
                <a:latin typeface="Arial"/>
                <a:ea typeface="DejaVu Sans"/>
              </a:rPr>
              <a:t>BehaviorTree</a:t>
            </a:r>
            <a:endParaRPr lang="en-US" sz="1800" b="0" strike="noStrike" spc="-1" dirty="0">
              <a:latin typeface="Arial"/>
            </a:endParaRPr>
          </a:p>
        </p:txBody>
      </p:sp>
      <p:sp>
        <p:nvSpPr>
          <p:cNvPr id="188" name="Line 16"/>
          <p:cNvSpPr/>
          <p:nvPr/>
        </p:nvSpPr>
        <p:spPr>
          <a:xfrm>
            <a:off x="5736215" y="5279044"/>
            <a:ext cx="1992600" cy="12600"/>
          </a:xfrm>
          <a:prstGeom prst="line">
            <a:avLst/>
          </a:prstGeom>
          <a:ln>
            <a:solidFill>
              <a:schemeClr val="tx1">
                <a:lumMod val="95000"/>
                <a:lumOff val="5000"/>
              </a:schemeClr>
            </a:solidFill>
          </a:ln>
        </p:spPr>
        <p:style>
          <a:lnRef idx="0">
            <a:scrgbClr r="0" g="0" b="0"/>
          </a:lnRef>
          <a:fillRef idx="0">
            <a:scrgbClr r="0" g="0" b="0"/>
          </a:fillRef>
          <a:effectRef idx="0">
            <a:scrgbClr r="0" g="0" b="0"/>
          </a:effectRef>
          <a:fontRef idx="minor"/>
        </p:style>
      </p:sp>
      <p:sp>
        <p:nvSpPr>
          <p:cNvPr id="189" name="Line 17"/>
          <p:cNvSpPr/>
          <p:nvPr/>
        </p:nvSpPr>
        <p:spPr>
          <a:xfrm flipH="1" flipV="1">
            <a:off x="7728815" y="4053844"/>
            <a:ext cx="2880" cy="1243199"/>
          </a:xfrm>
          <a:prstGeom prst="line">
            <a:avLst/>
          </a:prstGeom>
          <a:ln>
            <a:solidFill>
              <a:schemeClr val="tx1">
                <a:lumMod val="95000"/>
                <a:lumOff val="5000"/>
              </a:schemeClr>
            </a:solidFill>
          </a:ln>
        </p:spPr>
        <p:style>
          <a:lnRef idx="0">
            <a:scrgbClr r="0" g="0" b="0"/>
          </a:lnRef>
          <a:fillRef idx="0">
            <a:scrgbClr r="0" g="0" b="0"/>
          </a:fillRef>
          <a:effectRef idx="0">
            <a:scrgbClr r="0" g="0" b="0"/>
          </a:effectRef>
          <a:fontRef idx="minor"/>
        </p:style>
      </p:sp>
      <p:sp>
        <p:nvSpPr>
          <p:cNvPr id="190" name="Line 18"/>
          <p:cNvSpPr/>
          <p:nvPr/>
        </p:nvSpPr>
        <p:spPr>
          <a:xfrm flipH="1">
            <a:off x="6735425" y="5280124"/>
            <a:ext cx="4470" cy="380880"/>
          </a:xfrm>
          <a:prstGeom prst="line">
            <a:avLst/>
          </a:prstGeom>
          <a:ln>
            <a:solidFill>
              <a:schemeClr val="tx1">
                <a:lumMod val="95000"/>
                <a:lumOff val="5000"/>
              </a:schemeClr>
            </a:solidFill>
            <a:tailEnd type="triangle" w="med" len="med"/>
          </a:ln>
        </p:spPr>
        <p:style>
          <a:lnRef idx="0">
            <a:scrgbClr r="0" g="0" b="0"/>
          </a:lnRef>
          <a:fillRef idx="0">
            <a:scrgbClr r="0" g="0" b="0"/>
          </a:fillRef>
          <a:effectRef idx="0">
            <a:scrgbClr r="0" g="0" b="0"/>
          </a:effectRef>
          <a:fontRef idx="minor"/>
        </p:style>
      </p:sp>
      <p:sp>
        <p:nvSpPr>
          <p:cNvPr id="174" name="CustomShape 2"/>
          <p:cNvSpPr/>
          <p:nvPr/>
        </p:nvSpPr>
        <p:spPr>
          <a:xfrm>
            <a:off x="534925" y="332767"/>
            <a:ext cx="3434079"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000" b="1" strike="noStrike" spc="-1" dirty="0" err="1">
                <a:solidFill>
                  <a:srgbClr val="000000"/>
                </a:solidFill>
                <a:latin typeface="Meiryo UI"/>
                <a:ea typeface="Meiryo UI"/>
              </a:rPr>
              <a:t>プログラム制作箇所</a:t>
            </a:r>
            <a:endParaRPr lang="en-US" sz="2000" b="0" strike="noStrike" spc="-1" dirty="0">
              <a:latin typeface="Arial"/>
            </a:endParaRPr>
          </a:p>
        </p:txBody>
      </p:sp>
      <p:sp>
        <p:nvSpPr>
          <p:cNvPr id="2" name="テキスト ボックス 1"/>
          <p:cNvSpPr txBox="1"/>
          <p:nvPr/>
        </p:nvSpPr>
        <p:spPr>
          <a:xfrm>
            <a:off x="462435" y="2291786"/>
            <a:ext cx="2404989" cy="369332"/>
          </a:xfrm>
          <a:prstGeom prst="rect">
            <a:avLst/>
          </a:prstGeom>
          <a:noFill/>
        </p:spPr>
        <p:txBody>
          <a:bodyPr wrap="square" rtlCol="0">
            <a:spAutoFit/>
          </a:bodyPr>
          <a:lstStyle/>
          <a:p>
            <a:pPr>
              <a:lnSpc>
                <a:spcPct val="100000"/>
              </a:lnSpc>
            </a:pPr>
            <a:r>
              <a:rPr lang="ja-JP" altLang="en-US" b="1" spc="-1" dirty="0">
                <a:solidFill>
                  <a:srgbClr val="000000"/>
                </a:solidFill>
                <a:latin typeface="Meiryo UI"/>
                <a:ea typeface="Meiryo UI"/>
              </a:rPr>
              <a:t>◆</a:t>
            </a:r>
            <a:r>
              <a:rPr lang="en-US" altLang="ja-JP" b="1" spc="-1" dirty="0" err="1">
                <a:solidFill>
                  <a:srgbClr val="FF0000"/>
                </a:solidFill>
                <a:latin typeface="Meiryo UI"/>
                <a:ea typeface="Meiryo UI"/>
              </a:rPr>
              <a:t>PlayerCharacter</a:t>
            </a:r>
            <a:endParaRPr lang="en-US" altLang="ja-JP" spc="-1" dirty="0"/>
          </a:p>
        </p:txBody>
      </p:sp>
      <p:pic>
        <p:nvPicPr>
          <p:cNvPr id="34" name="図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466356"/>
            <a:ext cx="2601839" cy="367942"/>
          </a:xfrm>
          <a:prstGeom prst="rect">
            <a:avLst/>
          </a:prstGeom>
        </p:spPr>
      </p:pic>
      <p:sp>
        <p:nvSpPr>
          <p:cNvPr id="6" name="テキスト ボックス 5"/>
          <p:cNvSpPr txBox="1"/>
          <p:nvPr/>
        </p:nvSpPr>
        <p:spPr>
          <a:xfrm>
            <a:off x="2657505" y="2360105"/>
            <a:ext cx="1586961" cy="261610"/>
          </a:xfrm>
          <a:prstGeom prst="rect">
            <a:avLst/>
          </a:prstGeom>
          <a:noFill/>
        </p:spPr>
        <p:txBody>
          <a:bodyPr wrap="square" rtlCol="0">
            <a:spAutoFit/>
          </a:bodyPr>
          <a:lstStyle/>
          <a:p>
            <a:pPr>
              <a:lnSpc>
                <a:spcPct val="100000"/>
              </a:lnSpc>
            </a:pPr>
            <a:r>
              <a:rPr lang="en-US" altLang="ja-JP" sz="1100" b="1" spc="-1" dirty="0">
                <a:solidFill>
                  <a:srgbClr val="000000"/>
                </a:solidFill>
                <a:latin typeface="Meiryo UI"/>
                <a:ea typeface="Meiryo UI"/>
              </a:rPr>
              <a:t>(</a:t>
            </a:r>
            <a:r>
              <a:rPr lang="en-US" altLang="ja-JP" sz="1100" b="1" spc="-1" dirty="0" err="1">
                <a:solidFill>
                  <a:srgbClr val="000000"/>
                </a:solidFill>
                <a:latin typeface="Meiryo UI"/>
                <a:ea typeface="Meiryo UI"/>
              </a:rPr>
              <a:t>MyCharacter継承</a:t>
            </a:r>
            <a:r>
              <a:rPr lang="en-US" altLang="ja-JP" sz="1100" b="1" spc="-1" dirty="0">
                <a:solidFill>
                  <a:srgbClr val="000000"/>
                </a:solidFill>
                <a:latin typeface="Meiryo UI"/>
                <a:ea typeface="Meiryo UI"/>
              </a:rPr>
              <a:t>)</a:t>
            </a:r>
            <a:endParaRPr lang="en-US" altLang="ja-JP" sz="1100" spc="-1" dirty="0"/>
          </a:p>
        </p:txBody>
      </p:sp>
      <p:sp>
        <p:nvSpPr>
          <p:cNvPr id="12" name="テキスト ボックス 11"/>
          <p:cNvSpPr txBox="1"/>
          <p:nvPr/>
        </p:nvSpPr>
        <p:spPr>
          <a:xfrm>
            <a:off x="453658" y="4040528"/>
            <a:ext cx="1931647" cy="369332"/>
          </a:xfrm>
          <a:prstGeom prst="rect">
            <a:avLst/>
          </a:prstGeom>
          <a:noFill/>
        </p:spPr>
        <p:txBody>
          <a:bodyPr wrap="square" rtlCol="0">
            <a:spAutoFit/>
          </a:bodyPr>
          <a:lstStyle/>
          <a:p>
            <a:pPr>
              <a:lnSpc>
                <a:spcPct val="100000"/>
              </a:lnSpc>
            </a:pPr>
            <a:r>
              <a:rPr lang="ja-JP" altLang="en-US" b="1" spc="-1" dirty="0">
                <a:solidFill>
                  <a:srgbClr val="000000"/>
                </a:solidFill>
                <a:latin typeface="Meiryo UI"/>
                <a:ea typeface="Meiryo UI"/>
              </a:rPr>
              <a:t>◆</a:t>
            </a:r>
            <a:r>
              <a:rPr lang="en-US" altLang="ja-JP" b="1" spc="-1" dirty="0" err="1">
                <a:solidFill>
                  <a:srgbClr val="00B050"/>
                </a:solidFill>
              </a:rPr>
              <a:t>MeleeEnemy</a:t>
            </a:r>
            <a:endParaRPr lang="en-US" altLang="ja-JP" spc="-1" dirty="0">
              <a:solidFill>
                <a:srgbClr val="00B050"/>
              </a:solidFill>
            </a:endParaRPr>
          </a:p>
        </p:txBody>
      </p:sp>
      <p:sp>
        <p:nvSpPr>
          <p:cNvPr id="13" name="テキスト ボックス 12"/>
          <p:cNvSpPr txBox="1"/>
          <p:nvPr/>
        </p:nvSpPr>
        <p:spPr>
          <a:xfrm>
            <a:off x="686422" y="4405018"/>
            <a:ext cx="3382069" cy="1477328"/>
          </a:xfrm>
          <a:prstGeom prst="rect">
            <a:avLst/>
          </a:prstGeom>
          <a:noFill/>
        </p:spPr>
        <p:txBody>
          <a:bodyPr wrap="square" rtlCol="0">
            <a:spAutoFit/>
          </a:bodyPr>
          <a:lstStyle/>
          <a:p>
            <a:pPr algn="dist">
              <a:lnSpc>
                <a:spcPct val="100000"/>
              </a:lnSpc>
            </a:pPr>
            <a:r>
              <a:rPr lang="ja-JP" altLang="en-US" b="1" spc="-1" dirty="0">
                <a:solidFill>
                  <a:srgbClr val="000000"/>
                </a:solidFill>
                <a:latin typeface="Meiryo UI"/>
                <a:ea typeface="Meiryo UI"/>
              </a:rPr>
              <a:t>敵</a:t>
            </a:r>
            <a:r>
              <a:rPr lang="en-US" altLang="ja-JP" b="1" spc="-1" dirty="0" err="1">
                <a:solidFill>
                  <a:srgbClr val="000000"/>
                </a:solidFill>
                <a:latin typeface="Meiryo UI"/>
                <a:ea typeface="Meiryo UI"/>
              </a:rPr>
              <a:t>の挙動は</a:t>
            </a:r>
            <a:r>
              <a:rPr lang="ja-JP" altLang="en-US" b="1" spc="-1" dirty="0" err="1">
                <a:solidFill>
                  <a:srgbClr val="000000"/>
                </a:solidFill>
                <a:latin typeface="Meiryo UI"/>
                <a:ea typeface="Meiryo UI"/>
              </a:rPr>
              <a:t>、</a:t>
            </a:r>
            <a:r>
              <a:rPr lang="ja-JP" altLang="en-US" b="1" spc="-1" dirty="0">
                <a:solidFill>
                  <a:srgbClr val="000000"/>
                </a:solidFill>
                <a:latin typeface="Meiryo UI"/>
                <a:ea typeface="Meiryo UI"/>
              </a:rPr>
              <a:t>プレイヤーの探索や、</a:t>
            </a:r>
            <a:endParaRPr lang="en-US" altLang="ja-JP" b="1" spc="-1" dirty="0">
              <a:solidFill>
                <a:srgbClr val="000000"/>
              </a:solidFill>
              <a:latin typeface="Meiryo UI"/>
              <a:ea typeface="Meiryo UI"/>
            </a:endParaRPr>
          </a:p>
          <a:p>
            <a:pPr algn="dist">
              <a:lnSpc>
                <a:spcPct val="100000"/>
              </a:lnSpc>
            </a:pPr>
            <a:r>
              <a:rPr lang="ja-JP" altLang="en-US" b="1" spc="-1" dirty="0">
                <a:solidFill>
                  <a:srgbClr val="000000"/>
                </a:solidFill>
                <a:latin typeface="Meiryo UI"/>
                <a:ea typeface="Meiryo UI"/>
              </a:rPr>
              <a:t>攻撃命令などは、</a:t>
            </a:r>
            <a:r>
              <a:rPr lang="en-US" altLang="ja-JP" b="1" spc="-1" dirty="0" err="1">
                <a:solidFill>
                  <a:srgbClr val="000000"/>
                </a:solidFill>
                <a:latin typeface="Meiryo UI"/>
                <a:ea typeface="Meiryo UI"/>
              </a:rPr>
              <a:t>AIController</a:t>
            </a:r>
            <a:endParaRPr lang="en-US" altLang="ja-JP" b="1" spc="-1" dirty="0">
              <a:solidFill>
                <a:srgbClr val="000000"/>
              </a:solidFill>
              <a:latin typeface="Meiryo UI"/>
              <a:ea typeface="Meiryo UI"/>
            </a:endParaRPr>
          </a:p>
          <a:p>
            <a:pPr algn="dist">
              <a:lnSpc>
                <a:spcPct val="100000"/>
              </a:lnSpc>
            </a:pPr>
            <a:r>
              <a:rPr lang="en-US" altLang="ja-JP" b="1" spc="-1" dirty="0">
                <a:solidFill>
                  <a:srgbClr val="000000"/>
                </a:solidFill>
                <a:latin typeface="Meiryo UI"/>
                <a:ea typeface="Meiryo UI"/>
              </a:rPr>
              <a:t>や</a:t>
            </a:r>
            <a:r>
              <a:rPr lang="ja-JP" altLang="en-US" b="1" spc="-1" dirty="0" err="1">
                <a:solidFill>
                  <a:srgbClr val="000000"/>
                </a:solidFill>
                <a:latin typeface="Meiryo UI"/>
                <a:ea typeface="Meiryo UI"/>
              </a:rPr>
              <a:t>、</a:t>
            </a:r>
            <a:r>
              <a:rPr lang="ja-JP" altLang="en-US" b="1" spc="-1" dirty="0">
                <a:solidFill>
                  <a:srgbClr val="000000"/>
                </a:solidFill>
                <a:latin typeface="Meiryo UI"/>
                <a:ea typeface="Meiryo UI"/>
              </a:rPr>
              <a:t>ビヘイビアツリー</a:t>
            </a:r>
            <a:r>
              <a:rPr lang="en-US" altLang="ja-JP" b="1" spc="-1" dirty="0" err="1">
                <a:solidFill>
                  <a:srgbClr val="000000"/>
                </a:solidFill>
                <a:latin typeface="Meiryo UI"/>
                <a:ea typeface="Meiryo UI"/>
              </a:rPr>
              <a:t>で行っているの</a:t>
            </a:r>
            <a:endParaRPr lang="en-US" altLang="ja-JP" b="1" spc="-1" dirty="0">
              <a:solidFill>
                <a:srgbClr val="000000"/>
              </a:solidFill>
              <a:latin typeface="Meiryo UI"/>
              <a:ea typeface="Meiryo UI"/>
            </a:endParaRPr>
          </a:p>
          <a:p>
            <a:pPr algn="dist">
              <a:lnSpc>
                <a:spcPct val="100000"/>
              </a:lnSpc>
            </a:pPr>
            <a:r>
              <a:rPr lang="en-US" altLang="ja-JP" b="1" spc="-1" dirty="0" err="1">
                <a:solidFill>
                  <a:srgbClr val="000000"/>
                </a:solidFill>
                <a:latin typeface="Meiryo UI"/>
                <a:ea typeface="Meiryo UI"/>
              </a:rPr>
              <a:t>でそれ以外の被ダメージ時の反応</a:t>
            </a:r>
            <a:endParaRPr lang="en-US" altLang="ja-JP" b="1" spc="-1" dirty="0">
              <a:solidFill>
                <a:srgbClr val="000000"/>
              </a:solidFill>
              <a:latin typeface="Meiryo UI"/>
              <a:ea typeface="Meiryo UI"/>
            </a:endParaRPr>
          </a:p>
          <a:p>
            <a:pPr algn="dist">
              <a:lnSpc>
                <a:spcPct val="100000"/>
              </a:lnSpc>
            </a:pPr>
            <a:r>
              <a:rPr lang="en-US" altLang="ja-JP" b="1" spc="-1" dirty="0" err="1">
                <a:solidFill>
                  <a:srgbClr val="000000"/>
                </a:solidFill>
                <a:latin typeface="Meiryo UI"/>
                <a:ea typeface="Meiryo UI"/>
              </a:rPr>
              <a:t>や体力管理部分を実装しました</a:t>
            </a:r>
            <a:r>
              <a:rPr lang="en-US" altLang="ja-JP" b="1" spc="-1" dirty="0">
                <a:solidFill>
                  <a:srgbClr val="000000"/>
                </a:solidFill>
                <a:latin typeface="Meiryo UI"/>
                <a:ea typeface="Meiryo UI"/>
              </a:rPr>
              <a:t>。</a:t>
            </a:r>
            <a:endParaRPr lang="en-US" altLang="ja-JP" spc="-1" dirty="0"/>
          </a:p>
        </p:txBody>
      </p:sp>
      <p:sp>
        <p:nvSpPr>
          <p:cNvPr id="14" name="テキスト ボックス 13"/>
          <p:cNvSpPr txBox="1"/>
          <p:nvPr/>
        </p:nvSpPr>
        <p:spPr>
          <a:xfrm>
            <a:off x="675175" y="2650491"/>
            <a:ext cx="3393316" cy="923330"/>
          </a:xfrm>
          <a:prstGeom prst="rect">
            <a:avLst/>
          </a:prstGeom>
          <a:noFill/>
        </p:spPr>
        <p:txBody>
          <a:bodyPr wrap="square" rtlCol="0">
            <a:spAutoFit/>
          </a:bodyPr>
          <a:lstStyle/>
          <a:p>
            <a:pPr algn="dist"/>
            <a:r>
              <a:rPr lang="ja-JP" altLang="en-US" b="1" dirty="0">
                <a:latin typeface="Meiryo UI" panose="020B0604030504040204" pitchFamily="50" charset="-128"/>
                <a:ea typeface="Meiryo UI" panose="020B0604030504040204" pitchFamily="50" charset="-128"/>
              </a:rPr>
              <a:t>攻撃命令によるコンボアタックシステム</a:t>
            </a:r>
            <a:r>
              <a:rPr kumimoji="1" lang="ja-JP" altLang="en-US" b="1" dirty="0">
                <a:latin typeface="Meiryo UI" panose="020B0604030504040204" pitchFamily="50" charset="-128"/>
                <a:ea typeface="Meiryo UI" panose="020B0604030504040204" pitchFamily="50" charset="-128"/>
              </a:rPr>
              <a:t>や、プレイヤーの体力管理など</a:t>
            </a:r>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を行う部分を実装しました。</a:t>
            </a:r>
          </a:p>
        </p:txBody>
      </p:sp>
      <p:sp>
        <p:nvSpPr>
          <p:cNvPr id="4" name="テキスト ボックス 3"/>
          <p:cNvSpPr txBox="1"/>
          <p:nvPr/>
        </p:nvSpPr>
        <p:spPr>
          <a:xfrm>
            <a:off x="2157041" y="4114125"/>
            <a:ext cx="1420765" cy="261610"/>
          </a:xfrm>
          <a:prstGeom prst="rect">
            <a:avLst/>
          </a:prstGeom>
          <a:noFill/>
        </p:spPr>
        <p:txBody>
          <a:bodyPr wrap="square" rtlCol="0">
            <a:spAutoFit/>
          </a:bodyPr>
          <a:lstStyle/>
          <a:p>
            <a:r>
              <a:rPr lang="en-US" altLang="ja-JP" sz="1100" b="1" spc="-1" dirty="0">
                <a:solidFill>
                  <a:srgbClr val="000000"/>
                </a:solidFill>
                <a:latin typeface="Meiryo UI"/>
                <a:ea typeface="Meiryo UI"/>
              </a:rPr>
              <a:t>(</a:t>
            </a:r>
            <a:r>
              <a:rPr lang="en-US" altLang="ja-JP" sz="1100" b="1" spc="-1" dirty="0" err="1">
                <a:solidFill>
                  <a:srgbClr val="000000"/>
                </a:solidFill>
                <a:latin typeface="Meiryo UI"/>
                <a:ea typeface="Meiryo UI"/>
              </a:rPr>
              <a:t>MyEnemy継承</a:t>
            </a:r>
            <a:r>
              <a:rPr lang="en-US" altLang="ja-JP" sz="1100" b="1" dirty="0">
                <a:latin typeface="Meiryo UI" panose="020B0604030504040204" pitchFamily="50" charset="-128"/>
                <a:ea typeface="Meiryo UI" panose="020B0604030504040204" pitchFamily="50" charset="-128"/>
              </a:rPr>
              <a:t>)</a:t>
            </a:r>
            <a:endParaRPr lang="en-US" altLang="ja-JP" sz="1100" b="1" spc="-1"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4781379" y="919701"/>
            <a:ext cx="3945295" cy="584775"/>
          </a:xfrm>
          <a:prstGeom prst="rect">
            <a:avLst/>
          </a:prstGeom>
          <a:noFill/>
        </p:spPr>
        <p:txBody>
          <a:bodyPr wrap="square" rtlCol="0">
            <a:spAutoFit/>
          </a:bodyPr>
          <a:lstStyle/>
          <a:p>
            <a:pPr algn="dist"/>
            <a:r>
              <a:rPr lang="en-US" altLang="ja-JP" sz="1600" b="1" dirty="0">
                <a:latin typeface="Meiryo UI" panose="020B0604030504040204" pitchFamily="50" charset="-128"/>
                <a:ea typeface="Meiryo UI" panose="020B0604030504040204" pitchFamily="50" charset="-128"/>
              </a:rPr>
              <a:t>C++</a:t>
            </a:r>
            <a:r>
              <a:rPr lang="ja-JP" altLang="en-US" sz="1600" b="1" dirty="0">
                <a:latin typeface="Meiryo UI" panose="020B0604030504040204" pitchFamily="50" charset="-128"/>
                <a:ea typeface="Meiryo UI" panose="020B0604030504040204" pitchFamily="50" charset="-128"/>
              </a:rPr>
              <a:t>のクラス分けのように</a:t>
            </a:r>
            <a:r>
              <a:rPr lang="en-US" altLang="ja-JP" sz="1600" b="1" dirty="0">
                <a:latin typeface="Meiryo UI" panose="020B0604030504040204" pitchFamily="50" charset="-128"/>
                <a:ea typeface="Meiryo UI" panose="020B0604030504040204" pitchFamily="50" charset="-128"/>
              </a:rPr>
              <a:t>UE4</a:t>
            </a:r>
            <a:r>
              <a:rPr lang="ja-JP" altLang="en-US" sz="1600" b="1" dirty="0">
                <a:latin typeface="Meiryo UI" panose="020B0604030504040204" pitchFamily="50" charset="-128"/>
                <a:ea typeface="Meiryo UI" panose="020B0604030504040204" pitchFamily="50" charset="-128"/>
              </a:rPr>
              <a:t>のレベル機能</a:t>
            </a:r>
            <a:endParaRPr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を用いて、シーン分けを行っています。</a:t>
            </a:r>
            <a:endParaRPr kumimoji="1" lang="ja-JP" altLang="en-US" sz="1600" b="1"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497583" y="919701"/>
            <a:ext cx="3605028" cy="584775"/>
          </a:xfrm>
          <a:prstGeom prst="rect">
            <a:avLst/>
          </a:prstGeom>
          <a:noFill/>
        </p:spPr>
        <p:txBody>
          <a:bodyPr wrap="square" rtlCol="0">
            <a:spAutoFit/>
          </a:bodyPr>
          <a:lstStyle/>
          <a:p>
            <a:pPr algn="dist"/>
            <a:r>
              <a:rPr lang="ja-JP" altLang="en-US" sz="1600" b="1" dirty="0">
                <a:latin typeface="Meiryo UI" panose="020B0604030504040204" pitchFamily="50" charset="-128"/>
                <a:ea typeface="Meiryo UI" panose="020B0604030504040204" pitchFamily="50" charset="-128"/>
              </a:rPr>
              <a:t>自分でソースコードを書いて実装を行った</a:t>
            </a:r>
            <a:endParaRPr lang="en-US" altLang="ja-JP" sz="1600" b="1" dirty="0">
              <a:latin typeface="Meiryo UI" panose="020B0604030504040204" pitchFamily="50" charset="-128"/>
              <a:ea typeface="Meiryo UI" panose="020B0604030504040204" pitchFamily="50" charset="-128"/>
            </a:endParaRPr>
          </a:p>
          <a:p>
            <a:r>
              <a:rPr lang="ja-JP" altLang="en-US" sz="1600" b="1" dirty="0">
                <a:latin typeface="Meiryo UI" panose="020B0604030504040204" pitchFamily="50" charset="-128"/>
                <a:ea typeface="Meiryo UI" panose="020B0604030504040204" pitchFamily="50" charset="-128"/>
              </a:rPr>
              <a:t>項目です。</a:t>
            </a:r>
            <a:endParaRPr kumimoji="1" lang="ja-JP" altLang="en-US" sz="1600" b="1" dirty="0">
              <a:latin typeface="Meiryo UI" panose="020B0604030504040204" pitchFamily="50" charset="-128"/>
              <a:ea typeface="Meiryo UI" panose="020B0604030504040204" pitchFamily="50" charset="-128"/>
            </a:endParaRPr>
          </a:p>
        </p:txBody>
      </p:sp>
      <p:sp>
        <p:nvSpPr>
          <p:cNvPr id="35" name="テキスト ボックス 34"/>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p3 -</a:t>
            </a:r>
            <a:endParaRPr kumimoji="1" lang="ja-JP" altLang="en-US" sz="1400" dirty="0"/>
          </a:p>
        </p:txBody>
      </p:sp>
    </p:spTree>
    <p:extLst>
      <p:ext uri="{BB962C8B-B14F-4D97-AF65-F5344CB8AC3E}">
        <p14:creationId xmlns:p14="http://schemas.microsoft.com/office/powerpoint/2010/main" val="20804997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ustomShape 1"/>
          <p:cNvSpPr/>
          <p:nvPr/>
        </p:nvSpPr>
        <p:spPr>
          <a:xfrm>
            <a:off x="189720" y="369360"/>
            <a:ext cx="8638560" cy="2991960"/>
          </a:xfrm>
          <a:prstGeom prst="rect">
            <a:avLst/>
          </a:prstGeom>
          <a:ln>
            <a:solidFill>
              <a:srgbClr val="46AAC4"/>
            </a:solidFill>
            <a:round/>
          </a:ln>
          <a:effectLst>
            <a:outerShdw blurRad="40000" dist="20160" dir="5400000" rotWithShape="0">
              <a:srgbClr val="000000">
                <a:alpha val="38000"/>
              </a:srgbClr>
            </a:outerShdw>
          </a:effectLst>
        </p:spPr>
        <p:style>
          <a:lnRef idx="1">
            <a:schemeClr val="accent5"/>
          </a:lnRef>
          <a:fillRef idx="2">
            <a:schemeClr val="accent5"/>
          </a:fillRef>
          <a:effectRef idx="1">
            <a:schemeClr val="accent5"/>
          </a:effectRef>
          <a:fontRef idx="minor"/>
        </p:style>
      </p:sp>
      <p:sp>
        <p:nvSpPr>
          <p:cNvPr id="447" name="CustomShape 2"/>
          <p:cNvSpPr/>
          <p:nvPr/>
        </p:nvSpPr>
        <p:spPr>
          <a:xfrm>
            <a:off x="612360" y="591480"/>
            <a:ext cx="40921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2年前期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sp>
        <p:nvSpPr>
          <p:cNvPr id="448" name="CustomShape 3"/>
          <p:cNvSpPr/>
          <p:nvPr/>
        </p:nvSpPr>
        <p:spPr>
          <a:xfrm>
            <a:off x="612360" y="1609200"/>
            <a:ext cx="381492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Meiryo UI"/>
                <a:ea typeface="Meiryo UI"/>
              </a:rPr>
              <a:t>基本的な格闘ゲームの作り方を勉強</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しました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a:solidFill>
                  <a:srgbClr val="000000"/>
                </a:solidFill>
                <a:latin typeface="Meiryo UI"/>
                <a:ea typeface="Meiryo UI"/>
              </a:rPr>
              <a:t>C++</a:t>
            </a:r>
            <a:r>
              <a:rPr lang="en-US" sz="1800" b="1" strike="noStrike" spc="-1" dirty="0" err="1">
                <a:solidFill>
                  <a:srgbClr val="000000"/>
                </a:solidFill>
                <a:latin typeface="Meiryo UI"/>
                <a:ea typeface="Meiryo UI"/>
              </a:rPr>
              <a:t>を本格的に勉強し始めて最初の制作でもあります</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コマンド保持にコンテナを利用するなどSTLの勉強も行いました</a:t>
            </a:r>
            <a:r>
              <a:rPr lang="en-US" sz="1800" b="1" strike="noStrike" spc="-1" dirty="0">
                <a:solidFill>
                  <a:srgbClr val="000000"/>
                </a:solidFill>
                <a:latin typeface="Meiryo UI"/>
                <a:ea typeface="Meiryo UI"/>
              </a:rPr>
              <a:t>。</a:t>
            </a:r>
            <a:endParaRPr lang="en-US" sz="1800" b="0" strike="noStrike" spc="-1" dirty="0">
              <a:latin typeface="Arial"/>
            </a:endParaRPr>
          </a:p>
        </p:txBody>
      </p:sp>
      <p:pic>
        <p:nvPicPr>
          <p:cNvPr id="449" name="図 12"/>
          <p:cNvPicPr/>
          <p:nvPr/>
        </p:nvPicPr>
        <p:blipFill>
          <a:blip r:embed="rId2"/>
          <a:stretch/>
        </p:blipFill>
        <p:spPr>
          <a:xfrm>
            <a:off x="4954680" y="609840"/>
            <a:ext cx="3610440" cy="2680560"/>
          </a:xfrm>
          <a:prstGeom prst="rect">
            <a:avLst/>
          </a:prstGeom>
          <a:ln>
            <a:noFill/>
          </a:ln>
        </p:spPr>
      </p:pic>
      <p:sp>
        <p:nvSpPr>
          <p:cNvPr id="450" name="CustomShape 4"/>
          <p:cNvSpPr/>
          <p:nvPr/>
        </p:nvSpPr>
        <p:spPr>
          <a:xfrm>
            <a:off x="3222360" y="-13320"/>
            <a:ext cx="2445840" cy="725040"/>
          </a:xfrm>
          <a:prstGeom prst="ellipse">
            <a:avLst/>
          </a:prstGeom>
          <a:ln>
            <a:noFill/>
          </a:ln>
          <a:effectLst>
            <a:outerShdw blurRad="57150" dist="19080" dir="5400000" algn="ctr" rotWithShape="0">
              <a:srgbClr val="000000">
                <a:alpha val="63000"/>
              </a:srgbClr>
            </a:outerShdw>
          </a:effectLst>
        </p:spPr>
        <p:style>
          <a:lnRef idx="0">
            <a:schemeClr val="accent6"/>
          </a:lnRef>
          <a:fillRef idx="3">
            <a:schemeClr val="accent6"/>
          </a:fillRef>
          <a:effectRef idx="3">
            <a:schemeClr val="accent6"/>
          </a:effectRef>
          <a:fontRef idx="minor"/>
        </p:style>
      </p:sp>
      <p:sp>
        <p:nvSpPr>
          <p:cNvPr id="451" name="CustomShape 5"/>
          <p:cNvSpPr/>
          <p:nvPr/>
        </p:nvSpPr>
        <p:spPr>
          <a:xfrm>
            <a:off x="3650400" y="-23760"/>
            <a:ext cx="359784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4000" b="1" strike="noStrike" spc="32">
                <a:solidFill>
                  <a:srgbClr val="FEFEFD"/>
                </a:solidFill>
                <a:latin typeface="JKゴシックL"/>
                <a:ea typeface="JKゴシックL"/>
              </a:rPr>
              <a:t>2年生</a:t>
            </a:r>
            <a:endParaRPr lang="en-US" sz="4000" b="0" strike="noStrike" spc="-1">
              <a:latin typeface="Arial"/>
            </a:endParaRPr>
          </a:p>
        </p:txBody>
      </p:sp>
      <p:grpSp>
        <p:nvGrpSpPr>
          <p:cNvPr id="452" name="Group 6"/>
          <p:cNvGrpSpPr/>
          <p:nvPr/>
        </p:nvGrpSpPr>
        <p:grpSpPr>
          <a:xfrm>
            <a:off x="189720" y="3566880"/>
            <a:ext cx="8638560" cy="3081240"/>
            <a:chOff x="189720" y="3566880"/>
            <a:chExt cx="8638560" cy="3081240"/>
          </a:xfrm>
        </p:grpSpPr>
        <p:sp>
          <p:nvSpPr>
            <p:cNvPr id="453" name="CustomShape 7"/>
            <p:cNvSpPr/>
            <p:nvPr/>
          </p:nvSpPr>
          <p:spPr>
            <a:xfrm>
              <a:off x="189720" y="3566880"/>
              <a:ext cx="8638560" cy="3081240"/>
            </a:xfrm>
            <a:prstGeom prst="rect">
              <a:avLst/>
            </a:prstGeom>
            <a:ln>
              <a:solidFill>
                <a:srgbClr val="7D5FA0"/>
              </a:solidFill>
              <a:round/>
            </a:ln>
            <a:effectLst>
              <a:outerShdw blurRad="40000" dist="20160" dir="5400000" rotWithShape="0">
                <a:srgbClr val="000000">
                  <a:alpha val="38000"/>
                </a:srgbClr>
              </a:outerShdw>
            </a:effectLst>
          </p:spPr>
          <p:style>
            <a:lnRef idx="1">
              <a:schemeClr val="accent4"/>
            </a:lnRef>
            <a:fillRef idx="2">
              <a:schemeClr val="accent4"/>
            </a:fillRef>
            <a:effectRef idx="1">
              <a:schemeClr val="accent4"/>
            </a:effectRef>
            <a:fontRef idx="minor"/>
          </p:style>
        </p:sp>
        <p:pic>
          <p:nvPicPr>
            <p:cNvPr id="454" name="図 23"/>
            <p:cNvPicPr/>
            <p:nvPr/>
          </p:nvPicPr>
          <p:blipFill>
            <a:blip r:embed="rId3"/>
            <a:stretch/>
          </p:blipFill>
          <p:spPr>
            <a:xfrm>
              <a:off x="416520" y="3880080"/>
              <a:ext cx="4484160" cy="2454480"/>
            </a:xfrm>
            <a:prstGeom prst="rect">
              <a:avLst/>
            </a:prstGeom>
            <a:ln>
              <a:noFill/>
            </a:ln>
          </p:spPr>
        </p:pic>
        <p:sp>
          <p:nvSpPr>
            <p:cNvPr id="455" name="CustomShape 8"/>
            <p:cNvSpPr/>
            <p:nvPr/>
          </p:nvSpPr>
          <p:spPr>
            <a:xfrm>
              <a:off x="5060160" y="4509000"/>
              <a:ext cx="3534480" cy="20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n-US" sz="1800" b="0" strike="noStrike" spc="-1" dirty="0">
                <a:latin typeface="Arial"/>
              </a:endParaRPr>
            </a:p>
            <a:p>
              <a:pPr>
                <a:lnSpc>
                  <a:spcPct val="100000"/>
                </a:lnSpc>
              </a:pPr>
              <a:r>
                <a:rPr lang="en-US" sz="1800" b="1" strike="noStrike" spc="-1" dirty="0">
                  <a:solidFill>
                    <a:srgbClr val="000000"/>
                  </a:solidFill>
                  <a:latin typeface="Meiryo UI"/>
                  <a:ea typeface="Meiryo UI"/>
                </a:rPr>
                <a:t>３Dシューティングゲームです。</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敵はデータをリストに登録して一括</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管理できるようになっており</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a:solidFill>
                    <a:srgbClr val="000000"/>
                  </a:solidFill>
                  <a:latin typeface="Meiryo UI"/>
                  <a:ea typeface="Meiryo UI"/>
                </a:rPr>
                <a:t>この方法を2年生のチーム制作でも利用しました。</a:t>
              </a:r>
              <a:endParaRPr lang="en-US" sz="1800" b="0" strike="noStrike" spc="-1" dirty="0">
                <a:latin typeface="Arial"/>
              </a:endParaRPr>
            </a:p>
          </p:txBody>
        </p:sp>
        <p:sp>
          <p:nvSpPr>
            <p:cNvPr id="456" name="CustomShape 9"/>
            <p:cNvSpPr/>
            <p:nvPr/>
          </p:nvSpPr>
          <p:spPr>
            <a:xfrm>
              <a:off x="5143680" y="3736800"/>
              <a:ext cx="29887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2年前期</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a:t>
              </a: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gr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CustomShape 1"/>
          <p:cNvSpPr/>
          <p:nvPr/>
        </p:nvSpPr>
        <p:spPr>
          <a:xfrm>
            <a:off x="213840" y="308880"/>
            <a:ext cx="8638560" cy="6357960"/>
          </a:xfrm>
          <a:prstGeom prst="rect">
            <a:avLst/>
          </a:prstGeom>
          <a:solidFill>
            <a:srgbClr val="FBEFFB"/>
          </a:solidFill>
          <a:ln>
            <a:solidFill>
              <a:srgbClr val="F59240"/>
            </a:solidFill>
            <a:round/>
          </a:ln>
          <a:effectLst>
            <a:outerShdw blurRad="40000" dist="20160" dir="5400000" rotWithShape="0">
              <a:srgbClr val="000000">
                <a:alpha val="38000"/>
              </a:srgbClr>
            </a:outerShdw>
          </a:effectLst>
        </p:spPr>
        <p:style>
          <a:lnRef idx="1">
            <a:schemeClr val="accent6"/>
          </a:lnRef>
          <a:fillRef idx="2">
            <a:schemeClr val="accent6"/>
          </a:fillRef>
          <a:effectRef idx="1">
            <a:schemeClr val="accent6"/>
          </a:effectRef>
          <a:fontRef idx="minor"/>
        </p:style>
      </p:sp>
      <p:grpSp>
        <p:nvGrpSpPr>
          <p:cNvPr id="458" name="Group 2"/>
          <p:cNvGrpSpPr/>
          <p:nvPr/>
        </p:nvGrpSpPr>
        <p:grpSpPr>
          <a:xfrm>
            <a:off x="522720" y="553320"/>
            <a:ext cx="8021160" cy="4916520"/>
            <a:chOff x="522720" y="553320"/>
            <a:chExt cx="8021160" cy="4916520"/>
          </a:xfrm>
        </p:grpSpPr>
        <p:sp>
          <p:nvSpPr>
            <p:cNvPr id="459" name="CustomShape 3"/>
            <p:cNvSpPr/>
            <p:nvPr/>
          </p:nvSpPr>
          <p:spPr>
            <a:xfrm>
              <a:off x="522720" y="553320"/>
              <a:ext cx="3831840" cy="2244600"/>
            </a:xfrm>
            <a:prstGeom prst="rect">
              <a:avLst/>
            </a:prstGeom>
            <a:solidFill>
              <a:srgbClr val="E29ED8"/>
            </a:solidFill>
            <a:ln>
              <a:round/>
            </a:ln>
          </p:spPr>
          <p:style>
            <a:lnRef idx="2">
              <a:schemeClr val="accent2">
                <a:shade val="50000"/>
              </a:schemeClr>
            </a:lnRef>
            <a:fillRef idx="1">
              <a:schemeClr val="accent2"/>
            </a:fillRef>
            <a:effectRef idx="0">
              <a:schemeClr val="accent2"/>
            </a:effectRef>
            <a:fontRef idx="minor"/>
          </p:style>
        </p:sp>
        <p:sp>
          <p:nvSpPr>
            <p:cNvPr id="460" name="CustomShape 4"/>
            <p:cNvSpPr/>
            <p:nvPr/>
          </p:nvSpPr>
          <p:spPr>
            <a:xfrm>
              <a:off x="4712040" y="553320"/>
              <a:ext cx="3831840" cy="2244600"/>
            </a:xfrm>
            <a:prstGeom prst="rect">
              <a:avLst/>
            </a:prstGeom>
            <a:solidFill>
              <a:srgbClr val="E29ED8"/>
            </a:solidFill>
            <a:ln>
              <a:round/>
            </a:ln>
          </p:spPr>
          <p:style>
            <a:lnRef idx="2">
              <a:schemeClr val="accent2">
                <a:shade val="50000"/>
              </a:schemeClr>
            </a:lnRef>
            <a:fillRef idx="1">
              <a:schemeClr val="accent2"/>
            </a:fillRef>
            <a:effectRef idx="0">
              <a:schemeClr val="accent2"/>
            </a:effectRef>
            <a:fontRef idx="minor"/>
          </p:style>
        </p:sp>
        <p:sp>
          <p:nvSpPr>
            <p:cNvPr id="461" name="CustomShape 5"/>
            <p:cNvSpPr/>
            <p:nvPr/>
          </p:nvSpPr>
          <p:spPr>
            <a:xfrm>
              <a:off x="522720" y="3237120"/>
              <a:ext cx="3831840" cy="2232720"/>
            </a:xfrm>
            <a:prstGeom prst="rect">
              <a:avLst/>
            </a:prstGeom>
            <a:solidFill>
              <a:srgbClr val="E29ED8"/>
            </a:solidFill>
            <a:ln>
              <a:round/>
            </a:ln>
          </p:spPr>
          <p:style>
            <a:lnRef idx="2">
              <a:schemeClr val="accent2">
                <a:shade val="50000"/>
              </a:schemeClr>
            </a:lnRef>
            <a:fillRef idx="1">
              <a:schemeClr val="accent2"/>
            </a:fillRef>
            <a:effectRef idx="0">
              <a:schemeClr val="accent2"/>
            </a:effectRef>
            <a:fontRef idx="minor"/>
          </p:style>
        </p:sp>
        <p:sp>
          <p:nvSpPr>
            <p:cNvPr id="462" name="CustomShape 6"/>
            <p:cNvSpPr/>
            <p:nvPr/>
          </p:nvSpPr>
          <p:spPr>
            <a:xfrm>
              <a:off x="4635000" y="3237120"/>
              <a:ext cx="3908880" cy="2220480"/>
            </a:xfrm>
            <a:prstGeom prst="rect">
              <a:avLst/>
            </a:prstGeom>
            <a:solidFill>
              <a:srgbClr val="E29ED8"/>
            </a:solidFill>
            <a:ln>
              <a:round/>
            </a:ln>
          </p:spPr>
          <p:style>
            <a:lnRef idx="2">
              <a:schemeClr val="accent2">
                <a:shade val="50000"/>
              </a:schemeClr>
            </a:lnRef>
            <a:fillRef idx="1">
              <a:schemeClr val="accent2"/>
            </a:fillRef>
            <a:effectRef idx="0">
              <a:schemeClr val="accent2"/>
            </a:effectRef>
            <a:fontRef idx="minor"/>
          </p:style>
        </p:sp>
        <p:pic>
          <p:nvPicPr>
            <p:cNvPr id="463" name="図 16"/>
            <p:cNvPicPr/>
            <p:nvPr/>
          </p:nvPicPr>
          <p:blipFill>
            <a:blip r:embed="rId2"/>
            <a:stretch/>
          </p:blipFill>
          <p:spPr>
            <a:xfrm>
              <a:off x="4817520" y="3718800"/>
              <a:ext cx="1875960" cy="1524240"/>
            </a:xfrm>
            <a:prstGeom prst="rect">
              <a:avLst/>
            </a:prstGeom>
            <a:ln>
              <a:noFill/>
            </a:ln>
          </p:spPr>
        </p:pic>
        <p:pic>
          <p:nvPicPr>
            <p:cNvPr id="464" name="図 2"/>
            <p:cNvPicPr/>
            <p:nvPr/>
          </p:nvPicPr>
          <p:blipFill>
            <a:blip r:embed="rId3"/>
            <a:stretch/>
          </p:blipFill>
          <p:spPr>
            <a:xfrm>
              <a:off x="681480" y="1162800"/>
              <a:ext cx="1755720" cy="1392120"/>
            </a:xfrm>
            <a:prstGeom prst="rect">
              <a:avLst/>
            </a:prstGeom>
            <a:ln>
              <a:noFill/>
            </a:ln>
          </p:spPr>
        </p:pic>
        <p:sp>
          <p:nvSpPr>
            <p:cNvPr id="465" name="CustomShape 7"/>
            <p:cNvSpPr/>
            <p:nvPr/>
          </p:nvSpPr>
          <p:spPr>
            <a:xfrm>
              <a:off x="1311120" y="614160"/>
              <a:ext cx="225504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Meiryo UI"/>
                  <a:ea typeface="Meiryo UI"/>
                </a:rPr>
                <a:t>モンキーハンティング</a:t>
              </a:r>
              <a:endParaRPr lang="en-US" sz="2000" b="0" strike="noStrike" spc="-1">
                <a:latin typeface="Arial"/>
              </a:endParaRPr>
            </a:p>
          </p:txBody>
        </p:sp>
        <p:sp>
          <p:nvSpPr>
            <p:cNvPr id="466" name="CustomShape 8"/>
            <p:cNvSpPr/>
            <p:nvPr/>
          </p:nvSpPr>
          <p:spPr>
            <a:xfrm>
              <a:off x="2472840" y="1172520"/>
              <a:ext cx="2004840" cy="15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0000"/>
                  </a:solidFill>
                  <a:latin typeface="Meiryo UI"/>
                  <a:ea typeface="Meiryo UI"/>
                </a:rPr>
                <a:t>発射と同時に重力に従い落ちる物体に石を当てるための角度を求める課題です</a:t>
              </a:r>
              <a:r>
                <a:rPr lang="en-US" sz="1400" b="0" strike="noStrike" spc="-1" dirty="0">
                  <a:solidFill>
                    <a:srgbClr val="000000"/>
                  </a:solidFill>
                  <a:latin typeface="Meiryo UI"/>
                  <a:ea typeface="Meiryo UI"/>
                </a:rPr>
                <a:t>。</a:t>
              </a:r>
              <a:endParaRPr lang="en-US" sz="1400" b="0" strike="noStrike" spc="-1" dirty="0">
                <a:latin typeface="Arial"/>
              </a:endParaRPr>
            </a:p>
            <a:p>
              <a:pPr>
                <a:lnSpc>
                  <a:spcPct val="100000"/>
                </a:lnSpc>
              </a:pPr>
              <a:r>
                <a:rPr lang="en-US" sz="1400" b="0" strike="noStrike" spc="-1" dirty="0">
                  <a:solidFill>
                    <a:srgbClr val="000000"/>
                  </a:solidFill>
                  <a:latin typeface="Meiryo UI"/>
                  <a:ea typeface="Meiryo UI"/>
                </a:rPr>
                <a:t>C++</a:t>
              </a:r>
              <a:r>
                <a:rPr lang="en-US" sz="1400" b="0" strike="noStrike" spc="-1" dirty="0" err="1">
                  <a:solidFill>
                    <a:srgbClr val="000000"/>
                  </a:solidFill>
                  <a:latin typeface="Meiryo UI"/>
                  <a:ea typeface="Meiryo UI"/>
                </a:rPr>
                <a:t>の数学関数を学ぶ</a:t>
              </a:r>
              <a:endParaRPr lang="en-US" sz="1400" b="0" strike="noStrike" spc="-1" dirty="0">
                <a:latin typeface="Arial"/>
              </a:endParaRPr>
            </a:p>
            <a:p>
              <a:pPr>
                <a:lnSpc>
                  <a:spcPct val="100000"/>
                </a:lnSpc>
              </a:pPr>
              <a:r>
                <a:rPr lang="en-US" sz="1400" b="0" strike="noStrike" spc="-1" dirty="0" err="1">
                  <a:solidFill>
                    <a:srgbClr val="000000"/>
                  </a:solidFill>
                  <a:latin typeface="Meiryo UI"/>
                  <a:ea typeface="Meiryo UI"/>
                </a:rPr>
                <a:t>ものでした</a:t>
              </a:r>
              <a:r>
                <a:rPr lang="en-US" sz="1400" b="0" strike="noStrike" spc="-1" dirty="0">
                  <a:solidFill>
                    <a:srgbClr val="000000"/>
                  </a:solidFill>
                  <a:latin typeface="Meiryo UI"/>
                  <a:ea typeface="Meiryo UI"/>
                </a:rPr>
                <a:t>。</a:t>
              </a:r>
              <a:endParaRPr lang="en-US" sz="1400" b="0" strike="noStrike" spc="-1" dirty="0">
                <a:latin typeface="Arial"/>
              </a:endParaRPr>
            </a:p>
            <a:p>
              <a:pPr>
                <a:lnSpc>
                  <a:spcPct val="100000"/>
                </a:lnSpc>
              </a:pPr>
              <a:endParaRPr lang="en-US" sz="1400" b="0" strike="noStrike" spc="-1" dirty="0">
                <a:latin typeface="Arial"/>
              </a:endParaRPr>
            </a:p>
          </p:txBody>
        </p:sp>
        <p:sp>
          <p:nvSpPr>
            <p:cNvPr id="467" name="CustomShape 9"/>
            <p:cNvSpPr/>
            <p:nvPr/>
          </p:nvSpPr>
          <p:spPr>
            <a:xfrm>
              <a:off x="5981760" y="3300480"/>
              <a:ext cx="121500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Meiryo UI"/>
                  <a:ea typeface="Meiryo UI"/>
                </a:rPr>
                <a:t>ビリヤード</a:t>
              </a:r>
              <a:endParaRPr lang="en-US" sz="2000" b="0" strike="noStrike" spc="-1">
                <a:latin typeface="Arial"/>
              </a:endParaRPr>
            </a:p>
          </p:txBody>
        </p:sp>
        <p:sp>
          <p:nvSpPr>
            <p:cNvPr id="468" name="CustomShape 10"/>
            <p:cNvSpPr/>
            <p:nvPr/>
          </p:nvSpPr>
          <p:spPr>
            <a:xfrm>
              <a:off x="6721200" y="3783240"/>
              <a:ext cx="1797480" cy="136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0000"/>
                  </a:solidFill>
                  <a:latin typeface="Meiryo UI"/>
                  <a:ea typeface="Meiryo UI"/>
                </a:rPr>
                <a:t>二つの物体がぶつかったときの力の分散を求める課題です</a:t>
              </a:r>
              <a:r>
                <a:rPr lang="en-US" sz="1400" b="0" strike="noStrike" spc="-1" dirty="0">
                  <a:solidFill>
                    <a:srgbClr val="000000"/>
                  </a:solidFill>
                  <a:latin typeface="Meiryo UI"/>
                  <a:ea typeface="Meiryo UI"/>
                </a:rPr>
                <a:t>。</a:t>
              </a:r>
              <a:endParaRPr lang="en-US" sz="1400" b="0" strike="noStrike" spc="-1" dirty="0">
                <a:latin typeface="Arial"/>
              </a:endParaRPr>
            </a:p>
            <a:p>
              <a:pPr>
                <a:lnSpc>
                  <a:spcPct val="100000"/>
                </a:lnSpc>
              </a:pPr>
              <a:r>
                <a:rPr lang="en-US" sz="1400" b="0" strike="noStrike" spc="-1" dirty="0" err="1">
                  <a:solidFill>
                    <a:srgbClr val="000000"/>
                  </a:solidFill>
                  <a:latin typeface="Meiryo UI"/>
                  <a:ea typeface="Meiryo UI"/>
                </a:rPr>
                <a:t>お互いに力を受け渡す計算式に時間をかけました</a:t>
              </a:r>
              <a:r>
                <a:rPr lang="en-US" sz="1400" b="0" strike="noStrike" spc="-1" dirty="0">
                  <a:solidFill>
                    <a:srgbClr val="000000"/>
                  </a:solidFill>
                  <a:latin typeface="Meiryo UI"/>
                  <a:ea typeface="Meiryo UI"/>
                </a:rPr>
                <a:t>。</a:t>
              </a:r>
              <a:endParaRPr lang="en-US" sz="1400" b="0" strike="noStrike" spc="-1" dirty="0">
                <a:latin typeface="Arial"/>
              </a:endParaRPr>
            </a:p>
          </p:txBody>
        </p:sp>
        <p:pic>
          <p:nvPicPr>
            <p:cNvPr id="469" name="図 10"/>
            <p:cNvPicPr/>
            <p:nvPr/>
          </p:nvPicPr>
          <p:blipFill>
            <a:blip r:embed="rId4"/>
            <a:stretch/>
          </p:blipFill>
          <p:spPr>
            <a:xfrm>
              <a:off x="4852800" y="1172520"/>
              <a:ext cx="1774080" cy="1409760"/>
            </a:xfrm>
            <a:prstGeom prst="rect">
              <a:avLst/>
            </a:prstGeom>
            <a:ln>
              <a:noFill/>
            </a:ln>
          </p:spPr>
        </p:pic>
        <p:sp>
          <p:nvSpPr>
            <p:cNvPr id="470" name="CustomShape 11"/>
            <p:cNvSpPr/>
            <p:nvPr/>
          </p:nvSpPr>
          <p:spPr>
            <a:xfrm>
              <a:off x="5872680" y="663120"/>
              <a:ext cx="14331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Meiryo UI"/>
                  <a:ea typeface="Meiryo UI"/>
                </a:rPr>
                <a:t>振り子運動</a:t>
              </a:r>
              <a:endParaRPr lang="en-US" sz="2000" b="0" strike="noStrike" spc="-1">
                <a:latin typeface="Arial"/>
              </a:endParaRPr>
            </a:p>
          </p:txBody>
        </p:sp>
        <p:sp>
          <p:nvSpPr>
            <p:cNvPr id="471" name="CustomShape 12"/>
            <p:cNvSpPr/>
            <p:nvPr/>
          </p:nvSpPr>
          <p:spPr>
            <a:xfrm>
              <a:off x="6696000" y="1172520"/>
              <a:ext cx="1847880" cy="158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0000"/>
                  </a:solidFill>
                  <a:latin typeface="Meiryo UI"/>
                  <a:ea typeface="Meiryo UI"/>
                </a:rPr>
                <a:t>振り子運動による加速度の変化を求める課題です</a:t>
              </a:r>
              <a:r>
                <a:rPr lang="en-US" sz="1400" b="0" strike="noStrike" spc="-1" dirty="0">
                  <a:solidFill>
                    <a:srgbClr val="000000"/>
                  </a:solidFill>
                  <a:latin typeface="Meiryo UI"/>
                  <a:ea typeface="Meiryo UI"/>
                </a:rPr>
                <a:t>。</a:t>
              </a:r>
              <a:endParaRPr lang="en-US" sz="1400" b="0" strike="noStrike" spc="-1" dirty="0">
                <a:latin typeface="Arial"/>
              </a:endParaRPr>
            </a:p>
            <a:p>
              <a:pPr>
                <a:lnSpc>
                  <a:spcPct val="100000"/>
                </a:lnSpc>
              </a:pPr>
              <a:r>
                <a:rPr lang="en-US" sz="1400" b="0" strike="noStrike" spc="-1" dirty="0" err="1">
                  <a:solidFill>
                    <a:srgbClr val="000000"/>
                  </a:solidFill>
                  <a:latin typeface="Meiryo UI"/>
                  <a:ea typeface="Meiryo UI"/>
                </a:rPr>
                <a:t>外積と内積から角度を求め、それを利用して</a:t>
              </a:r>
              <a:endParaRPr lang="en-US" sz="1400" b="0" strike="noStrike" spc="-1" dirty="0">
                <a:latin typeface="Arial"/>
              </a:endParaRPr>
            </a:p>
            <a:p>
              <a:pPr>
                <a:lnSpc>
                  <a:spcPct val="100000"/>
                </a:lnSpc>
              </a:pPr>
              <a:r>
                <a:rPr lang="en-US" sz="1400" b="0" strike="noStrike" spc="-1" dirty="0" err="1">
                  <a:solidFill>
                    <a:srgbClr val="000000"/>
                  </a:solidFill>
                  <a:latin typeface="Meiryo UI"/>
                  <a:ea typeface="Meiryo UI"/>
                </a:rPr>
                <a:t>加速度を表現しました</a:t>
              </a:r>
              <a:r>
                <a:rPr lang="en-US" sz="1400" b="0" strike="noStrike" spc="-1" dirty="0">
                  <a:solidFill>
                    <a:srgbClr val="000000"/>
                  </a:solidFill>
                  <a:latin typeface="Meiryo UI"/>
                  <a:ea typeface="Meiryo UI"/>
                </a:rPr>
                <a:t>。</a:t>
              </a:r>
              <a:endParaRPr lang="en-US" sz="1400" b="0" strike="noStrike" spc="-1" dirty="0">
                <a:latin typeface="Arial"/>
              </a:endParaRPr>
            </a:p>
          </p:txBody>
        </p:sp>
        <p:pic>
          <p:nvPicPr>
            <p:cNvPr id="472" name="図 26"/>
            <p:cNvPicPr/>
            <p:nvPr/>
          </p:nvPicPr>
          <p:blipFill>
            <a:blip r:embed="rId5"/>
            <a:stretch/>
          </p:blipFill>
          <p:spPr>
            <a:xfrm>
              <a:off x="696600" y="3798720"/>
              <a:ext cx="1756440" cy="1404720"/>
            </a:xfrm>
            <a:prstGeom prst="rect">
              <a:avLst/>
            </a:prstGeom>
            <a:ln>
              <a:noFill/>
            </a:ln>
          </p:spPr>
        </p:pic>
        <p:sp>
          <p:nvSpPr>
            <p:cNvPr id="473" name="CustomShape 13"/>
            <p:cNvSpPr/>
            <p:nvPr/>
          </p:nvSpPr>
          <p:spPr>
            <a:xfrm>
              <a:off x="1445400" y="3351240"/>
              <a:ext cx="197424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Meiryo UI"/>
                  <a:ea typeface="Meiryo UI"/>
                </a:rPr>
                <a:t>坂道による加速</a:t>
              </a:r>
              <a:endParaRPr lang="en-US" sz="2000" b="0" strike="noStrike" spc="-1">
                <a:latin typeface="Arial"/>
              </a:endParaRPr>
            </a:p>
          </p:txBody>
        </p:sp>
        <p:sp>
          <p:nvSpPr>
            <p:cNvPr id="474" name="CustomShape 14"/>
            <p:cNvSpPr/>
            <p:nvPr/>
          </p:nvSpPr>
          <p:spPr>
            <a:xfrm>
              <a:off x="2508840" y="3783240"/>
              <a:ext cx="1784160" cy="136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0000"/>
                  </a:solidFill>
                  <a:latin typeface="Meiryo UI"/>
                  <a:ea typeface="Meiryo UI"/>
                </a:rPr>
                <a:t>角度による重力変化から推進力を求める</a:t>
              </a:r>
              <a:endParaRPr lang="en-US" sz="1400" b="0" strike="noStrike" spc="-1" dirty="0">
                <a:latin typeface="Arial"/>
              </a:endParaRPr>
            </a:p>
            <a:p>
              <a:pPr>
                <a:lnSpc>
                  <a:spcPct val="100000"/>
                </a:lnSpc>
              </a:pPr>
              <a:r>
                <a:rPr lang="en-US" sz="1400" b="0" strike="noStrike" spc="-1" dirty="0" err="1">
                  <a:solidFill>
                    <a:srgbClr val="000000"/>
                  </a:solidFill>
                  <a:latin typeface="Meiryo UI"/>
                  <a:ea typeface="Meiryo UI"/>
                </a:rPr>
                <a:t>課題です</a:t>
              </a:r>
              <a:r>
                <a:rPr lang="en-US" sz="1400" b="0" strike="noStrike" spc="-1" dirty="0">
                  <a:solidFill>
                    <a:srgbClr val="000000"/>
                  </a:solidFill>
                  <a:latin typeface="Meiryo UI"/>
                  <a:ea typeface="Meiryo UI"/>
                </a:rPr>
                <a:t>。</a:t>
              </a:r>
              <a:endParaRPr lang="en-US" sz="1400" b="0" strike="noStrike" spc="-1" dirty="0">
                <a:latin typeface="Arial"/>
              </a:endParaRPr>
            </a:p>
            <a:p>
              <a:pPr>
                <a:lnSpc>
                  <a:spcPct val="100000"/>
                </a:lnSpc>
              </a:pPr>
              <a:r>
                <a:rPr lang="en-US" sz="1400" b="0" strike="noStrike" spc="-1" dirty="0" err="1">
                  <a:solidFill>
                    <a:srgbClr val="000000"/>
                  </a:solidFill>
                  <a:latin typeface="Meiryo UI"/>
                  <a:ea typeface="Meiryo UI"/>
                </a:rPr>
                <a:t>紙面上の数学との向きの違いに一番苦労した課題でした</a:t>
              </a:r>
              <a:r>
                <a:rPr lang="en-US" sz="1400" b="0" strike="noStrike" spc="-1" dirty="0">
                  <a:solidFill>
                    <a:srgbClr val="000000"/>
                  </a:solidFill>
                  <a:latin typeface="Meiryo UI"/>
                  <a:ea typeface="Meiryo UI"/>
                </a:rPr>
                <a:t>。</a:t>
              </a:r>
              <a:endParaRPr lang="en-US" sz="1400" b="0" strike="noStrike" spc="-1" dirty="0">
                <a:latin typeface="Arial"/>
              </a:endParaRPr>
            </a:p>
          </p:txBody>
        </p:sp>
      </p:grpSp>
      <p:grpSp>
        <p:nvGrpSpPr>
          <p:cNvPr id="475" name="Group 15"/>
          <p:cNvGrpSpPr/>
          <p:nvPr/>
        </p:nvGrpSpPr>
        <p:grpSpPr>
          <a:xfrm>
            <a:off x="522720" y="5814360"/>
            <a:ext cx="8021160" cy="597600"/>
            <a:chOff x="522720" y="5814360"/>
            <a:chExt cx="8021160" cy="597600"/>
          </a:xfrm>
        </p:grpSpPr>
        <p:sp>
          <p:nvSpPr>
            <p:cNvPr id="476" name="CustomShape 16"/>
            <p:cNvSpPr/>
            <p:nvPr/>
          </p:nvSpPr>
          <p:spPr>
            <a:xfrm>
              <a:off x="522720" y="5814360"/>
              <a:ext cx="8021160" cy="597600"/>
            </a:xfrm>
            <a:prstGeom prst="roundRect">
              <a:avLst>
                <a:gd name="adj" fmla="val 16667"/>
              </a:avLst>
            </a:prstGeom>
            <a:ln w="57240">
              <a:solidFill>
                <a:srgbClr val="F59240"/>
              </a:solidFill>
              <a:round/>
            </a:ln>
            <a:effectLst>
              <a:outerShdw blurRad="40000" dist="20160" dir="5400000" rotWithShape="0">
                <a:srgbClr val="000000">
                  <a:alpha val="38000"/>
                </a:srgbClr>
              </a:outerShdw>
            </a:effectLst>
          </p:spPr>
          <p:style>
            <a:lnRef idx="1">
              <a:schemeClr val="accent6"/>
            </a:lnRef>
            <a:fillRef idx="2">
              <a:schemeClr val="accent6"/>
            </a:fillRef>
            <a:effectRef idx="1">
              <a:schemeClr val="accent6"/>
            </a:effectRef>
            <a:fontRef idx="minor"/>
          </p:style>
        </p:sp>
        <p:sp>
          <p:nvSpPr>
            <p:cNvPr id="477" name="CustomShape 17"/>
            <p:cNvSpPr/>
            <p:nvPr/>
          </p:nvSpPr>
          <p:spPr>
            <a:xfrm>
              <a:off x="696600" y="5929920"/>
              <a:ext cx="77130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D0D0D"/>
                  </a:solidFill>
                  <a:latin typeface="JKゴシックL"/>
                  <a:ea typeface="JKゴシックL"/>
                </a:rPr>
                <a:t>制作時期　2年前期　　　使用言語　C++　　　使用ライブラリ　DxLib</a:t>
              </a:r>
              <a:endParaRPr lang="en-US" sz="1800" b="0" strike="noStrike" spc="-1">
                <a:latin typeface="Arial"/>
              </a:endParaRPr>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ustomShape 1"/>
          <p:cNvSpPr/>
          <p:nvPr/>
        </p:nvSpPr>
        <p:spPr>
          <a:xfrm>
            <a:off x="168480" y="333000"/>
            <a:ext cx="8734320" cy="6242400"/>
          </a:xfrm>
          <a:prstGeom prst="rect">
            <a:avLst/>
          </a:prstGeom>
          <a:solidFill>
            <a:srgbClr val="FBEFFB"/>
          </a:solidFill>
          <a:ln>
            <a:solidFill>
              <a:srgbClr val="F59240"/>
            </a:solidFill>
            <a:round/>
          </a:ln>
          <a:effectLst>
            <a:outerShdw blurRad="40000" dist="20160" dir="5400000" rotWithShape="0">
              <a:srgbClr val="000000">
                <a:alpha val="38000"/>
              </a:srgbClr>
            </a:outerShdw>
          </a:effectLst>
        </p:spPr>
        <p:style>
          <a:lnRef idx="1">
            <a:schemeClr val="accent6"/>
          </a:lnRef>
          <a:fillRef idx="2">
            <a:schemeClr val="accent6"/>
          </a:fillRef>
          <a:effectRef idx="1">
            <a:schemeClr val="accent6"/>
          </a:effectRef>
          <a:fontRef idx="minor"/>
        </p:style>
      </p:sp>
      <p:pic>
        <p:nvPicPr>
          <p:cNvPr id="479" name="図 11"/>
          <p:cNvPicPr/>
          <p:nvPr/>
        </p:nvPicPr>
        <p:blipFill>
          <a:blip r:embed="rId2"/>
          <a:stretch/>
        </p:blipFill>
        <p:spPr>
          <a:xfrm>
            <a:off x="600120" y="599760"/>
            <a:ext cx="4383720" cy="3200760"/>
          </a:xfrm>
          <a:prstGeom prst="rect">
            <a:avLst/>
          </a:prstGeom>
          <a:ln>
            <a:noFill/>
          </a:ln>
        </p:spPr>
      </p:pic>
      <p:sp>
        <p:nvSpPr>
          <p:cNvPr id="480" name="CustomShape 2"/>
          <p:cNvSpPr/>
          <p:nvPr/>
        </p:nvSpPr>
        <p:spPr>
          <a:xfrm>
            <a:off x="545760" y="4174920"/>
            <a:ext cx="821448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Meiryo UI"/>
                <a:ea typeface="Meiryo UI"/>
              </a:rPr>
              <a:t>数学の授業でレイトレーシングを実装しました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床の模様もプログラムで描画しています。球体の明るさ、スペキュラ、床、床面の反射</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影の順に実装をしていきました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ベクトルをそれぞれ図に書いて整理しながら理屈を理解して実装を行いました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高校時代から数学を得意としているので、知識を生かしながら制作していくことが</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できました</a:t>
            </a:r>
            <a:r>
              <a:rPr lang="en-US" sz="1800" b="1" strike="noStrike" spc="-1" dirty="0">
                <a:solidFill>
                  <a:srgbClr val="000000"/>
                </a:solidFill>
                <a:latin typeface="Meiryo UI"/>
                <a:ea typeface="Meiryo UI"/>
              </a:rPr>
              <a:t>。</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一番苦労したのは床面の反射で、床の色を保持して描画する方法に多く時間を</a:t>
            </a:r>
            <a:endParaRPr lang="en-US" sz="1800" b="0" strike="noStrike" spc="-1" dirty="0">
              <a:latin typeface="Arial"/>
            </a:endParaRPr>
          </a:p>
          <a:p>
            <a:pPr>
              <a:lnSpc>
                <a:spcPct val="100000"/>
              </a:lnSpc>
            </a:pPr>
            <a:r>
              <a:rPr lang="en-US" sz="1800" b="1" strike="noStrike" spc="-1" dirty="0" err="1">
                <a:solidFill>
                  <a:srgbClr val="000000"/>
                </a:solidFill>
                <a:latin typeface="Meiryo UI"/>
                <a:ea typeface="Meiryo UI"/>
              </a:rPr>
              <a:t>かけました</a:t>
            </a:r>
            <a:r>
              <a:rPr lang="en-US" sz="1800" b="1" strike="noStrike" spc="-1" dirty="0">
                <a:solidFill>
                  <a:srgbClr val="000000"/>
                </a:solidFill>
                <a:latin typeface="Meiryo UI"/>
                <a:ea typeface="Meiryo UI"/>
              </a:rPr>
              <a:t>。</a:t>
            </a:r>
            <a:endParaRPr lang="en-US" sz="1800" b="0" strike="noStrike" spc="-1" dirty="0">
              <a:latin typeface="Arial"/>
            </a:endParaRPr>
          </a:p>
        </p:txBody>
      </p:sp>
      <p:sp>
        <p:nvSpPr>
          <p:cNvPr id="481" name="CustomShape 3"/>
          <p:cNvSpPr/>
          <p:nvPr/>
        </p:nvSpPr>
        <p:spPr>
          <a:xfrm>
            <a:off x="5411520" y="1425600"/>
            <a:ext cx="323784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JKゴシックL"/>
                <a:ea typeface="JKゴシックL"/>
              </a:rPr>
              <a:t>制作時期	2年後期</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使用言語	C++</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JKゴシックL"/>
                <a:ea typeface="JKゴシックL"/>
              </a:rPr>
              <a:t>使用ライブラリ	DxLib</a:t>
            </a:r>
            <a:endParaRPr lang="en-US" sz="1800" b="0" strike="noStrike" spc="-1">
              <a:latin typeface="Arial"/>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図 3"/>
          <p:cNvPicPr/>
          <p:nvPr/>
        </p:nvPicPr>
        <p:blipFill>
          <a:blip r:embed="rId3"/>
          <a:stretch/>
        </p:blipFill>
        <p:spPr>
          <a:xfrm>
            <a:off x="0" y="0"/>
            <a:ext cx="9141480" cy="6855480"/>
          </a:xfrm>
          <a:prstGeom prst="rect">
            <a:avLst/>
          </a:prstGeom>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63720" y="801720"/>
            <a:ext cx="8992800" cy="5246280"/>
          </a:xfrm>
          <a:prstGeom prst="rect">
            <a:avLst/>
          </a:prstGeom>
          <a:solidFill>
            <a:srgbClr val="DEE6EF"/>
          </a:solidFill>
          <a:ln>
            <a:solidFill>
              <a:srgbClr val="3465A4"/>
            </a:solidFill>
          </a:ln>
        </p:spPr>
        <p:style>
          <a:lnRef idx="0">
            <a:scrgbClr r="0" g="0" b="0"/>
          </a:lnRef>
          <a:fillRef idx="0">
            <a:scrgbClr r="0" g="0" b="0"/>
          </a:fillRef>
          <a:effectRef idx="0">
            <a:scrgbClr r="0" g="0" b="0"/>
          </a:effectRef>
          <a:fontRef idx="minor"/>
        </p:style>
      </p:sp>
      <p:pic>
        <p:nvPicPr>
          <p:cNvPr id="193" name="タイトル"/>
          <p:cNvPicPr/>
          <p:nvPr/>
        </p:nvPicPr>
        <p:blipFill>
          <a:blip r:embed="rId2"/>
          <a:stretch/>
        </p:blipFill>
        <p:spPr>
          <a:xfrm>
            <a:off x="5913720" y="5738760"/>
            <a:ext cx="3202560" cy="1800720"/>
          </a:xfrm>
          <a:prstGeom prst="rect">
            <a:avLst/>
          </a:prstGeom>
          <a:ln>
            <a:noFill/>
          </a:ln>
        </p:spPr>
      </p:pic>
      <p:sp>
        <p:nvSpPr>
          <p:cNvPr id="194" name="CustomShape 2"/>
          <p:cNvSpPr/>
          <p:nvPr/>
        </p:nvSpPr>
        <p:spPr>
          <a:xfrm>
            <a:off x="5050440" y="1535400"/>
            <a:ext cx="3887640" cy="2216160"/>
          </a:xfrm>
          <a:prstGeom prst="rect">
            <a:avLst/>
          </a:prstGeom>
          <a:solidFill>
            <a:schemeClr val="tx2">
              <a:lumMod val="20000"/>
              <a:lumOff val="80000"/>
            </a:schemeClr>
          </a:solidFill>
          <a:ln w="6480">
            <a:round/>
          </a:ln>
        </p:spPr>
        <p:style>
          <a:lnRef idx="2">
            <a:schemeClr val="accent1">
              <a:shade val="50000"/>
            </a:schemeClr>
          </a:lnRef>
          <a:fillRef idx="1">
            <a:schemeClr val="accent1"/>
          </a:fillRef>
          <a:effectRef idx="0">
            <a:schemeClr val="accent1"/>
          </a:effectRef>
          <a:fontRef idx="minor"/>
        </p:style>
      </p:sp>
      <p:pic>
        <p:nvPicPr>
          <p:cNvPr id="195" name="図 2"/>
          <p:cNvPicPr/>
          <p:nvPr/>
        </p:nvPicPr>
        <p:blipFill>
          <a:blip r:embed="rId3"/>
          <a:srcRect r="8995"/>
          <a:stretch/>
        </p:blipFill>
        <p:spPr>
          <a:xfrm>
            <a:off x="5121720" y="1730520"/>
            <a:ext cx="3734280" cy="1873080"/>
          </a:xfrm>
          <a:prstGeom prst="rect">
            <a:avLst/>
          </a:prstGeom>
          <a:ln>
            <a:noFill/>
          </a:ln>
        </p:spPr>
      </p:pic>
      <p:sp>
        <p:nvSpPr>
          <p:cNvPr id="196" name="CustomShape 3"/>
          <p:cNvSpPr/>
          <p:nvPr/>
        </p:nvSpPr>
        <p:spPr>
          <a:xfrm>
            <a:off x="663480" y="210960"/>
            <a:ext cx="75351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1" strike="noStrike" spc="-1">
                <a:solidFill>
                  <a:srgbClr val="000000"/>
                </a:solidFill>
                <a:latin typeface="Arial"/>
                <a:ea typeface="DejaVu Sans"/>
              </a:rPr>
              <a:t>BluePrintとして使いやすいように意識</a:t>
            </a:r>
            <a:endParaRPr lang="en-US" sz="2200" b="0" strike="noStrike" spc="-1">
              <a:latin typeface="Arial"/>
            </a:endParaRPr>
          </a:p>
        </p:txBody>
      </p:sp>
      <p:sp>
        <p:nvSpPr>
          <p:cNvPr id="197" name="CustomShape 4"/>
          <p:cNvSpPr/>
          <p:nvPr/>
        </p:nvSpPr>
        <p:spPr>
          <a:xfrm>
            <a:off x="758160" y="871200"/>
            <a:ext cx="76273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000000"/>
                </a:solidFill>
                <a:latin typeface="Arial"/>
                <a:ea typeface="DejaVu Sans"/>
              </a:rPr>
              <a:t>C++</a:t>
            </a:r>
            <a:r>
              <a:rPr lang="en-US" sz="1800" b="0" strike="noStrike" spc="-1" dirty="0" err="1">
                <a:solidFill>
                  <a:srgbClr val="000000"/>
                </a:solidFill>
                <a:latin typeface="Arial"/>
                <a:ea typeface="DejaVu Sans"/>
              </a:rPr>
              <a:t>側で機能を作るときに、必要な機能だけ用意して</a:t>
            </a:r>
            <a:r>
              <a:rPr lang="en-US" sz="1800" b="0" strike="noStrike" spc="-1" dirty="0">
                <a:solidFill>
                  <a:srgbClr val="000000"/>
                </a:solidFill>
                <a:latin typeface="Arial"/>
                <a:ea typeface="DejaVu Sans"/>
              </a:rPr>
              <a:t>、</a:t>
            </a:r>
            <a:endParaRPr lang="en-US" sz="1800" b="0" strike="noStrike" spc="-1" dirty="0">
              <a:latin typeface="Arial"/>
            </a:endParaRPr>
          </a:p>
          <a:p>
            <a:pPr algn="ctr">
              <a:lnSpc>
                <a:spcPct val="100000"/>
              </a:lnSpc>
            </a:pP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初めて扱う人でも使いやすいように意識して制作しました</a:t>
            </a:r>
            <a:r>
              <a:rPr lang="en-US" sz="1800" b="0" strike="noStrike" spc="-1" dirty="0">
                <a:solidFill>
                  <a:srgbClr val="000000"/>
                </a:solidFill>
                <a:latin typeface="Arial"/>
                <a:ea typeface="DejaVu Sans"/>
              </a:rPr>
              <a:t>。</a:t>
            </a:r>
            <a:endParaRPr lang="en-US" sz="1800" b="0" strike="noStrike" spc="-1" dirty="0">
              <a:latin typeface="Arial"/>
            </a:endParaRPr>
          </a:p>
        </p:txBody>
      </p:sp>
      <p:sp>
        <p:nvSpPr>
          <p:cNvPr id="198" name="CustomShape 5"/>
          <p:cNvSpPr/>
          <p:nvPr/>
        </p:nvSpPr>
        <p:spPr>
          <a:xfrm>
            <a:off x="4899600" y="4059360"/>
            <a:ext cx="2519280" cy="1799280"/>
          </a:xfrm>
          <a:prstGeom prst="rect">
            <a:avLst/>
          </a:prstGeom>
          <a:solidFill>
            <a:schemeClr val="tx2">
              <a:lumMod val="20000"/>
              <a:lumOff val="80000"/>
            </a:schemeClr>
          </a:solidFill>
          <a:ln w="6480">
            <a:round/>
          </a:ln>
        </p:spPr>
        <p:style>
          <a:lnRef idx="2">
            <a:schemeClr val="accent1">
              <a:shade val="50000"/>
            </a:schemeClr>
          </a:lnRef>
          <a:fillRef idx="1">
            <a:schemeClr val="accent1"/>
          </a:fillRef>
          <a:effectRef idx="0">
            <a:schemeClr val="accent1"/>
          </a:effectRef>
          <a:fontRef idx="minor"/>
        </p:style>
      </p:sp>
      <p:pic>
        <p:nvPicPr>
          <p:cNvPr id="199" name="図 1"/>
          <p:cNvPicPr/>
          <p:nvPr/>
        </p:nvPicPr>
        <p:blipFill>
          <a:blip r:embed="rId4"/>
          <a:srcRect l="52401" t="28712" r="17706" b="31147"/>
          <a:stretch/>
        </p:blipFill>
        <p:spPr>
          <a:xfrm>
            <a:off x="5234760" y="4307400"/>
            <a:ext cx="1870920" cy="1366200"/>
          </a:xfrm>
          <a:prstGeom prst="rect">
            <a:avLst/>
          </a:prstGeom>
          <a:ln>
            <a:noFill/>
          </a:ln>
        </p:spPr>
      </p:pic>
      <p:sp>
        <p:nvSpPr>
          <p:cNvPr id="200" name="CustomShape 6"/>
          <p:cNvSpPr/>
          <p:nvPr/>
        </p:nvSpPr>
        <p:spPr>
          <a:xfrm>
            <a:off x="158040" y="1552680"/>
            <a:ext cx="4268520" cy="2164320"/>
          </a:xfrm>
          <a:prstGeom prst="rect">
            <a:avLst/>
          </a:prstGeom>
          <a:solidFill>
            <a:schemeClr val="tx2">
              <a:lumMod val="20000"/>
              <a:lumOff val="80000"/>
            </a:schemeClr>
          </a:solidFill>
          <a:ln w="6480">
            <a:round/>
          </a:ln>
        </p:spPr>
        <p:style>
          <a:lnRef idx="2">
            <a:schemeClr val="accent1">
              <a:shade val="50000"/>
            </a:schemeClr>
          </a:lnRef>
          <a:fillRef idx="1">
            <a:schemeClr val="accent1"/>
          </a:fillRef>
          <a:effectRef idx="0">
            <a:schemeClr val="accent1"/>
          </a:effectRef>
          <a:fontRef idx="minor"/>
        </p:style>
      </p:sp>
      <p:pic>
        <p:nvPicPr>
          <p:cNvPr id="201" name="図 6"/>
          <p:cNvPicPr/>
          <p:nvPr/>
        </p:nvPicPr>
        <p:blipFill>
          <a:blip r:embed="rId5"/>
          <a:srcRect r="28209"/>
          <a:stretch/>
        </p:blipFill>
        <p:spPr>
          <a:xfrm>
            <a:off x="214560" y="1942200"/>
            <a:ext cx="4133880" cy="1359360"/>
          </a:xfrm>
          <a:prstGeom prst="rect">
            <a:avLst/>
          </a:prstGeom>
          <a:ln>
            <a:noFill/>
          </a:ln>
        </p:spPr>
      </p:pic>
      <p:sp>
        <p:nvSpPr>
          <p:cNvPr id="202" name="CustomShape 7"/>
          <p:cNvSpPr/>
          <p:nvPr/>
        </p:nvSpPr>
        <p:spPr>
          <a:xfrm>
            <a:off x="4494600" y="2202840"/>
            <a:ext cx="503280" cy="880200"/>
          </a:xfrm>
          <a:prstGeom prst="rightArrow">
            <a:avLst>
              <a:gd name="adj1" fmla="val 50000"/>
              <a:gd name="adj2" fmla="val 60558"/>
            </a:avLst>
          </a:prstGeom>
          <a:solidFill>
            <a:schemeClr val="bg1"/>
          </a:solidFill>
          <a:ln>
            <a:round/>
          </a:ln>
        </p:spPr>
        <p:style>
          <a:lnRef idx="2">
            <a:schemeClr val="accent1">
              <a:shade val="50000"/>
            </a:schemeClr>
          </a:lnRef>
          <a:fillRef idx="1">
            <a:schemeClr val="accent1"/>
          </a:fillRef>
          <a:effectRef idx="0">
            <a:schemeClr val="accent1"/>
          </a:effectRef>
          <a:fontRef idx="minor"/>
        </p:style>
      </p:sp>
      <p:sp>
        <p:nvSpPr>
          <p:cNvPr id="203" name="CustomShape 8"/>
          <p:cNvSpPr/>
          <p:nvPr/>
        </p:nvSpPr>
        <p:spPr>
          <a:xfrm>
            <a:off x="1720800" y="4059000"/>
            <a:ext cx="2519280" cy="1799280"/>
          </a:xfrm>
          <a:prstGeom prst="rect">
            <a:avLst/>
          </a:prstGeom>
          <a:solidFill>
            <a:schemeClr val="tx2">
              <a:lumMod val="20000"/>
              <a:lumOff val="80000"/>
            </a:schemeClr>
          </a:solidFill>
          <a:ln w="6480">
            <a:round/>
          </a:ln>
        </p:spPr>
        <p:style>
          <a:lnRef idx="2">
            <a:schemeClr val="accent1">
              <a:shade val="50000"/>
            </a:schemeClr>
          </a:lnRef>
          <a:fillRef idx="1">
            <a:schemeClr val="accent1"/>
          </a:fillRef>
          <a:effectRef idx="0">
            <a:schemeClr val="accent1"/>
          </a:effectRef>
          <a:fontRef idx="minor"/>
        </p:style>
      </p:sp>
      <p:pic>
        <p:nvPicPr>
          <p:cNvPr id="204" name="図 203"/>
          <p:cNvPicPr/>
          <p:nvPr/>
        </p:nvPicPr>
        <p:blipFill>
          <a:blip r:embed="rId6"/>
          <a:srcRect l="11489" t="12521" r="8755" b="12541"/>
          <a:stretch/>
        </p:blipFill>
        <p:spPr>
          <a:xfrm>
            <a:off x="1942920" y="4291560"/>
            <a:ext cx="2086920" cy="1366920"/>
          </a:xfrm>
          <a:prstGeom prst="rect">
            <a:avLst/>
          </a:prstGeom>
          <a:ln>
            <a:noFill/>
          </a:ln>
        </p:spPr>
      </p:pic>
      <p:sp>
        <p:nvSpPr>
          <p:cNvPr id="205" name="CustomShape 9"/>
          <p:cNvSpPr/>
          <p:nvPr/>
        </p:nvSpPr>
        <p:spPr>
          <a:xfrm>
            <a:off x="4318200" y="4482720"/>
            <a:ext cx="503280" cy="880200"/>
          </a:xfrm>
          <a:prstGeom prst="rightArrow">
            <a:avLst>
              <a:gd name="adj1" fmla="val 50000"/>
              <a:gd name="adj2" fmla="val 60558"/>
            </a:avLst>
          </a:prstGeom>
          <a:solidFill>
            <a:schemeClr val="bg1"/>
          </a:solidFill>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29167" y="260648"/>
            <a:ext cx="4380676" cy="2743114"/>
          </a:xfrm>
          <a:prstGeom prst="rect">
            <a:avLst/>
          </a:prstGeom>
          <a:solidFill>
            <a:srgbClr val="DEE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459142" y="929570"/>
            <a:ext cx="2050701" cy="2215991"/>
          </a:xfrm>
          <a:prstGeom prst="rect">
            <a:avLst/>
          </a:prstGeom>
          <a:noFill/>
        </p:spPr>
        <p:txBody>
          <a:bodyPr wrap="square" rtlCol="0">
            <a:spAutoFit/>
          </a:bodyPr>
          <a:lstStyle/>
          <a:p>
            <a:r>
              <a:rPr kumimoji="1" lang="ja-JP" altLang="en-US" dirty="0"/>
              <a:t>発射と同時に落下</a:t>
            </a:r>
            <a:endParaRPr kumimoji="1" lang="en-US" altLang="ja-JP" dirty="0"/>
          </a:p>
          <a:p>
            <a:r>
              <a:rPr kumimoji="1" lang="ja-JP" altLang="en-US" dirty="0"/>
              <a:t>してくる物体に石を</a:t>
            </a:r>
            <a:endParaRPr kumimoji="1" lang="en-US" altLang="ja-JP" dirty="0"/>
          </a:p>
          <a:p>
            <a:r>
              <a:rPr lang="ja-JP" altLang="en-US" dirty="0"/>
              <a:t>当てる</a:t>
            </a:r>
            <a:r>
              <a:rPr kumimoji="1" lang="ja-JP" altLang="en-US" dirty="0"/>
              <a:t>課題</a:t>
            </a:r>
            <a:r>
              <a:rPr lang="ja-JP" altLang="en-US" dirty="0"/>
              <a:t>でした</a:t>
            </a:r>
            <a:r>
              <a:rPr kumimoji="1" lang="ja-JP" altLang="en-US" dirty="0"/>
              <a:t>。</a:t>
            </a:r>
            <a:endParaRPr kumimoji="1" lang="en-US" altLang="ja-JP" dirty="0"/>
          </a:p>
          <a:p>
            <a:endParaRPr kumimoji="1" lang="en-US" altLang="ja-JP" sz="1600" dirty="0"/>
          </a:p>
          <a:p>
            <a:pPr>
              <a:lnSpc>
                <a:spcPct val="100000"/>
              </a:lnSpc>
            </a:pPr>
            <a:r>
              <a:rPr lang="en-US" altLang="ja-JP" spc="-1" dirty="0">
                <a:solidFill>
                  <a:srgbClr val="000000"/>
                </a:solidFill>
                <a:latin typeface="Meiryo UI"/>
                <a:ea typeface="Meiryo UI"/>
              </a:rPr>
              <a:t>C++</a:t>
            </a:r>
            <a:r>
              <a:rPr lang="en-US" altLang="ja-JP" spc="-1" dirty="0" err="1">
                <a:solidFill>
                  <a:srgbClr val="000000"/>
                </a:solidFill>
                <a:latin typeface="+mn-ea"/>
              </a:rPr>
              <a:t>の数学関数を学ぶものでした</a:t>
            </a:r>
            <a:r>
              <a:rPr lang="en-US" altLang="ja-JP" spc="-1" dirty="0">
                <a:solidFill>
                  <a:srgbClr val="000000"/>
                </a:solidFill>
                <a:latin typeface="Meiryo UI"/>
                <a:ea typeface="Meiryo UI"/>
              </a:rPr>
              <a:t>。</a:t>
            </a:r>
            <a:endParaRPr lang="en-US" altLang="ja-JP" spc="-1" dirty="0"/>
          </a:p>
          <a:p>
            <a:endParaRPr kumimoji="1" lang="en-US" altLang="ja-JP" sz="1600" dirty="0"/>
          </a:p>
          <a:p>
            <a:endParaRPr kumimoji="1" lang="en-US" altLang="ja-JP" sz="1600" dirty="0"/>
          </a:p>
        </p:txBody>
      </p:sp>
      <p:sp>
        <p:nvSpPr>
          <p:cNvPr id="13" name="テキスト ボックス 12"/>
          <p:cNvSpPr txBox="1"/>
          <p:nvPr/>
        </p:nvSpPr>
        <p:spPr>
          <a:xfrm>
            <a:off x="129167" y="446608"/>
            <a:ext cx="3467100" cy="369332"/>
          </a:xfrm>
          <a:prstGeom prst="rect">
            <a:avLst/>
          </a:prstGeom>
          <a:noFill/>
        </p:spPr>
        <p:txBody>
          <a:bodyPr wrap="square" rtlCol="0">
            <a:spAutoFit/>
          </a:bodyPr>
          <a:lstStyle/>
          <a:p>
            <a:r>
              <a:rPr lang="ja-JP" altLang="en-US" dirty="0"/>
              <a:t>〇モンキーハンティング</a:t>
            </a:r>
            <a:endParaRPr kumimoji="1" lang="ja-JP" altLang="en-US" dirty="0"/>
          </a:p>
        </p:txBody>
      </p:sp>
      <p:sp>
        <p:nvSpPr>
          <p:cNvPr id="7" name="正方形/長方形 6"/>
          <p:cNvSpPr/>
          <p:nvPr/>
        </p:nvSpPr>
        <p:spPr>
          <a:xfrm>
            <a:off x="4675000" y="260648"/>
            <a:ext cx="4380675" cy="2743114"/>
          </a:xfrm>
          <a:prstGeom prst="rect">
            <a:avLst/>
          </a:prstGeom>
          <a:solidFill>
            <a:srgbClr val="DEE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684313" y="466563"/>
            <a:ext cx="3467100" cy="369332"/>
          </a:xfrm>
          <a:prstGeom prst="rect">
            <a:avLst/>
          </a:prstGeom>
          <a:noFill/>
        </p:spPr>
        <p:txBody>
          <a:bodyPr wrap="square" rtlCol="0">
            <a:spAutoFit/>
          </a:bodyPr>
          <a:lstStyle/>
          <a:p>
            <a:r>
              <a:rPr lang="ja-JP" altLang="en-US" dirty="0"/>
              <a:t>〇振り子</a:t>
            </a:r>
            <a:endParaRPr kumimoji="1" lang="ja-JP" altLang="en-US" dirty="0"/>
          </a:p>
        </p:txBody>
      </p:sp>
      <p:sp>
        <p:nvSpPr>
          <p:cNvPr id="22" name="テキスト ボックス 21"/>
          <p:cNvSpPr txBox="1"/>
          <p:nvPr/>
        </p:nvSpPr>
        <p:spPr>
          <a:xfrm>
            <a:off x="7093298" y="906629"/>
            <a:ext cx="2050701" cy="1815882"/>
          </a:xfrm>
          <a:prstGeom prst="rect">
            <a:avLst/>
          </a:prstGeom>
          <a:noFill/>
        </p:spPr>
        <p:txBody>
          <a:bodyPr wrap="square" rtlCol="0">
            <a:spAutoFit/>
          </a:bodyPr>
          <a:lstStyle/>
          <a:p>
            <a:pPr>
              <a:lnSpc>
                <a:spcPct val="100000"/>
              </a:lnSpc>
            </a:pPr>
            <a:r>
              <a:rPr lang="en-US" altLang="ja-JP" sz="1600" spc="-1" dirty="0" err="1">
                <a:solidFill>
                  <a:srgbClr val="000000"/>
                </a:solidFill>
                <a:latin typeface="+mn-ea"/>
              </a:rPr>
              <a:t>振り子運動による</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加速度の変化を</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求める課題</a:t>
            </a:r>
            <a:r>
              <a:rPr lang="ja-JP" altLang="en-US" sz="1600" spc="-1" dirty="0" err="1">
                <a:solidFill>
                  <a:srgbClr val="000000"/>
                </a:solidFill>
                <a:latin typeface="+mn-ea"/>
              </a:rPr>
              <a:t>で</a:t>
            </a:r>
            <a:r>
              <a:rPr lang="ja-JP" altLang="en-US" sz="1600" spc="-1" dirty="0">
                <a:solidFill>
                  <a:srgbClr val="000000"/>
                </a:solidFill>
                <a:latin typeface="+mn-ea"/>
              </a:rPr>
              <a:t>した</a:t>
            </a:r>
            <a:r>
              <a:rPr lang="en-US" altLang="ja-JP" sz="1600" spc="-1" dirty="0">
                <a:solidFill>
                  <a:srgbClr val="000000"/>
                </a:solidFill>
                <a:latin typeface="+mn-ea"/>
              </a:rPr>
              <a:t>。</a:t>
            </a:r>
            <a:endParaRPr lang="en-US" altLang="ja-JP" sz="1600" spc="-1" dirty="0">
              <a:latin typeface="+mn-ea"/>
            </a:endParaRPr>
          </a:p>
          <a:p>
            <a:pPr>
              <a:lnSpc>
                <a:spcPct val="100000"/>
              </a:lnSpc>
            </a:pPr>
            <a:r>
              <a:rPr lang="en-US" altLang="ja-JP" sz="1600" spc="-1" dirty="0" err="1">
                <a:solidFill>
                  <a:srgbClr val="000000"/>
                </a:solidFill>
                <a:latin typeface="+mn-ea"/>
              </a:rPr>
              <a:t>外積と内積から</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角度を求め、それを利用して加速度を</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表現しました</a:t>
            </a:r>
            <a:r>
              <a:rPr lang="en-US" altLang="ja-JP" sz="1600" spc="-1" dirty="0">
                <a:solidFill>
                  <a:srgbClr val="000000"/>
                </a:solidFill>
                <a:latin typeface="+mn-ea"/>
              </a:rPr>
              <a:t>。</a:t>
            </a:r>
            <a:endParaRPr lang="en-US" altLang="ja-JP" sz="1600" spc="-1" dirty="0">
              <a:latin typeface="+mn-ea"/>
            </a:endParaRPr>
          </a:p>
        </p:txBody>
      </p:sp>
      <p:sp>
        <p:nvSpPr>
          <p:cNvPr id="16" name="正方形/長方形 15"/>
          <p:cNvSpPr/>
          <p:nvPr/>
        </p:nvSpPr>
        <p:spPr>
          <a:xfrm>
            <a:off x="131544" y="3147778"/>
            <a:ext cx="4378833" cy="2743114"/>
          </a:xfrm>
          <a:prstGeom prst="rect">
            <a:avLst/>
          </a:prstGeom>
          <a:solidFill>
            <a:srgbClr val="DEE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129167" y="3314935"/>
            <a:ext cx="3467100" cy="369332"/>
          </a:xfrm>
          <a:prstGeom prst="rect">
            <a:avLst/>
          </a:prstGeom>
          <a:noFill/>
        </p:spPr>
        <p:txBody>
          <a:bodyPr wrap="square" rtlCol="0">
            <a:spAutoFit/>
          </a:bodyPr>
          <a:lstStyle/>
          <a:p>
            <a:r>
              <a:rPr lang="ja-JP" altLang="en-US" dirty="0"/>
              <a:t>〇坂道による加速</a:t>
            </a:r>
            <a:endParaRPr kumimoji="1" lang="ja-JP" altLang="en-US" dirty="0"/>
          </a:p>
        </p:txBody>
      </p:sp>
      <p:sp>
        <p:nvSpPr>
          <p:cNvPr id="20" name="テキスト ボックス 19"/>
          <p:cNvSpPr txBox="1"/>
          <p:nvPr/>
        </p:nvSpPr>
        <p:spPr>
          <a:xfrm>
            <a:off x="2542781" y="3700684"/>
            <a:ext cx="2050701" cy="1815882"/>
          </a:xfrm>
          <a:prstGeom prst="rect">
            <a:avLst/>
          </a:prstGeom>
          <a:noFill/>
        </p:spPr>
        <p:txBody>
          <a:bodyPr wrap="square" rtlCol="0">
            <a:spAutoFit/>
          </a:bodyPr>
          <a:lstStyle/>
          <a:p>
            <a:pPr>
              <a:lnSpc>
                <a:spcPct val="100000"/>
              </a:lnSpc>
            </a:pPr>
            <a:r>
              <a:rPr lang="en-US" altLang="ja-JP" sz="1600" spc="-1" dirty="0" err="1">
                <a:solidFill>
                  <a:srgbClr val="000000"/>
                </a:solidFill>
                <a:latin typeface="+mn-ea"/>
              </a:rPr>
              <a:t>角度による重力変化から推進力を求める</a:t>
            </a:r>
            <a:endParaRPr lang="en-US" altLang="ja-JP" sz="1600" spc="-1" dirty="0">
              <a:latin typeface="+mn-ea"/>
            </a:endParaRPr>
          </a:p>
          <a:p>
            <a:pPr>
              <a:lnSpc>
                <a:spcPct val="100000"/>
              </a:lnSpc>
            </a:pPr>
            <a:r>
              <a:rPr lang="en-US" altLang="ja-JP" sz="1600" spc="-1" dirty="0" err="1">
                <a:solidFill>
                  <a:srgbClr val="000000"/>
                </a:solidFill>
                <a:latin typeface="+mn-ea"/>
              </a:rPr>
              <a:t>課題</a:t>
            </a:r>
            <a:r>
              <a:rPr lang="ja-JP" altLang="en-US" sz="1600" spc="-1" dirty="0" err="1">
                <a:solidFill>
                  <a:srgbClr val="000000"/>
                </a:solidFill>
                <a:latin typeface="+mn-ea"/>
              </a:rPr>
              <a:t>で</a:t>
            </a:r>
            <a:r>
              <a:rPr lang="ja-JP" altLang="en-US" sz="1600" spc="-1" dirty="0">
                <a:solidFill>
                  <a:srgbClr val="000000"/>
                </a:solidFill>
                <a:latin typeface="+mn-ea"/>
              </a:rPr>
              <a:t>した</a:t>
            </a:r>
            <a:r>
              <a:rPr lang="en-US" altLang="ja-JP" sz="1600" spc="-1" dirty="0">
                <a:solidFill>
                  <a:srgbClr val="000000"/>
                </a:solidFill>
                <a:latin typeface="+mn-ea"/>
              </a:rPr>
              <a:t>。</a:t>
            </a:r>
            <a:endParaRPr lang="en-US" altLang="ja-JP" sz="1600" spc="-1" dirty="0">
              <a:latin typeface="+mn-ea"/>
            </a:endParaRPr>
          </a:p>
          <a:p>
            <a:pPr>
              <a:lnSpc>
                <a:spcPct val="100000"/>
              </a:lnSpc>
            </a:pPr>
            <a:r>
              <a:rPr lang="en-US" altLang="ja-JP" sz="1600" spc="-1" dirty="0" err="1">
                <a:solidFill>
                  <a:srgbClr val="000000"/>
                </a:solidFill>
                <a:latin typeface="+mn-ea"/>
              </a:rPr>
              <a:t>紙面上の数学との</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向きの違いに</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一番苦労した</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課題でした</a:t>
            </a:r>
            <a:r>
              <a:rPr lang="en-US" altLang="ja-JP" sz="1600" spc="-1" dirty="0">
                <a:solidFill>
                  <a:srgbClr val="000000"/>
                </a:solidFill>
                <a:latin typeface="+mn-ea"/>
              </a:rPr>
              <a:t>。</a:t>
            </a:r>
            <a:endParaRPr lang="en-US" altLang="ja-JP" sz="1600" spc="-1" dirty="0">
              <a:latin typeface="+mn-ea"/>
            </a:endParaRPr>
          </a:p>
        </p:txBody>
      </p:sp>
      <p:sp>
        <p:nvSpPr>
          <p:cNvPr id="17" name="正方形/長方形 16"/>
          <p:cNvSpPr/>
          <p:nvPr/>
        </p:nvSpPr>
        <p:spPr>
          <a:xfrm>
            <a:off x="4679324" y="3147778"/>
            <a:ext cx="4378834" cy="2743114"/>
          </a:xfrm>
          <a:prstGeom prst="rect">
            <a:avLst/>
          </a:prstGeom>
          <a:solidFill>
            <a:srgbClr val="DEE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4684313" y="3298397"/>
            <a:ext cx="3467100" cy="369332"/>
          </a:xfrm>
          <a:prstGeom prst="rect">
            <a:avLst/>
          </a:prstGeom>
          <a:noFill/>
        </p:spPr>
        <p:txBody>
          <a:bodyPr wrap="square" rtlCol="0">
            <a:spAutoFit/>
          </a:bodyPr>
          <a:lstStyle/>
          <a:p>
            <a:r>
              <a:rPr lang="ja-JP" altLang="en-US" dirty="0"/>
              <a:t>〇ビリヤード</a:t>
            </a:r>
            <a:endParaRPr kumimoji="1" lang="ja-JP" altLang="en-US" dirty="0"/>
          </a:p>
        </p:txBody>
      </p: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5211" y="3745475"/>
            <a:ext cx="2148952" cy="1714875"/>
          </a:xfrm>
          <a:prstGeom prst="rect">
            <a:avLst/>
          </a:prstGeom>
        </p:spPr>
      </p:pic>
      <p:sp>
        <p:nvSpPr>
          <p:cNvPr id="21" name="テキスト ボックス 20"/>
          <p:cNvSpPr txBox="1"/>
          <p:nvPr/>
        </p:nvSpPr>
        <p:spPr>
          <a:xfrm>
            <a:off x="7093299" y="3700684"/>
            <a:ext cx="2050701" cy="1815882"/>
          </a:xfrm>
          <a:prstGeom prst="rect">
            <a:avLst/>
          </a:prstGeom>
          <a:noFill/>
        </p:spPr>
        <p:txBody>
          <a:bodyPr wrap="square" rtlCol="0">
            <a:spAutoFit/>
          </a:bodyPr>
          <a:lstStyle/>
          <a:p>
            <a:pPr>
              <a:lnSpc>
                <a:spcPct val="100000"/>
              </a:lnSpc>
            </a:pPr>
            <a:r>
              <a:rPr lang="en-US" altLang="ja-JP" sz="1600" spc="-1" dirty="0" err="1">
                <a:solidFill>
                  <a:srgbClr val="000000"/>
                </a:solidFill>
                <a:latin typeface="+mn-ea"/>
              </a:rPr>
              <a:t>二つの物体が</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ぶつかったときの</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力の分散を</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求める課題</a:t>
            </a:r>
            <a:r>
              <a:rPr lang="ja-JP" altLang="en-US" sz="1600" spc="-1" dirty="0" err="1">
                <a:solidFill>
                  <a:srgbClr val="000000"/>
                </a:solidFill>
                <a:latin typeface="+mn-ea"/>
              </a:rPr>
              <a:t>で</a:t>
            </a:r>
            <a:r>
              <a:rPr lang="ja-JP" altLang="en-US" sz="1600" spc="-1" dirty="0">
                <a:solidFill>
                  <a:srgbClr val="000000"/>
                </a:solidFill>
                <a:latin typeface="+mn-ea"/>
              </a:rPr>
              <a:t>した</a:t>
            </a:r>
            <a:r>
              <a:rPr lang="en-US" altLang="ja-JP" sz="1600" spc="-1" dirty="0">
                <a:solidFill>
                  <a:srgbClr val="000000"/>
                </a:solidFill>
                <a:latin typeface="+mn-ea"/>
              </a:rPr>
              <a:t>。</a:t>
            </a:r>
            <a:endParaRPr lang="en-US" altLang="ja-JP" sz="1600" spc="-1" dirty="0">
              <a:latin typeface="+mn-ea"/>
            </a:endParaRPr>
          </a:p>
          <a:p>
            <a:pPr>
              <a:lnSpc>
                <a:spcPct val="100000"/>
              </a:lnSpc>
            </a:pPr>
            <a:r>
              <a:rPr lang="en-US" altLang="ja-JP" sz="1600" spc="-1" dirty="0" err="1">
                <a:solidFill>
                  <a:srgbClr val="000000"/>
                </a:solidFill>
                <a:latin typeface="+mn-ea"/>
              </a:rPr>
              <a:t>お互いに力を</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受け渡す計算式に</a:t>
            </a:r>
            <a:endParaRPr lang="en-US" altLang="ja-JP" sz="1600" spc="-1" dirty="0">
              <a:solidFill>
                <a:srgbClr val="000000"/>
              </a:solidFill>
              <a:latin typeface="+mn-ea"/>
            </a:endParaRPr>
          </a:p>
          <a:p>
            <a:pPr>
              <a:lnSpc>
                <a:spcPct val="100000"/>
              </a:lnSpc>
            </a:pPr>
            <a:r>
              <a:rPr lang="en-US" altLang="ja-JP" sz="1600" spc="-1" dirty="0" err="1">
                <a:solidFill>
                  <a:srgbClr val="000000"/>
                </a:solidFill>
                <a:latin typeface="+mn-ea"/>
              </a:rPr>
              <a:t>時間をかけました</a:t>
            </a:r>
            <a:r>
              <a:rPr lang="en-US" altLang="ja-JP" sz="1600" spc="-1" dirty="0">
                <a:solidFill>
                  <a:srgbClr val="000000"/>
                </a:solidFill>
                <a:latin typeface="+mn-ea"/>
              </a:rPr>
              <a:t>。</a:t>
            </a:r>
            <a:endParaRPr lang="en-US" altLang="ja-JP" sz="1600" spc="-1" dirty="0">
              <a:latin typeface="+mn-ea"/>
            </a:endParaRPr>
          </a:p>
        </p:txBody>
      </p:sp>
      <p:sp>
        <p:nvSpPr>
          <p:cNvPr id="30" name="角丸四角形 29"/>
          <p:cNvSpPr/>
          <p:nvPr/>
        </p:nvSpPr>
        <p:spPr>
          <a:xfrm>
            <a:off x="129167" y="6046385"/>
            <a:ext cx="8835321" cy="692696"/>
          </a:xfrm>
          <a:prstGeom prst="roundRect">
            <a:avLst/>
          </a:prstGeom>
          <a:solidFill>
            <a:srgbClr val="DEE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     </a:t>
            </a:r>
            <a:r>
              <a:rPr kumimoji="1" lang="ja-JP" altLang="en-US" dirty="0">
                <a:solidFill>
                  <a:schemeClr val="tx1"/>
                </a:solidFill>
              </a:rPr>
              <a:t>制作時期 </a:t>
            </a:r>
            <a:r>
              <a:rPr kumimoji="1" lang="en-US" altLang="ja-JP" dirty="0">
                <a:solidFill>
                  <a:schemeClr val="tx1"/>
                </a:solidFill>
              </a:rPr>
              <a:t>: 2</a:t>
            </a:r>
            <a:r>
              <a:rPr kumimoji="1" lang="ja-JP" altLang="en-US" dirty="0">
                <a:solidFill>
                  <a:schemeClr val="tx1"/>
                </a:solidFill>
              </a:rPr>
              <a:t>年前期</a:t>
            </a:r>
            <a:r>
              <a:rPr lang="en-US" altLang="ja-JP" dirty="0">
                <a:solidFill>
                  <a:schemeClr val="tx1"/>
                </a:solidFill>
              </a:rPr>
              <a:t>	          </a:t>
            </a:r>
            <a:r>
              <a:rPr kumimoji="1" lang="ja-JP" altLang="en-US" dirty="0">
                <a:solidFill>
                  <a:schemeClr val="tx1"/>
                </a:solidFill>
              </a:rPr>
              <a:t>使用言語 </a:t>
            </a:r>
            <a:r>
              <a:rPr kumimoji="1" lang="en-US" altLang="ja-JP" dirty="0">
                <a:solidFill>
                  <a:schemeClr val="tx1"/>
                </a:solidFill>
              </a:rPr>
              <a:t>: C++              </a:t>
            </a:r>
            <a:r>
              <a:rPr lang="ja-JP" altLang="en-US" dirty="0">
                <a:solidFill>
                  <a:schemeClr val="tx1"/>
                </a:solidFill>
              </a:rPr>
              <a:t> </a:t>
            </a:r>
            <a:r>
              <a:rPr kumimoji="1" lang="ja-JP" altLang="en-US" dirty="0">
                <a:solidFill>
                  <a:schemeClr val="tx1"/>
                </a:solidFill>
              </a:rPr>
              <a:t>動作環境 </a:t>
            </a:r>
            <a:r>
              <a:rPr kumimoji="1" lang="en-US" altLang="ja-JP" dirty="0">
                <a:solidFill>
                  <a:schemeClr val="tx1"/>
                </a:solidFill>
              </a:rPr>
              <a:t>: DX</a:t>
            </a:r>
            <a:r>
              <a:rPr kumimoji="1" lang="ja-JP" altLang="en-US" dirty="0">
                <a:solidFill>
                  <a:schemeClr val="tx1"/>
                </a:solidFill>
              </a:rPr>
              <a:t>ライブラリ</a:t>
            </a:r>
          </a:p>
        </p:txBody>
      </p:sp>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378" y="3745476"/>
            <a:ext cx="2144267" cy="1718626"/>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5212" y="914740"/>
            <a:ext cx="2148952" cy="1722381"/>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714" y="902854"/>
            <a:ext cx="2139931" cy="1715151"/>
          </a:xfrm>
          <a:prstGeom prst="rect">
            <a:avLst/>
          </a:prstGeom>
        </p:spPr>
      </p:pic>
    </p:spTree>
    <p:extLst>
      <p:ext uri="{BB962C8B-B14F-4D97-AF65-F5344CB8AC3E}">
        <p14:creationId xmlns:p14="http://schemas.microsoft.com/office/powerpoint/2010/main" val="293259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背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青グラ"/>
          <p:cNvSpPr/>
          <p:nvPr/>
        </p:nvSpPr>
        <p:spPr>
          <a:xfrm>
            <a:off x="0" y="0"/>
            <a:ext cx="9144000" cy="6858000"/>
          </a:xfrm>
          <a:prstGeom prst="rect">
            <a:avLst/>
          </a:prstGeom>
          <a:gradFill flip="none" rotWithShape="1">
            <a:gsLst>
              <a:gs pos="0">
                <a:schemeClr val="accent1">
                  <a:tint val="66000"/>
                  <a:satMod val="160000"/>
                  <a:alpha val="3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CustomShape 3"/>
          <p:cNvSpPr/>
          <p:nvPr/>
        </p:nvSpPr>
        <p:spPr>
          <a:xfrm>
            <a:off x="4673268" y="1284072"/>
            <a:ext cx="4317480" cy="2484360"/>
          </a:xfrm>
          <a:prstGeom prst="rect">
            <a:avLst/>
          </a:prstGeom>
          <a:solidFill>
            <a:srgbClr val="A6DEE2"/>
          </a:solidFill>
          <a:ln w="6480">
            <a:round/>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138708" y="1292352"/>
            <a:ext cx="4317480" cy="5038920"/>
          </a:xfrm>
          <a:prstGeom prst="rect">
            <a:avLst/>
          </a:prstGeom>
          <a:solidFill>
            <a:srgbClr val="DEE6EF"/>
          </a:solidFill>
          <a:ln w="6480">
            <a:round/>
          </a:ln>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4674708" y="4006392"/>
            <a:ext cx="4317480" cy="2305440"/>
          </a:xfrm>
          <a:prstGeom prst="rect">
            <a:avLst/>
          </a:prstGeom>
          <a:solidFill>
            <a:srgbClr val="DEE6EF"/>
          </a:solidFill>
          <a:ln w="6480">
            <a:round/>
          </a:ln>
        </p:spPr>
        <p:style>
          <a:lnRef idx="2">
            <a:schemeClr val="accent1">
              <a:shade val="50000"/>
            </a:schemeClr>
          </a:lnRef>
          <a:fillRef idx="1">
            <a:schemeClr val="accent1"/>
          </a:fillRef>
          <a:effectRef idx="0">
            <a:schemeClr val="accent1"/>
          </a:effectRef>
          <a:fontRef idx="minor"/>
        </p:style>
      </p:sp>
      <p:sp>
        <p:nvSpPr>
          <p:cNvPr id="166" name="CustomShape 6"/>
          <p:cNvSpPr/>
          <p:nvPr/>
        </p:nvSpPr>
        <p:spPr>
          <a:xfrm>
            <a:off x="4781292" y="4282676"/>
            <a:ext cx="3837600" cy="17528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Calibri"/>
                <a:ea typeface="DejaVu Sans"/>
              </a:rPr>
              <a:t>プラットフォーム</a:t>
            </a:r>
            <a:r>
              <a:rPr lang="en-US" sz="1800" b="1" strike="noStrike" spc="-1" dirty="0">
                <a:solidFill>
                  <a:srgbClr val="000000"/>
                </a:solidFill>
                <a:latin typeface="Calibri"/>
                <a:ea typeface="DejaVu Sans"/>
              </a:rPr>
              <a:t> : PC</a:t>
            </a:r>
          </a:p>
          <a:p>
            <a:pPr>
              <a:lnSpc>
                <a:spcPct val="100000"/>
              </a:lnSpc>
            </a:pPr>
            <a:r>
              <a:rPr lang="ja-JP" altLang="en-US" b="1" spc="-1" dirty="0">
                <a:solidFill>
                  <a:srgbClr val="000000"/>
                </a:solidFill>
                <a:latin typeface="Calibri"/>
              </a:rPr>
              <a:t>　　　　使用言語</a:t>
            </a:r>
            <a:r>
              <a:rPr lang="ja-JP" altLang="en-US" sz="1400" b="1" spc="-1" dirty="0">
                <a:solidFill>
                  <a:srgbClr val="000000"/>
                </a:solidFill>
                <a:latin typeface="Calibri"/>
              </a:rPr>
              <a:t> </a:t>
            </a:r>
            <a:r>
              <a:rPr lang="en-US" altLang="ja-JP" b="1" spc="-1" dirty="0">
                <a:solidFill>
                  <a:srgbClr val="000000"/>
                </a:solidFill>
                <a:latin typeface="Calibri"/>
              </a:rPr>
              <a:t>: C</a:t>
            </a:r>
            <a:r>
              <a:rPr lang="ja-JP" altLang="en-US" b="1" spc="-1" dirty="0">
                <a:solidFill>
                  <a:srgbClr val="000000"/>
                </a:solidFill>
                <a:latin typeface="Calibri"/>
              </a:rPr>
              <a:t>言語</a:t>
            </a:r>
            <a:endParaRPr lang="en-US" altLang="ja-JP" b="1" spc="-1" dirty="0">
              <a:solidFill>
                <a:srgbClr val="000000"/>
              </a:solidFill>
              <a:latin typeface="Calibri"/>
            </a:endParaRPr>
          </a:p>
          <a:p>
            <a:r>
              <a:rPr lang="ja-JP" altLang="en-US" b="1" dirty="0"/>
              <a:t>  使用ライブラリ</a:t>
            </a:r>
            <a:r>
              <a:rPr lang="ja-JP" altLang="en-US" sz="1200" b="1" dirty="0"/>
              <a:t> </a:t>
            </a:r>
            <a:r>
              <a:rPr lang="en-US" altLang="ja-JP" b="1" dirty="0">
                <a:latin typeface="Calibri" panose="020F0502020204030204" pitchFamily="34" charset="0"/>
                <a:cs typeface="Calibri" panose="020F0502020204030204" pitchFamily="34" charset="0"/>
              </a:rPr>
              <a:t>:</a:t>
            </a:r>
            <a:r>
              <a:rPr lang="en-US" altLang="ja-JP" b="1" dirty="0"/>
              <a:t> DX</a:t>
            </a:r>
            <a:r>
              <a:rPr lang="ja-JP" altLang="en-US" b="1" dirty="0"/>
              <a:t>ライブラリ</a:t>
            </a:r>
            <a:endParaRPr lang="en-US" sz="1800" b="1" strike="noStrike" spc="-1" dirty="0">
              <a:latin typeface="Arial"/>
            </a:endParaRPr>
          </a:p>
          <a:p>
            <a:pPr>
              <a:lnSpc>
                <a:spcPct val="100000"/>
              </a:lnSpc>
            </a:pPr>
            <a:r>
              <a:rPr lang="en-US" b="1" spc="-1" dirty="0">
                <a:solidFill>
                  <a:srgbClr val="000000"/>
                </a:solidFill>
                <a:latin typeface="Calibri"/>
                <a:ea typeface="DejaVu Sans"/>
              </a:rPr>
              <a:t>           </a:t>
            </a:r>
            <a:r>
              <a:rPr lang="en-US" sz="600" b="1" spc="-1" dirty="0">
                <a:solidFill>
                  <a:srgbClr val="000000"/>
                </a:solidFill>
                <a:latin typeface="Calibri"/>
                <a:ea typeface="DejaVu Sans"/>
              </a:rPr>
              <a:t> </a:t>
            </a:r>
            <a:r>
              <a:rPr lang="en-US" sz="1800" b="1" strike="noStrike" spc="-1" dirty="0" err="1">
                <a:solidFill>
                  <a:srgbClr val="000000"/>
                </a:solidFill>
                <a:latin typeface="Calibri"/>
                <a:ea typeface="DejaVu Sans"/>
              </a:rPr>
              <a:t>制作人数</a:t>
            </a:r>
            <a:r>
              <a:rPr lang="en-US" sz="1800" b="1" strike="noStrike" spc="-1" dirty="0">
                <a:solidFill>
                  <a:srgbClr val="000000"/>
                </a:solidFill>
                <a:latin typeface="Calibri"/>
                <a:ea typeface="DejaVu Sans"/>
              </a:rPr>
              <a:t> : </a:t>
            </a:r>
            <a:r>
              <a:rPr lang="en-US" b="1" spc="-1" dirty="0">
                <a:solidFill>
                  <a:srgbClr val="000000"/>
                </a:solidFill>
                <a:latin typeface="Calibri"/>
                <a:ea typeface="DejaVu Sans"/>
              </a:rPr>
              <a:t>1</a:t>
            </a:r>
            <a:r>
              <a:rPr lang="ja-JP" altLang="en-US" b="1" spc="-1" dirty="0">
                <a:solidFill>
                  <a:srgbClr val="000000"/>
                </a:solidFill>
                <a:latin typeface="Calibri"/>
                <a:ea typeface="DejaVu Sans"/>
              </a:rPr>
              <a:t>人</a:t>
            </a:r>
            <a:endParaRPr lang="en-US" sz="1800" b="1" strike="noStrike" spc="-1" dirty="0">
              <a:solidFill>
                <a:srgbClr val="000000"/>
              </a:solidFill>
              <a:latin typeface="Calibri"/>
              <a:ea typeface="DejaVu Sans"/>
            </a:endParaRPr>
          </a:p>
          <a:p>
            <a:pPr>
              <a:lnSpc>
                <a:spcPct val="100000"/>
              </a:lnSpc>
            </a:pPr>
            <a:r>
              <a:rPr lang="en-US" sz="1800" b="1" strike="noStrike" spc="-1" dirty="0">
                <a:solidFill>
                  <a:srgbClr val="000000"/>
                </a:solidFill>
                <a:latin typeface="Calibri"/>
                <a:ea typeface="DejaVu Sans"/>
              </a:rPr>
              <a:t>           </a:t>
            </a:r>
            <a:r>
              <a:rPr lang="en-US" sz="500" b="1" strike="noStrike" spc="-1" dirty="0">
                <a:solidFill>
                  <a:srgbClr val="000000"/>
                </a:solidFill>
                <a:latin typeface="Calibri"/>
                <a:ea typeface="DejaVu Sans"/>
              </a:rPr>
              <a:t> </a:t>
            </a:r>
            <a:r>
              <a:rPr lang="en-US" sz="1800" b="1" strike="noStrike" spc="-1" dirty="0" err="1">
                <a:solidFill>
                  <a:srgbClr val="000000"/>
                </a:solidFill>
                <a:latin typeface="Calibri"/>
                <a:ea typeface="DejaVu Sans"/>
              </a:rPr>
              <a:t>制作期間</a:t>
            </a:r>
            <a:r>
              <a:rPr lang="en-US" sz="1800" b="1" strike="noStrike" spc="-1" dirty="0">
                <a:solidFill>
                  <a:srgbClr val="000000"/>
                </a:solidFill>
                <a:latin typeface="Calibri"/>
                <a:ea typeface="DejaVu Sans"/>
              </a:rPr>
              <a:t> : 1ヶ月</a:t>
            </a:r>
            <a:endParaRPr lang="en-US" sz="1800" b="0" strike="noStrike" spc="-1" dirty="0">
              <a:latin typeface="Arial"/>
            </a:endParaRPr>
          </a:p>
          <a:p>
            <a:pPr>
              <a:lnSpc>
                <a:spcPct val="100000"/>
              </a:lnSpc>
            </a:pPr>
            <a:r>
              <a:rPr lang="en-US" sz="1800" b="1" strike="noStrike" spc="-1" dirty="0">
                <a:solidFill>
                  <a:srgbClr val="000000"/>
                </a:solidFill>
                <a:latin typeface="Calibri"/>
                <a:ea typeface="DejaVu Sans"/>
              </a:rPr>
              <a:t>             </a:t>
            </a:r>
            <a:r>
              <a:rPr lang="en-US" sz="300" b="1" strike="noStrike" spc="-1" dirty="0">
                <a:solidFill>
                  <a:srgbClr val="000000"/>
                </a:solidFill>
                <a:latin typeface="Calibri"/>
                <a:ea typeface="DejaVu Sans"/>
              </a:rPr>
              <a:t> </a:t>
            </a:r>
            <a:r>
              <a:rPr lang="en-US" sz="1800" b="1" strike="noStrike" spc="-1" dirty="0" err="1">
                <a:solidFill>
                  <a:srgbClr val="000000"/>
                </a:solidFill>
                <a:latin typeface="Calibri"/>
                <a:ea typeface="DejaVu Sans"/>
              </a:rPr>
              <a:t>ジャンル</a:t>
            </a:r>
            <a:r>
              <a:rPr lang="en-US" sz="1800" b="1" strike="noStrike" spc="-1" dirty="0">
                <a:solidFill>
                  <a:srgbClr val="000000"/>
                </a:solidFill>
                <a:latin typeface="Calibri"/>
                <a:ea typeface="DejaVu Sans"/>
              </a:rPr>
              <a:t> : </a:t>
            </a:r>
            <a:r>
              <a:rPr lang="ja-JP" altLang="en-US" b="1" spc="-1" dirty="0">
                <a:solidFill>
                  <a:srgbClr val="000000"/>
                </a:solidFill>
                <a:latin typeface="Calibri"/>
                <a:ea typeface="DejaVu Sans"/>
              </a:rPr>
              <a:t>タワーディフェンス</a:t>
            </a:r>
            <a:endParaRPr lang="en-US" sz="1800" b="0" strike="noStrike" spc="-1" dirty="0">
              <a:latin typeface="Arial"/>
            </a:endParaRPr>
          </a:p>
        </p:txBody>
      </p:sp>
      <p:sp>
        <p:nvSpPr>
          <p:cNvPr id="170" name="CustomShape 9"/>
          <p:cNvSpPr/>
          <p:nvPr/>
        </p:nvSpPr>
        <p:spPr>
          <a:xfrm>
            <a:off x="245292" y="1625160"/>
            <a:ext cx="4317480" cy="466136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altLang="ja-JP" sz="1700" dirty="0"/>
              <a:t>1</a:t>
            </a:r>
            <a:r>
              <a:rPr lang="ja-JP" altLang="en-US" sz="1700" dirty="0"/>
              <a:t>年生時最後に、それまでに得た知識を応用して制作した作品です。</a:t>
            </a:r>
            <a:endParaRPr lang="en-US" altLang="ja-JP" sz="1700" dirty="0"/>
          </a:p>
          <a:p>
            <a:endParaRPr lang="en-US" altLang="ja-JP" sz="1200" dirty="0"/>
          </a:p>
          <a:p>
            <a:r>
              <a:rPr lang="ja-JP" altLang="en-US" sz="1700" dirty="0"/>
              <a:t>自機を敵の進路上に誘導して敵の進行を</a:t>
            </a:r>
            <a:endParaRPr lang="en-US" altLang="ja-JP" sz="1700" dirty="0"/>
          </a:p>
          <a:p>
            <a:r>
              <a:rPr lang="ja-JP" altLang="en-US" sz="1700" dirty="0"/>
              <a:t>防ぐゲームです。</a:t>
            </a:r>
            <a:endParaRPr lang="en-US" altLang="ja-JP" sz="1700" dirty="0"/>
          </a:p>
          <a:p>
            <a:endParaRPr lang="en-US" altLang="ja-JP" sz="1200" dirty="0"/>
          </a:p>
          <a:p>
            <a:r>
              <a:rPr lang="ja-JP" altLang="en-US" sz="1700" dirty="0"/>
              <a:t>作品内で使われている画像素材全てを</a:t>
            </a:r>
            <a:endParaRPr lang="en-US" altLang="ja-JP" sz="1700" dirty="0"/>
          </a:p>
          <a:p>
            <a:r>
              <a:rPr lang="ja-JP" altLang="en-US" sz="1700" dirty="0"/>
              <a:t>自作しました。</a:t>
            </a:r>
            <a:endParaRPr lang="en-US" altLang="ja-JP" sz="1700" dirty="0"/>
          </a:p>
          <a:p>
            <a:endParaRPr lang="en-US" altLang="ja-JP" dirty="0"/>
          </a:p>
          <a:p>
            <a:r>
              <a:rPr lang="ja-JP" altLang="en-US" sz="1700" dirty="0"/>
              <a:t>遊びやすさを意識して操作は左クリックのみにしました。</a:t>
            </a:r>
            <a:endParaRPr lang="en-US" altLang="ja-JP" sz="1700" dirty="0"/>
          </a:p>
          <a:p>
            <a:r>
              <a:rPr lang="ja-JP" altLang="en-US" sz="1700" dirty="0"/>
              <a:t>「敵の進行してくる方向を教えるために、</a:t>
            </a:r>
            <a:endParaRPr lang="en-US" altLang="ja-JP" sz="1700" dirty="0"/>
          </a:p>
          <a:p>
            <a:r>
              <a:rPr lang="ja-JP" altLang="en-US" sz="1700" dirty="0"/>
              <a:t>背景を同じ方向に動かす」、「防衛対象の</a:t>
            </a:r>
            <a:endParaRPr lang="en-US" altLang="ja-JP" sz="1700" dirty="0"/>
          </a:p>
          <a:p>
            <a:r>
              <a:rPr lang="ja-JP" altLang="en-US" sz="1700" dirty="0"/>
              <a:t>残り体力に合わせた画像を表示」といった</a:t>
            </a:r>
            <a:endParaRPr lang="en-US" altLang="ja-JP" sz="1700" dirty="0"/>
          </a:p>
          <a:p>
            <a:r>
              <a:rPr lang="ja-JP" altLang="en-US" sz="1700" dirty="0"/>
              <a:t>プレイヤーがゲームの情報を見てわかる</a:t>
            </a:r>
            <a:endParaRPr lang="en-US" altLang="ja-JP" sz="1700" dirty="0"/>
          </a:p>
          <a:p>
            <a:r>
              <a:rPr lang="ja-JP" altLang="en-US" sz="1700" dirty="0" err="1"/>
              <a:t>ような</a:t>
            </a:r>
            <a:r>
              <a:rPr lang="ja-JP" altLang="en-US" sz="1700" dirty="0"/>
              <a:t>画面作りにこだわって制作をしました。</a:t>
            </a:r>
            <a:endParaRPr lang="en-US" altLang="ja-JP" sz="1700" dirty="0"/>
          </a:p>
          <a:p>
            <a:endParaRPr lang="en-US" altLang="ja-JP" sz="1700" dirty="0"/>
          </a:p>
          <a:p>
            <a:pPr>
              <a:lnSpc>
                <a:spcPct val="100000"/>
              </a:lnSpc>
            </a:pPr>
            <a:endParaRPr lang="en-US" sz="1700" b="0" strike="noStrike" spc="-1" dirty="0">
              <a:latin typeface="Arial"/>
            </a:endParaRPr>
          </a:p>
        </p:txBody>
      </p:sp>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1350" y="1339542"/>
            <a:ext cx="2791275" cy="2373420"/>
          </a:xfrm>
          <a:prstGeom prst="rect">
            <a:avLst/>
          </a:prstGeom>
        </p:spPr>
      </p:pic>
      <p:sp>
        <p:nvSpPr>
          <p:cNvPr id="12" name="六角形 11"/>
          <p:cNvSpPr/>
          <p:nvPr/>
        </p:nvSpPr>
        <p:spPr>
          <a:xfrm>
            <a:off x="2286102" y="321946"/>
            <a:ext cx="4553339"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246880" y="371200"/>
            <a:ext cx="4631781" cy="584775"/>
          </a:xfrm>
          <a:prstGeom prst="rect">
            <a:avLst/>
          </a:prstGeom>
          <a:noFill/>
        </p:spPr>
        <p:txBody>
          <a:bodyPr wrap="square" rtlCol="0">
            <a:spAutoFit/>
          </a:bodyPr>
          <a:lstStyle/>
          <a:p>
            <a:pPr algn="ctr"/>
            <a:r>
              <a:rPr kumimoji="1" lang="ja-JP" altLang="en-US" sz="3200" b="1" dirty="0">
                <a:solidFill>
                  <a:srgbClr val="02A67F"/>
                </a:solidFill>
              </a:rPr>
              <a:t>ウイルスキャッチャー</a:t>
            </a:r>
          </a:p>
        </p:txBody>
      </p:sp>
    </p:spTree>
    <p:extLst>
      <p:ext uri="{BB962C8B-B14F-4D97-AF65-F5344CB8AC3E}">
        <p14:creationId xmlns:p14="http://schemas.microsoft.com/office/powerpoint/2010/main" val="4150198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 name="青グラ"/>
          <p:cNvSpPr/>
          <p:nvPr/>
        </p:nvSpPr>
        <p:spPr>
          <a:xfrm>
            <a:off x="-1" y="0"/>
            <a:ext cx="9144001" cy="6858000"/>
          </a:xfrm>
          <a:prstGeom prst="rect">
            <a:avLst/>
          </a:prstGeom>
          <a:gradFill flip="none" rotWithShape="1">
            <a:gsLst>
              <a:gs pos="0">
                <a:srgbClr val="00B0F0">
                  <a:alpha val="15000"/>
                </a:srgbClr>
              </a:gs>
              <a:gs pos="50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265181" y="1124336"/>
            <a:ext cx="4329815" cy="5292023"/>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719314" y="4581128"/>
            <a:ext cx="4204320" cy="1835231"/>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六角形 26"/>
          <p:cNvSpPr/>
          <p:nvPr/>
        </p:nvSpPr>
        <p:spPr>
          <a:xfrm>
            <a:off x="2411758" y="188171"/>
            <a:ext cx="4344396" cy="668204"/>
          </a:xfrm>
          <a:prstGeom prst="hexagon">
            <a:avLst/>
          </a:prstGeom>
          <a:solidFill>
            <a:srgbClr val="E7FE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6D9F1"/>
              </a:solidFill>
            </a:endParaRPr>
          </a:p>
        </p:txBody>
      </p:sp>
      <p:sp>
        <p:nvSpPr>
          <p:cNvPr id="15" name="レイトレーシング"/>
          <p:cNvSpPr txBox="1"/>
          <p:nvPr/>
        </p:nvSpPr>
        <p:spPr>
          <a:xfrm>
            <a:off x="2430088" y="199107"/>
            <a:ext cx="4344395" cy="646331"/>
          </a:xfrm>
          <a:prstGeom prst="rect">
            <a:avLst/>
          </a:prstGeom>
          <a:noFill/>
        </p:spPr>
        <p:txBody>
          <a:bodyPr wrap="square" rtlCol="0">
            <a:spAutoFit/>
          </a:bodyPr>
          <a:lstStyle/>
          <a:p>
            <a:pPr algn="ctr"/>
            <a:r>
              <a:rPr lang="ja-JP" altLang="en-US" sz="3600" b="1" dirty="0">
                <a:solidFill>
                  <a:schemeClr val="accent1">
                    <a:lumMod val="75000"/>
                  </a:schemeClr>
                </a:solidFill>
                <a:latin typeface="Meiryo UI" panose="020B0604030504040204" pitchFamily="50" charset="-128"/>
                <a:ea typeface="Meiryo UI" panose="020B0604030504040204" pitchFamily="50" charset="-128"/>
              </a:rPr>
              <a:t>レイトレーシング</a:t>
            </a:r>
            <a:endParaRPr kumimoji="1" lang="ja-JP" altLang="en-US" sz="3600" b="1" dirty="0">
              <a:solidFill>
                <a:schemeClr val="accent1">
                  <a:lumMod val="75000"/>
                </a:schemeClr>
              </a:solidFill>
              <a:latin typeface="Meiryo UI" panose="020B0604030504040204" pitchFamily="50" charset="-128"/>
              <a:ea typeface="Meiryo UI" panose="020B0604030504040204" pitchFamily="50" charset="-128"/>
            </a:endParaRPr>
          </a:p>
        </p:txBody>
      </p:sp>
      <p:grpSp>
        <p:nvGrpSpPr>
          <p:cNvPr id="33" name="グループ化 32"/>
          <p:cNvGrpSpPr/>
          <p:nvPr/>
        </p:nvGrpSpPr>
        <p:grpSpPr>
          <a:xfrm>
            <a:off x="5344903" y="4950625"/>
            <a:ext cx="3216212" cy="1039754"/>
            <a:chOff x="5101726" y="4153501"/>
            <a:chExt cx="3216212" cy="1039754"/>
          </a:xfrm>
        </p:grpSpPr>
        <p:grpSp>
          <p:nvGrpSpPr>
            <p:cNvPr id="35" name="グループ化 34">
              <a:extLst>
                <a:ext uri="{FF2B5EF4-FFF2-40B4-BE49-F238E27FC236}">
                  <a16:creationId xmlns:a16="http://schemas.microsoft.com/office/drawing/2014/main" id="{CC494432-E145-461F-86C0-9390AB57D4AC}"/>
                </a:ext>
              </a:extLst>
            </p:cNvPr>
            <p:cNvGrpSpPr/>
            <p:nvPr/>
          </p:nvGrpSpPr>
          <p:grpSpPr>
            <a:xfrm>
              <a:off x="6516724" y="4163676"/>
              <a:ext cx="374035" cy="1016440"/>
              <a:chOff x="6110804" y="4166487"/>
              <a:chExt cx="396031" cy="966500"/>
            </a:xfrm>
            <a:solidFill>
              <a:srgbClr val="F7F1E9"/>
            </a:solidFill>
          </p:grpSpPr>
          <p:sp>
            <p:nvSpPr>
              <p:cNvPr id="53" name="テキスト ボックス 52">
                <a:extLst>
                  <a:ext uri="{FF2B5EF4-FFF2-40B4-BE49-F238E27FC236}">
                    <a16:creationId xmlns:a16="http://schemas.microsoft.com/office/drawing/2014/main" id="{56D998FD-7E4F-4C6D-819B-9430428BE808}"/>
                  </a:ext>
                </a:extLst>
              </p:cNvPr>
              <p:cNvSpPr txBox="1"/>
              <p:nvPr/>
            </p:nvSpPr>
            <p:spPr>
              <a:xfrm>
                <a:off x="6110804" y="4475557"/>
                <a:ext cx="396031"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10232A7B-0C43-416B-BCFD-C454B89C34F5}"/>
                  </a:ext>
                </a:extLst>
              </p:cNvPr>
              <p:cNvSpPr txBox="1"/>
              <p:nvPr/>
            </p:nvSpPr>
            <p:spPr>
              <a:xfrm>
                <a:off x="6110804" y="4811067"/>
                <a:ext cx="298129" cy="321920"/>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B7DF0A51-DBD3-4BEA-A36D-8F1BFA5A548A}"/>
                  </a:ext>
                </a:extLst>
              </p:cNvPr>
              <p:cNvSpPr txBox="1"/>
              <p:nvPr/>
            </p:nvSpPr>
            <p:spPr>
              <a:xfrm>
                <a:off x="6117868" y="4166487"/>
                <a:ext cx="288740" cy="321920"/>
              </a:xfrm>
              <a:prstGeom prst="rect">
                <a:avLst/>
              </a:prstGeom>
              <a:noFill/>
            </p:spPr>
            <p:txBody>
              <a:bodyPr wrap="non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grpSp>
        <p:sp>
          <p:nvSpPr>
            <p:cNvPr id="42" name="テキスト ボックス 41"/>
            <p:cNvSpPr txBox="1"/>
            <p:nvPr/>
          </p:nvSpPr>
          <p:spPr>
            <a:xfrm>
              <a:off x="5101726" y="4513819"/>
              <a:ext cx="149698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言語</a:t>
              </a:r>
              <a:endParaRPr kumimoji="1" lang="ja-JP" altLang="en-US" sz="1600" dirty="0"/>
            </a:p>
          </p:txBody>
        </p:sp>
        <p:sp>
          <p:nvSpPr>
            <p:cNvPr id="43" name="正方形/長方形 42"/>
            <p:cNvSpPr/>
            <p:nvPr/>
          </p:nvSpPr>
          <p:spPr>
            <a:xfrm>
              <a:off x="6718727" y="4496410"/>
              <a:ext cx="1587019" cy="338554"/>
            </a:xfrm>
            <a:prstGeom prst="rect">
              <a:avLst/>
            </a:prstGeom>
          </p:spPr>
          <p:txBody>
            <a:bodyPr wrap="square">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C++</a:t>
              </a:r>
              <a:r>
                <a:rPr lang="ja-JP" altLang="en-US" sz="1600" spc="-1" dirty="0">
                  <a:solidFill>
                    <a:srgbClr val="000000"/>
                  </a:solidFill>
                  <a:latin typeface="Meiryo UI" panose="020B0604030504040204" pitchFamily="50" charset="-128"/>
                  <a:ea typeface="Meiryo UI" panose="020B0604030504040204" pitchFamily="50" charset="-128"/>
                </a:rPr>
                <a:t>言語</a:t>
              </a:r>
              <a:endParaRPr lang="en-US" altLang="ja-JP" sz="1600" spc="-1" dirty="0">
                <a:latin typeface="Meiryo UI" panose="020B0604030504040204" pitchFamily="50" charset="-128"/>
                <a:ea typeface="Meiryo UI" panose="020B0604030504040204" pitchFamily="50" charset="-128"/>
              </a:endParaRPr>
            </a:p>
          </p:txBody>
        </p:sp>
        <p:sp>
          <p:nvSpPr>
            <p:cNvPr id="44" name="テキスト ボックス 43"/>
            <p:cNvSpPr txBox="1"/>
            <p:nvPr/>
          </p:nvSpPr>
          <p:spPr>
            <a:xfrm>
              <a:off x="5104953" y="4854701"/>
              <a:ext cx="1490531"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使用</a:t>
              </a:r>
              <a:r>
                <a:rPr lang="ja-JP" altLang="en-US" sz="1600" spc="-1" dirty="0">
                  <a:solidFill>
                    <a:srgbClr val="000000"/>
                  </a:solidFill>
                  <a:latin typeface="Meiryo UI" panose="020B0604030504040204" pitchFamily="50" charset="-128"/>
                  <a:ea typeface="Meiryo UI" panose="020B0604030504040204" pitchFamily="50" charset="-128"/>
                </a:rPr>
                <a:t>ライブラリ</a:t>
              </a:r>
              <a:endParaRPr kumimoji="1" lang="ja-JP" altLang="en-US" sz="1600" dirty="0"/>
            </a:p>
          </p:txBody>
        </p:sp>
        <p:sp>
          <p:nvSpPr>
            <p:cNvPr id="45" name="テキスト ボックス 44"/>
            <p:cNvSpPr txBox="1"/>
            <p:nvPr/>
          </p:nvSpPr>
          <p:spPr>
            <a:xfrm>
              <a:off x="6718727" y="4841375"/>
              <a:ext cx="1587019"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DX</a:t>
              </a:r>
              <a:r>
                <a:rPr lang="ja-JP" altLang="en-US" sz="1600" spc="-1" dirty="0">
                  <a:solidFill>
                    <a:srgbClr val="000000"/>
                  </a:solidFill>
                  <a:latin typeface="Meiryo UI" panose="020B0604030504040204" pitchFamily="50" charset="-128"/>
                  <a:ea typeface="Meiryo UI" panose="020B0604030504040204" pitchFamily="50" charset="-128"/>
                </a:rPr>
                <a:t>ライブラリ</a:t>
              </a:r>
              <a:endParaRPr lang="en-US" altLang="ja-JP" sz="1600" spc="-1"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5113919" y="4183585"/>
              <a:ext cx="1501704" cy="338554"/>
            </a:xfrm>
            <a:prstGeom prst="rect">
              <a:avLst/>
            </a:prstGeom>
            <a:noFill/>
          </p:spPr>
          <p:txBody>
            <a:bodyPr wrap="square" rtlCol="0">
              <a:spAutoFit/>
            </a:bodyPr>
            <a:lstStyle/>
            <a:p>
              <a:pPr algn="dist"/>
              <a:r>
                <a:rPr lang="en-US" altLang="ja-JP" sz="1600" spc="-1" dirty="0" err="1">
                  <a:solidFill>
                    <a:srgbClr val="000000"/>
                  </a:solidFill>
                  <a:latin typeface="Meiryo UI" panose="020B0604030504040204" pitchFamily="50" charset="-128"/>
                  <a:ea typeface="Meiryo UI" panose="020B0604030504040204" pitchFamily="50" charset="-128"/>
                </a:rPr>
                <a:t>制作</a:t>
              </a:r>
              <a:r>
                <a:rPr lang="ja-JP" altLang="en-US" sz="1600" spc="-1" dirty="0">
                  <a:solidFill>
                    <a:srgbClr val="000000"/>
                  </a:solidFill>
                  <a:latin typeface="Meiryo UI" panose="020B0604030504040204" pitchFamily="50" charset="-128"/>
                  <a:ea typeface="Meiryo UI" panose="020B0604030504040204" pitchFamily="50" charset="-128"/>
                </a:rPr>
                <a:t>時期</a:t>
              </a:r>
              <a:endParaRPr kumimoji="1" lang="ja-JP" altLang="en-US" sz="1600" dirty="0"/>
            </a:p>
          </p:txBody>
        </p:sp>
        <p:sp>
          <p:nvSpPr>
            <p:cNvPr id="49" name="テキスト ボックス 48"/>
            <p:cNvSpPr txBox="1"/>
            <p:nvPr/>
          </p:nvSpPr>
          <p:spPr>
            <a:xfrm>
              <a:off x="6733813" y="4153501"/>
              <a:ext cx="1584125" cy="338554"/>
            </a:xfrm>
            <a:prstGeom prst="rect">
              <a:avLst/>
            </a:prstGeom>
            <a:noFill/>
          </p:spPr>
          <p:txBody>
            <a:bodyPr wrap="square" rtlCol="0">
              <a:spAutoFit/>
            </a:bodyPr>
            <a:lstStyle/>
            <a:p>
              <a:r>
                <a:rPr lang="en-US" altLang="ja-JP" sz="1600" spc="-1" dirty="0">
                  <a:solidFill>
                    <a:srgbClr val="000000"/>
                  </a:solidFill>
                  <a:latin typeface="Meiryo UI" panose="020B0604030504040204" pitchFamily="50" charset="-128"/>
                  <a:ea typeface="Meiryo UI" panose="020B0604030504040204" pitchFamily="50" charset="-128"/>
                </a:rPr>
                <a:t>2</a:t>
              </a:r>
              <a:r>
                <a:rPr lang="ja-JP" altLang="en-US" sz="1600" spc="-1" dirty="0">
                  <a:solidFill>
                    <a:srgbClr val="000000"/>
                  </a:solidFill>
                  <a:latin typeface="Meiryo UI" panose="020B0604030504040204" pitchFamily="50" charset="-128"/>
                  <a:ea typeface="Meiryo UI" panose="020B0604030504040204" pitchFamily="50" charset="-128"/>
                </a:rPr>
                <a:t>年後期</a:t>
              </a:r>
              <a:endParaRPr lang="en-US" altLang="ja-JP" sz="1600" spc="-1" dirty="0">
                <a:latin typeface="Meiryo UI" panose="020B0604030504040204" pitchFamily="50" charset="-128"/>
                <a:ea typeface="Meiryo UI" panose="020B0604030504040204" pitchFamily="50" charset="-128"/>
              </a:endParaRPr>
            </a:p>
          </p:txBody>
        </p:sp>
      </p:grpSp>
      <p:pic>
        <p:nvPicPr>
          <p:cNvPr id="58" name="図 57"/>
          <p:cNvPicPr>
            <a:picLocks noChangeAspect="1"/>
          </p:cNvPicPr>
          <p:nvPr/>
        </p:nvPicPr>
        <p:blipFill rotWithShape="1">
          <a:blip r:embed="rId4">
            <a:extLst>
              <a:ext uri="{28A0092B-C50C-407E-A947-70E740481C1C}">
                <a14:useLocalDpi xmlns:a14="http://schemas.microsoft.com/office/drawing/2010/main" val="0"/>
              </a:ext>
            </a:extLst>
          </a:blip>
          <a:srcRect t="6807"/>
          <a:stretch/>
        </p:blipFill>
        <p:spPr>
          <a:xfrm>
            <a:off x="4719314" y="1124146"/>
            <a:ext cx="4204318" cy="3357224"/>
          </a:xfrm>
          <a:prstGeom prst="rect">
            <a:avLst/>
          </a:prstGeom>
          <a:ln>
            <a:solidFill>
              <a:schemeClr val="tx2"/>
            </a:solidFill>
          </a:ln>
        </p:spPr>
      </p:pic>
      <p:sp>
        <p:nvSpPr>
          <p:cNvPr id="59" name="テキスト ボックス 58"/>
          <p:cNvSpPr txBox="1"/>
          <p:nvPr/>
        </p:nvSpPr>
        <p:spPr>
          <a:xfrm>
            <a:off x="439222" y="1397045"/>
            <a:ext cx="3967297" cy="4247317"/>
          </a:xfrm>
          <a:prstGeom prst="rect">
            <a:avLst/>
          </a:prstGeom>
          <a:noFill/>
        </p:spPr>
        <p:txBody>
          <a:bodyPr wrap="square" rtlCol="0">
            <a:spAutoFit/>
          </a:bodyPr>
          <a:lstStyle/>
          <a:p>
            <a:pPr algn="dist">
              <a:lnSpc>
                <a:spcPct val="100000"/>
              </a:lnSpc>
            </a:pPr>
            <a:r>
              <a:rPr lang="en-US" altLang="ja-JP" spc="-1" dirty="0" err="1">
                <a:solidFill>
                  <a:srgbClr val="000000"/>
                </a:solidFill>
                <a:latin typeface="Meiryo UI"/>
                <a:ea typeface="Meiryo UI"/>
              </a:rPr>
              <a:t>授業で</a:t>
            </a:r>
            <a:r>
              <a:rPr lang="ja-JP" altLang="en-US" spc="-1" dirty="0">
                <a:solidFill>
                  <a:srgbClr val="000000"/>
                </a:solidFill>
                <a:latin typeface="Meiryo UI"/>
                <a:ea typeface="Meiryo UI"/>
              </a:rPr>
              <a:t>古典的</a:t>
            </a:r>
            <a:r>
              <a:rPr lang="en-US" altLang="ja-JP" spc="-1" dirty="0" err="1">
                <a:solidFill>
                  <a:srgbClr val="000000"/>
                </a:solidFill>
                <a:latin typeface="Meiryo UI"/>
                <a:ea typeface="Meiryo UI"/>
              </a:rPr>
              <a:t>レイトレーシングを実装しま</a:t>
            </a:r>
            <a:endParaRPr lang="en-US" altLang="ja-JP" spc="-1" dirty="0">
              <a:solidFill>
                <a:srgbClr val="000000"/>
              </a:solidFill>
              <a:latin typeface="Meiryo UI"/>
              <a:ea typeface="Meiryo UI"/>
            </a:endParaRPr>
          </a:p>
          <a:p>
            <a:pPr>
              <a:lnSpc>
                <a:spcPct val="100000"/>
              </a:lnSpc>
            </a:pPr>
            <a:r>
              <a:rPr lang="en-US" altLang="ja-JP" spc="-1" dirty="0" err="1">
                <a:solidFill>
                  <a:srgbClr val="000000"/>
                </a:solidFill>
                <a:latin typeface="Meiryo UI"/>
                <a:ea typeface="Meiryo UI"/>
              </a:rPr>
              <a:t>した</a:t>
            </a:r>
            <a:r>
              <a:rPr lang="en-US" altLang="ja-JP" spc="-1" dirty="0">
                <a:solidFill>
                  <a:srgbClr val="000000"/>
                </a:solidFill>
                <a:latin typeface="Meiryo UI"/>
                <a:ea typeface="Meiryo UI"/>
              </a:rPr>
              <a:t>。</a:t>
            </a:r>
          </a:p>
          <a:p>
            <a:pPr>
              <a:lnSpc>
                <a:spcPct val="100000"/>
              </a:lnSpc>
            </a:pPr>
            <a:endParaRPr lang="en-US" altLang="ja-JP" spc="-1" dirty="0"/>
          </a:p>
          <a:p>
            <a:pPr>
              <a:lnSpc>
                <a:spcPct val="100000"/>
              </a:lnSpc>
            </a:pPr>
            <a:r>
              <a:rPr lang="en-US" altLang="ja-JP" spc="-1" dirty="0" err="1">
                <a:solidFill>
                  <a:srgbClr val="000000"/>
                </a:solidFill>
                <a:latin typeface="Meiryo UI"/>
                <a:ea typeface="Meiryo UI"/>
              </a:rPr>
              <a:t>床の模様もプログラムで描画しています</a:t>
            </a:r>
            <a:r>
              <a:rPr lang="en-US" altLang="ja-JP" spc="-1" dirty="0">
                <a:solidFill>
                  <a:srgbClr val="000000"/>
                </a:solidFill>
                <a:latin typeface="Meiryo UI"/>
                <a:ea typeface="Meiryo UI"/>
              </a:rPr>
              <a:t>。</a:t>
            </a:r>
          </a:p>
          <a:p>
            <a:pPr>
              <a:lnSpc>
                <a:spcPct val="100000"/>
              </a:lnSpc>
            </a:pPr>
            <a:endParaRPr lang="en-US" altLang="ja-JP" spc="-1" dirty="0">
              <a:solidFill>
                <a:srgbClr val="000000"/>
              </a:solidFill>
              <a:latin typeface="Meiryo UI"/>
              <a:ea typeface="Meiryo UI"/>
            </a:endParaRPr>
          </a:p>
          <a:p>
            <a:pPr algn="dist">
              <a:lnSpc>
                <a:spcPct val="100000"/>
              </a:lnSpc>
            </a:pPr>
            <a:r>
              <a:rPr lang="en-US" altLang="ja-JP" spc="-1" dirty="0" err="1">
                <a:solidFill>
                  <a:srgbClr val="000000"/>
                </a:solidFill>
                <a:latin typeface="Meiryo UI"/>
                <a:ea typeface="Meiryo UI"/>
              </a:rPr>
              <a:t>球体の明るさ、スペキュラ、床、床面の反</a:t>
            </a:r>
            <a:endParaRPr lang="en-US" altLang="ja-JP" spc="-1" dirty="0">
              <a:solidFill>
                <a:srgbClr val="000000"/>
              </a:solidFill>
              <a:latin typeface="Meiryo UI"/>
              <a:ea typeface="Meiryo UI"/>
            </a:endParaRPr>
          </a:p>
          <a:p>
            <a:pPr>
              <a:lnSpc>
                <a:spcPct val="100000"/>
              </a:lnSpc>
            </a:pPr>
            <a:r>
              <a:rPr lang="en-US" altLang="ja-JP" spc="-1" dirty="0">
                <a:solidFill>
                  <a:srgbClr val="000000"/>
                </a:solidFill>
                <a:latin typeface="Meiryo UI"/>
                <a:ea typeface="Meiryo UI"/>
              </a:rPr>
              <a:t>射</a:t>
            </a:r>
            <a:r>
              <a:rPr lang="ja-JP" altLang="en-US" spc="-1" dirty="0">
                <a:solidFill>
                  <a:srgbClr val="000000"/>
                </a:solidFill>
                <a:latin typeface="Meiryo UI"/>
                <a:ea typeface="Meiryo UI"/>
              </a:rPr>
              <a:t>の</a:t>
            </a:r>
            <a:r>
              <a:rPr lang="en-US" altLang="ja-JP" spc="-1" dirty="0">
                <a:solidFill>
                  <a:srgbClr val="000000"/>
                </a:solidFill>
                <a:latin typeface="Meiryo UI"/>
                <a:ea typeface="Meiryo UI"/>
              </a:rPr>
              <a:t>順</a:t>
            </a:r>
            <a:r>
              <a:rPr lang="ja-JP" altLang="en-US" spc="-1" dirty="0">
                <a:solidFill>
                  <a:srgbClr val="000000"/>
                </a:solidFill>
                <a:latin typeface="Meiryo UI"/>
                <a:ea typeface="Meiryo UI"/>
              </a:rPr>
              <a:t>で実装を行いました。</a:t>
            </a:r>
            <a:endParaRPr lang="en-US" altLang="ja-JP" spc="-1" dirty="0">
              <a:solidFill>
                <a:srgbClr val="000000"/>
              </a:solidFill>
              <a:latin typeface="Meiryo UI"/>
              <a:ea typeface="Meiryo UI"/>
            </a:endParaRPr>
          </a:p>
          <a:p>
            <a:pPr>
              <a:lnSpc>
                <a:spcPct val="100000"/>
              </a:lnSpc>
            </a:pPr>
            <a:endParaRPr lang="en-US" altLang="ja-JP" spc="-1" dirty="0"/>
          </a:p>
          <a:p>
            <a:pPr algn="dist">
              <a:lnSpc>
                <a:spcPct val="100000"/>
              </a:lnSpc>
            </a:pPr>
            <a:r>
              <a:rPr lang="en-US" altLang="ja-JP" spc="-1" dirty="0" err="1">
                <a:solidFill>
                  <a:srgbClr val="000000"/>
                </a:solidFill>
                <a:latin typeface="Meiryo UI"/>
                <a:ea typeface="Meiryo UI"/>
              </a:rPr>
              <a:t>一番苦労したのは床面の反射で、床の色</a:t>
            </a:r>
            <a:endParaRPr lang="en-US" altLang="ja-JP" spc="-1" dirty="0">
              <a:solidFill>
                <a:srgbClr val="000000"/>
              </a:solidFill>
              <a:latin typeface="Meiryo UI"/>
              <a:ea typeface="Meiryo UI"/>
            </a:endParaRPr>
          </a:p>
          <a:p>
            <a:pPr algn="dist">
              <a:lnSpc>
                <a:spcPct val="100000"/>
              </a:lnSpc>
            </a:pPr>
            <a:r>
              <a:rPr lang="en-US" altLang="ja-JP" spc="-1" dirty="0" err="1">
                <a:solidFill>
                  <a:srgbClr val="000000"/>
                </a:solidFill>
                <a:latin typeface="Meiryo UI"/>
                <a:ea typeface="Meiryo UI"/>
              </a:rPr>
              <a:t>を保持して描画する方法に多く時間をか</a:t>
            </a:r>
            <a:endParaRPr lang="en-US" altLang="ja-JP" spc="-1" dirty="0">
              <a:solidFill>
                <a:srgbClr val="000000"/>
              </a:solidFill>
              <a:latin typeface="Meiryo UI"/>
              <a:ea typeface="Meiryo UI"/>
            </a:endParaRPr>
          </a:p>
          <a:p>
            <a:pPr>
              <a:lnSpc>
                <a:spcPct val="100000"/>
              </a:lnSpc>
            </a:pPr>
            <a:r>
              <a:rPr lang="en-US" altLang="ja-JP" spc="-1" dirty="0" err="1">
                <a:solidFill>
                  <a:srgbClr val="000000"/>
                </a:solidFill>
                <a:latin typeface="Meiryo UI"/>
                <a:ea typeface="Meiryo UI"/>
              </a:rPr>
              <a:t>けました</a:t>
            </a:r>
            <a:r>
              <a:rPr lang="en-US" altLang="ja-JP" spc="-1" dirty="0">
                <a:solidFill>
                  <a:srgbClr val="000000"/>
                </a:solidFill>
                <a:latin typeface="Meiryo UI"/>
                <a:ea typeface="Meiryo UI"/>
              </a:rPr>
              <a:t>。</a:t>
            </a:r>
          </a:p>
          <a:p>
            <a:pPr>
              <a:lnSpc>
                <a:spcPct val="100000"/>
              </a:lnSpc>
            </a:pPr>
            <a:endParaRPr lang="en-US" altLang="ja-JP" spc="-1" dirty="0">
              <a:solidFill>
                <a:srgbClr val="000000"/>
              </a:solidFill>
              <a:latin typeface="Meiryo UI"/>
              <a:ea typeface="Meiryo UI"/>
            </a:endParaRPr>
          </a:p>
          <a:p>
            <a:r>
              <a:rPr lang="ja-JP" altLang="en-US" spc="-1" dirty="0">
                <a:latin typeface="Meiryo UI" panose="020B0604030504040204" pitchFamily="50" charset="-128"/>
                <a:ea typeface="Meiryo UI" panose="020B0604030504040204" pitchFamily="50" charset="-128"/>
              </a:rPr>
              <a:t>参考書や様々な</a:t>
            </a:r>
            <a:r>
              <a:rPr lang="en-US" altLang="ja-JP" spc="-1" dirty="0">
                <a:latin typeface="Meiryo UI" panose="020B0604030504040204" pitchFamily="50" charset="-128"/>
                <a:ea typeface="Meiryo UI" panose="020B0604030504040204" pitchFamily="50" charset="-128"/>
              </a:rPr>
              <a:t>Web</a:t>
            </a:r>
            <a:r>
              <a:rPr lang="ja-JP" altLang="en-US" spc="-1" dirty="0">
                <a:latin typeface="Meiryo UI" panose="020B0604030504040204" pitchFamily="50" charset="-128"/>
                <a:ea typeface="Meiryo UI" panose="020B0604030504040204" pitchFamily="50" charset="-128"/>
              </a:rPr>
              <a:t>サイトなどを読んで、試行錯誤しながら、実装を行いました。</a:t>
            </a:r>
            <a:endParaRPr lang="en-US" altLang="ja-JP" spc="-1" dirty="0">
              <a:latin typeface="Meiryo UI" panose="020B0604030504040204" pitchFamily="50" charset="-128"/>
              <a:ea typeface="Meiryo UI" panose="020B0604030504040204" pitchFamily="50" charset="-128"/>
            </a:endParaRPr>
          </a:p>
          <a:p>
            <a:pPr>
              <a:lnSpc>
                <a:spcPct val="100000"/>
              </a:lnSpc>
            </a:pPr>
            <a:endParaRPr lang="en-US" altLang="ja-JP" spc="-1" dirty="0"/>
          </a:p>
        </p:txBody>
      </p:sp>
      <p:sp>
        <p:nvSpPr>
          <p:cNvPr id="2" name="正方形/長方形 1"/>
          <p:cNvSpPr/>
          <p:nvPr/>
        </p:nvSpPr>
        <p:spPr>
          <a:xfrm>
            <a:off x="4719314" y="1124145"/>
            <a:ext cx="4204318" cy="335722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01670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背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4" name="青グラ"/>
          <p:cNvSpPr/>
          <p:nvPr/>
        </p:nvSpPr>
        <p:spPr>
          <a:xfrm>
            <a:off x="-1" y="0"/>
            <a:ext cx="9144001" cy="6858000"/>
          </a:xfrm>
          <a:prstGeom prst="rect">
            <a:avLst/>
          </a:prstGeom>
          <a:gradFill flip="none" rotWithShape="1">
            <a:gsLst>
              <a:gs pos="0">
                <a:schemeClr val="accent1">
                  <a:tint val="66000"/>
                  <a:satMod val="160000"/>
                  <a:alpha val="3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3844450" y="422300"/>
            <a:ext cx="4980853" cy="3294569"/>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p:cNvSpPr/>
          <p:nvPr/>
        </p:nvSpPr>
        <p:spPr>
          <a:xfrm>
            <a:off x="683568" y="3717032"/>
            <a:ext cx="8141735" cy="2763179"/>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p:cNvGrpSpPr/>
          <p:nvPr/>
        </p:nvGrpSpPr>
        <p:grpSpPr>
          <a:xfrm>
            <a:off x="284480" y="422299"/>
            <a:ext cx="8540823" cy="6352592"/>
            <a:chOff x="287716" y="251408"/>
            <a:chExt cx="8599053" cy="6352592"/>
          </a:xfrm>
        </p:grpSpPr>
        <p:sp>
          <p:nvSpPr>
            <p:cNvPr id="21" name="角丸四角形 20" hidden="1"/>
            <p:cNvSpPr/>
            <p:nvPr/>
          </p:nvSpPr>
          <p:spPr>
            <a:xfrm>
              <a:off x="3210560" y="251409"/>
              <a:ext cx="5676209" cy="6352591"/>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a:off x="287716" y="251408"/>
              <a:ext cx="4833092" cy="6057912"/>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p:cNvSpPr txBox="1"/>
          <p:nvPr/>
        </p:nvSpPr>
        <p:spPr>
          <a:xfrm>
            <a:off x="528117" y="720091"/>
            <a:ext cx="3467100" cy="400110"/>
          </a:xfrm>
          <a:prstGeom prst="rect">
            <a:avLst/>
          </a:prstGeom>
          <a:noFill/>
        </p:spPr>
        <p:txBody>
          <a:bodyPr wrap="square" rtlCol="0">
            <a:spAutoFit/>
          </a:bodyPr>
          <a:lstStyle/>
          <a:p>
            <a:r>
              <a:rPr lang="ja-JP" altLang="en-US" sz="2000" dirty="0"/>
              <a:t>〇ウィルスキャッチャー</a:t>
            </a:r>
            <a:endParaRPr lang="en-US" altLang="ja-JP" sz="2000" dirty="0"/>
          </a:p>
        </p:txBody>
      </p:sp>
      <p:pic>
        <p:nvPicPr>
          <p:cNvPr id="29" name="図 28"/>
          <p:cNvPicPr>
            <a:picLocks noChangeAspect="1"/>
          </p:cNvPicPr>
          <p:nvPr/>
        </p:nvPicPr>
        <p:blipFill rotWithShape="1">
          <a:blip r:embed="rId4" cstate="print">
            <a:extLst>
              <a:ext uri="{28A0092B-C50C-407E-A947-70E740481C1C}">
                <a14:useLocalDpi xmlns:a14="http://schemas.microsoft.com/office/drawing/2010/main" val="0"/>
              </a:ext>
            </a:extLst>
          </a:blip>
          <a:srcRect t="4498"/>
          <a:stretch/>
        </p:blipFill>
        <p:spPr>
          <a:xfrm>
            <a:off x="5324841" y="810246"/>
            <a:ext cx="3168919" cy="2573350"/>
          </a:xfrm>
          <a:prstGeom prst="rect">
            <a:avLst/>
          </a:prstGeom>
        </p:spPr>
      </p:pic>
      <p:sp>
        <p:nvSpPr>
          <p:cNvPr id="32" name="CustomShape 6"/>
          <p:cNvSpPr/>
          <p:nvPr/>
        </p:nvSpPr>
        <p:spPr>
          <a:xfrm>
            <a:off x="5149987" y="4042128"/>
            <a:ext cx="3837600" cy="20298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Calibri"/>
                <a:ea typeface="DejaVu Sans"/>
              </a:rPr>
              <a:t>プラットフォーム</a:t>
            </a:r>
            <a:r>
              <a:rPr lang="en-US" sz="1800" b="1" strike="noStrike" spc="-1" dirty="0">
                <a:solidFill>
                  <a:srgbClr val="000000"/>
                </a:solidFill>
                <a:latin typeface="Calibri"/>
                <a:ea typeface="DejaVu Sans"/>
              </a:rPr>
              <a:t> : PC</a:t>
            </a:r>
          </a:p>
          <a:p>
            <a:pPr>
              <a:lnSpc>
                <a:spcPct val="100000"/>
              </a:lnSpc>
            </a:pPr>
            <a:r>
              <a:rPr lang="ja-JP" altLang="en-US" b="1" spc="-1" dirty="0">
                <a:solidFill>
                  <a:srgbClr val="000000"/>
                </a:solidFill>
                <a:latin typeface="Calibri"/>
              </a:rPr>
              <a:t>　　　　使用言語</a:t>
            </a:r>
            <a:r>
              <a:rPr lang="ja-JP" altLang="en-US" sz="1400" b="1" spc="-1" dirty="0">
                <a:solidFill>
                  <a:srgbClr val="000000"/>
                </a:solidFill>
                <a:latin typeface="Calibri"/>
              </a:rPr>
              <a:t> </a:t>
            </a:r>
            <a:r>
              <a:rPr lang="en-US" altLang="ja-JP" b="1" spc="-1" dirty="0">
                <a:solidFill>
                  <a:srgbClr val="000000"/>
                </a:solidFill>
                <a:latin typeface="Calibri"/>
              </a:rPr>
              <a:t>: C</a:t>
            </a:r>
            <a:r>
              <a:rPr lang="ja-JP" altLang="en-US" b="1" spc="-1" dirty="0">
                <a:solidFill>
                  <a:srgbClr val="000000"/>
                </a:solidFill>
                <a:latin typeface="Calibri"/>
              </a:rPr>
              <a:t>言語</a:t>
            </a:r>
            <a:endParaRPr lang="en-US" altLang="ja-JP" b="1" spc="-1" dirty="0">
              <a:solidFill>
                <a:srgbClr val="000000"/>
              </a:solidFill>
              <a:latin typeface="Calibri"/>
            </a:endParaRPr>
          </a:p>
          <a:p>
            <a:r>
              <a:rPr lang="ja-JP" altLang="en-US" b="1" dirty="0"/>
              <a:t>  使用ライブラリ</a:t>
            </a:r>
            <a:r>
              <a:rPr lang="ja-JP" altLang="en-US" sz="1200" b="1" dirty="0"/>
              <a:t> </a:t>
            </a:r>
            <a:r>
              <a:rPr lang="en-US" altLang="ja-JP" b="1" dirty="0">
                <a:latin typeface="Calibri" panose="020F0502020204030204" pitchFamily="34" charset="0"/>
                <a:cs typeface="Calibri" panose="020F0502020204030204" pitchFamily="34" charset="0"/>
              </a:rPr>
              <a:t>:</a:t>
            </a:r>
            <a:r>
              <a:rPr lang="en-US" altLang="ja-JP" b="1" dirty="0"/>
              <a:t> DX</a:t>
            </a:r>
            <a:r>
              <a:rPr lang="ja-JP" altLang="en-US" b="1" dirty="0"/>
              <a:t>ライブラリ</a:t>
            </a:r>
            <a:endParaRPr lang="en-US" sz="1800" b="1" strike="noStrike" spc="-1" dirty="0">
              <a:latin typeface="Arial"/>
            </a:endParaRPr>
          </a:p>
          <a:p>
            <a:r>
              <a:rPr lang="en-US" b="1" spc="-1" dirty="0">
                <a:solidFill>
                  <a:srgbClr val="000000"/>
                </a:solidFill>
                <a:latin typeface="Calibri"/>
                <a:ea typeface="DejaVu Sans"/>
              </a:rPr>
              <a:t>           </a:t>
            </a:r>
            <a:r>
              <a:rPr lang="en-US" sz="600" b="1" spc="-1" dirty="0">
                <a:solidFill>
                  <a:srgbClr val="000000"/>
                </a:solidFill>
                <a:latin typeface="Calibri"/>
                <a:ea typeface="DejaVu Sans"/>
              </a:rPr>
              <a:t> </a:t>
            </a:r>
            <a:r>
              <a:rPr lang="en-US" sz="1800" b="1" strike="noStrike" spc="-1" dirty="0" err="1">
                <a:solidFill>
                  <a:srgbClr val="000000"/>
                </a:solidFill>
                <a:latin typeface="Calibri"/>
                <a:ea typeface="DejaVu Sans"/>
              </a:rPr>
              <a:t>制作人数</a:t>
            </a:r>
            <a:r>
              <a:rPr lang="en-US" sz="1800" b="1" strike="noStrike" spc="-1" dirty="0">
                <a:solidFill>
                  <a:srgbClr val="000000"/>
                </a:solidFill>
                <a:latin typeface="Calibri"/>
                <a:ea typeface="DejaVu Sans"/>
              </a:rPr>
              <a:t> : </a:t>
            </a:r>
            <a:r>
              <a:rPr lang="en-US" b="1" spc="-1" dirty="0">
                <a:solidFill>
                  <a:srgbClr val="000000"/>
                </a:solidFill>
                <a:latin typeface="Calibri"/>
                <a:ea typeface="DejaVu Sans"/>
              </a:rPr>
              <a:t>1</a:t>
            </a:r>
            <a:r>
              <a:rPr lang="ja-JP" altLang="en-US" b="1" spc="-1" dirty="0">
                <a:solidFill>
                  <a:srgbClr val="000000"/>
                </a:solidFill>
                <a:latin typeface="Calibri"/>
                <a:ea typeface="DejaVu Sans"/>
              </a:rPr>
              <a:t>人</a:t>
            </a:r>
            <a:endParaRPr lang="en-US" altLang="ja-JP" b="1" spc="-1" dirty="0">
              <a:solidFill>
                <a:srgbClr val="000000"/>
              </a:solidFill>
              <a:latin typeface="Calibri"/>
              <a:ea typeface="DejaVu Sans"/>
            </a:endParaRPr>
          </a:p>
          <a:p>
            <a:r>
              <a:rPr lang="en-US" altLang="ja-JP" b="1" spc="-1" dirty="0">
                <a:solidFill>
                  <a:srgbClr val="000000"/>
                </a:solidFill>
                <a:latin typeface="Calibri"/>
              </a:rPr>
              <a:t>           </a:t>
            </a:r>
            <a:r>
              <a:rPr lang="en-US" altLang="ja-JP" sz="500" b="1" spc="-1" dirty="0">
                <a:solidFill>
                  <a:srgbClr val="000000"/>
                </a:solidFill>
                <a:latin typeface="Calibri"/>
              </a:rPr>
              <a:t> </a:t>
            </a:r>
            <a:r>
              <a:rPr lang="ja-JP" altLang="en-US" b="1" dirty="0"/>
              <a:t>制作時期</a:t>
            </a:r>
            <a:r>
              <a:rPr lang="ja-JP" altLang="en-US" sz="1600" b="1" dirty="0"/>
              <a:t> </a:t>
            </a:r>
            <a:r>
              <a:rPr lang="en-US" altLang="ja-JP" b="1" dirty="0">
                <a:latin typeface="Calibri" panose="020F0502020204030204" pitchFamily="34" charset="0"/>
                <a:cs typeface="Calibri" panose="020F0502020204030204" pitchFamily="34" charset="0"/>
              </a:rPr>
              <a:t>:</a:t>
            </a:r>
            <a:r>
              <a:rPr lang="en-US" altLang="ja-JP" sz="1400" b="1" dirty="0"/>
              <a:t> </a:t>
            </a:r>
            <a:r>
              <a:rPr lang="en-US" altLang="ja-JP" b="1" dirty="0">
                <a:latin typeface="Calibri" panose="020F0502020204030204" pitchFamily="34" charset="0"/>
                <a:cs typeface="Calibri" panose="020F0502020204030204" pitchFamily="34" charset="0"/>
              </a:rPr>
              <a:t>1</a:t>
            </a:r>
            <a:r>
              <a:rPr lang="ja-JP" altLang="en-US" b="1" dirty="0"/>
              <a:t>年後期</a:t>
            </a:r>
            <a:endParaRPr lang="en-US" sz="1800" b="1" strike="noStrike" spc="-1" dirty="0">
              <a:solidFill>
                <a:srgbClr val="000000"/>
              </a:solidFill>
              <a:latin typeface="Calibri"/>
              <a:ea typeface="DejaVu Sans"/>
            </a:endParaRPr>
          </a:p>
          <a:p>
            <a:pPr>
              <a:lnSpc>
                <a:spcPct val="100000"/>
              </a:lnSpc>
            </a:pPr>
            <a:r>
              <a:rPr lang="en-US" sz="1800" b="1" strike="noStrike" spc="-1" dirty="0">
                <a:solidFill>
                  <a:srgbClr val="000000"/>
                </a:solidFill>
                <a:latin typeface="Calibri"/>
                <a:ea typeface="DejaVu Sans"/>
              </a:rPr>
              <a:t>           </a:t>
            </a:r>
            <a:r>
              <a:rPr lang="en-US" sz="500" b="1" strike="noStrike" spc="-1" dirty="0">
                <a:solidFill>
                  <a:srgbClr val="000000"/>
                </a:solidFill>
                <a:latin typeface="Calibri"/>
                <a:ea typeface="DejaVu Sans"/>
              </a:rPr>
              <a:t> </a:t>
            </a:r>
            <a:r>
              <a:rPr lang="en-US" sz="1800" b="1" strike="noStrike" spc="-1" dirty="0" err="1">
                <a:solidFill>
                  <a:srgbClr val="000000"/>
                </a:solidFill>
                <a:latin typeface="Calibri"/>
                <a:ea typeface="DejaVu Sans"/>
              </a:rPr>
              <a:t>制作期間</a:t>
            </a:r>
            <a:r>
              <a:rPr lang="en-US" sz="1800" b="1" strike="noStrike" spc="-1" dirty="0">
                <a:solidFill>
                  <a:srgbClr val="000000"/>
                </a:solidFill>
                <a:latin typeface="Calibri"/>
                <a:ea typeface="DejaVu Sans"/>
              </a:rPr>
              <a:t> : 1ヶ月</a:t>
            </a:r>
            <a:endParaRPr lang="en-US" sz="1800" b="0" strike="noStrike" spc="-1" dirty="0">
              <a:latin typeface="Arial"/>
            </a:endParaRPr>
          </a:p>
          <a:p>
            <a:pPr>
              <a:lnSpc>
                <a:spcPct val="100000"/>
              </a:lnSpc>
            </a:pPr>
            <a:r>
              <a:rPr lang="en-US" sz="1800" b="1" strike="noStrike" spc="-1" dirty="0">
                <a:solidFill>
                  <a:srgbClr val="000000"/>
                </a:solidFill>
                <a:latin typeface="Calibri"/>
                <a:ea typeface="DejaVu Sans"/>
              </a:rPr>
              <a:t>             </a:t>
            </a:r>
            <a:r>
              <a:rPr lang="en-US" sz="300" b="1" strike="noStrike" spc="-1" dirty="0">
                <a:solidFill>
                  <a:srgbClr val="000000"/>
                </a:solidFill>
                <a:latin typeface="Calibri"/>
                <a:ea typeface="DejaVu Sans"/>
              </a:rPr>
              <a:t> </a:t>
            </a:r>
            <a:r>
              <a:rPr lang="en-US" sz="1800" b="1" strike="noStrike" spc="-1" dirty="0" err="1">
                <a:solidFill>
                  <a:srgbClr val="000000"/>
                </a:solidFill>
                <a:latin typeface="Calibri"/>
                <a:ea typeface="DejaVu Sans"/>
              </a:rPr>
              <a:t>ジャンル</a:t>
            </a:r>
            <a:r>
              <a:rPr lang="en-US" sz="1800" b="1" strike="noStrike" spc="-1" dirty="0">
                <a:solidFill>
                  <a:srgbClr val="000000"/>
                </a:solidFill>
                <a:latin typeface="Calibri"/>
                <a:ea typeface="DejaVu Sans"/>
              </a:rPr>
              <a:t> : </a:t>
            </a:r>
            <a:r>
              <a:rPr lang="ja-JP" altLang="en-US" b="1" spc="-1" dirty="0">
                <a:solidFill>
                  <a:srgbClr val="000000"/>
                </a:solidFill>
                <a:latin typeface="Calibri"/>
                <a:ea typeface="DejaVu Sans"/>
              </a:rPr>
              <a:t>タワーディフェンス</a:t>
            </a:r>
            <a:endParaRPr lang="en-US" sz="1800" b="0" strike="noStrike" spc="-1" dirty="0">
              <a:latin typeface="Arial"/>
            </a:endParaRPr>
          </a:p>
        </p:txBody>
      </p:sp>
      <p:sp>
        <p:nvSpPr>
          <p:cNvPr id="33" name="CustomShape 9"/>
          <p:cNvSpPr/>
          <p:nvPr/>
        </p:nvSpPr>
        <p:spPr>
          <a:xfrm>
            <a:off x="736160" y="1235991"/>
            <a:ext cx="4178924" cy="470752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altLang="ja-JP" dirty="0">
                <a:latin typeface="+mn-ea"/>
              </a:rPr>
              <a:t>1</a:t>
            </a:r>
            <a:r>
              <a:rPr lang="ja-JP" altLang="en-US" dirty="0">
                <a:latin typeface="+mn-ea"/>
              </a:rPr>
              <a:t>年生時最後に、それまでに得た知識を</a:t>
            </a:r>
            <a:endParaRPr lang="en-US" altLang="ja-JP" dirty="0">
              <a:latin typeface="+mn-ea"/>
            </a:endParaRPr>
          </a:p>
          <a:p>
            <a:r>
              <a:rPr lang="ja-JP" altLang="en-US" dirty="0">
                <a:latin typeface="+mn-ea"/>
              </a:rPr>
              <a:t>応用して制作した作品です。</a:t>
            </a:r>
            <a:endParaRPr lang="en-US" altLang="ja-JP" dirty="0">
              <a:latin typeface="+mn-ea"/>
            </a:endParaRPr>
          </a:p>
          <a:p>
            <a:endParaRPr lang="en-US" altLang="ja-JP" sz="1400" dirty="0">
              <a:latin typeface="+mn-ea"/>
            </a:endParaRPr>
          </a:p>
          <a:p>
            <a:r>
              <a:rPr lang="ja-JP" altLang="en-US" dirty="0">
                <a:latin typeface="+mn-ea"/>
              </a:rPr>
              <a:t>自機を敵の進路上に誘導して敵の進行を</a:t>
            </a:r>
            <a:endParaRPr lang="en-US" altLang="ja-JP" dirty="0">
              <a:latin typeface="+mn-ea"/>
            </a:endParaRPr>
          </a:p>
          <a:p>
            <a:r>
              <a:rPr lang="ja-JP" altLang="en-US" dirty="0">
                <a:latin typeface="+mn-ea"/>
              </a:rPr>
              <a:t>防ぐゲームです。</a:t>
            </a:r>
            <a:endParaRPr lang="en-US" altLang="ja-JP" dirty="0">
              <a:latin typeface="+mn-ea"/>
            </a:endParaRPr>
          </a:p>
          <a:p>
            <a:endParaRPr lang="en-US" altLang="ja-JP" sz="1400" dirty="0">
              <a:latin typeface="+mn-ea"/>
            </a:endParaRPr>
          </a:p>
          <a:p>
            <a:r>
              <a:rPr lang="ja-JP" altLang="en-US" dirty="0">
                <a:latin typeface="+mn-ea"/>
              </a:rPr>
              <a:t>作品内で使われている画像素材全てを</a:t>
            </a:r>
            <a:endParaRPr lang="en-US" altLang="ja-JP" dirty="0">
              <a:latin typeface="+mn-ea"/>
            </a:endParaRPr>
          </a:p>
          <a:p>
            <a:r>
              <a:rPr lang="ja-JP" altLang="en-US" dirty="0">
                <a:latin typeface="+mn-ea"/>
              </a:rPr>
              <a:t>自作しました。</a:t>
            </a:r>
            <a:endParaRPr lang="en-US" altLang="ja-JP" dirty="0">
              <a:latin typeface="+mn-ea"/>
            </a:endParaRPr>
          </a:p>
          <a:p>
            <a:endParaRPr lang="en-US" altLang="ja-JP" sz="2000" dirty="0">
              <a:latin typeface="+mn-ea"/>
            </a:endParaRPr>
          </a:p>
          <a:p>
            <a:r>
              <a:rPr lang="ja-JP" altLang="en-US" dirty="0">
                <a:latin typeface="+mn-ea"/>
              </a:rPr>
              <a:t>遊びやすさを意識して、操作は左クリック</a:t>
            </a:r>
            <a:endParaRPr lang="en-US" altLang="ja-JP" dirty="0">
              <a:latin typeface="+mn-ea"/>
            </a:endParaRPr>
          </a:p>
          <a:p>
            <a:r>
              <a:rPr lang="ja-JP" altLang="en-US" dirty="0">
                <a:latin typeface="+mn-ea"/>
              </a:rPr>
              <a:t>のみにしました。</a:t>
            </a:r>
            <a:endParaRPr lang="en-US" altLang="ja-JP" dirty="0">
              <a:latin typeface="+mn-ea"/>
            </a:endParaRPr>
          </a:p>
          <a:p>
            <a:r>
              <a:rPr lang="ja-JP" altLang="en-US" dirty="0">
                <a:latin typeface="+mn-ea"/>
              </a:rPr>
              <a:t>「敵の進行してくる方向を教えるために、</a:t>
            </a:r>
            <a:endParaRPr lang="en-US" altLang="ja-JP" dirty="0">
              <a:latin typeface="+mn-ea"/>
            </a:endParaRPr>
          </a:p>
          <a:p>
            <a:r>
              <a:rPr lang="ja-JP" altLang="en-US" dirty="0">
                <a:latin typeface="+mn-ea"/>
              </a:rPr>
              <a:t>背景を同じ方向に動かす」、「防衛対の</a:t>
            </a:r>
            <a:endParaRPr lang="en-US" altLang="ja-JP" dirty="0">
              <a:latin typeface="+mn-ea"/>
            </a:endParaRPr>
          </a:p>
          <a:p>
            <a:r>
              <a:rPr lang="ja-JP" altLang="en-US" dirty="0">
                <a:latin typeface="+mn-ea"/>
              </a:rPr>
              <a:t>残り体力に合わせた画像を表示」といった</a:t>
            </a:r>
            <a:endParaRPr lang="en-US" altLang="ja-JP" dirty="0">
              <a:latin typeface="+mn-ea"/>
            </a:endParaRPr>
          </a:p>
          <a:p>
            <a:r>
              <a:rPr lang="ja-JP" altLang="en-US" dirty="0">
                <a:latin typeface="+mn-ea"/>
              </a:rPr>
              <a:t>プレイヤーがゲームの情報を見てわかる</a:t>
            </a:r>
            <a:endParaRPr lang="en-US" altLang="ja-JP" dirty="0">
              <a:latin typeface="+mn-ea"/>
            </a:endParaRPr>
          </a:p>
          <a:p>
            <a:r>
              <a:rPr lang="ja-JP" altLang="en-US" dirty="0" err="1">
                <a:latin typeface="+mn-ea"/>
              </a:rPr>
              <a:t>ような</a:t>
            </a:r>
            <a:r>
              <a:rPr lang="ja-JP" altLang="en-US" dirty="0">
                <a:latin typeface="+mn-ea"/>
              </a:rPr>
              <a:t>画面作りになるように制作を行いました。</a:t>
            </a:r>
            <a:endParaRPr lang="en-US" altLang="ja-JP" dirty="0">
              <a:latin typeface="+mn-ea"/>
            </a:endParaRPr>
          </a:p>
        </p:txBody>
      </p:sp>
    </p:spTree>
    <p:extLst>
      <p:ext uri="{BB962C8B-B14F-4D97-AF65-F5344CB8AC3E}">
        <p14:creationId xmlns:p14="http://schemas.microsoft.com/office/powerpoint/2010/main" val="281086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背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0" name="CustomShape 1" hidden="1"/>
          <p:cNvSpPr/>
          <p:nvPr/>
        </p:nvSpPr>
        <p:spPr>
          <a:xfrm>
            <a:off x="252000" y="1297080"/>
            <a:ext cx="4077360" cy="528912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62" name="CustomShape 3"/>
          <p:cNvSpPr/>
          <p:nvPr/>
        </p:nvSpPr>
        <p:spPr>
          <a:xfrm>
            <a:off x="4680000" y="1359720"/>
            <a:ext cx="4317480" cy="5096966"/>
          </a:xfrm>
          <a:prstGeom prst="rect">
            <a:avLst/>
          </a:prstGeom>
          <a:solidFill>
            <a:srgbClr val="A6DEE2"/>
          </a:solidFill>
          <a:ln w="6480">
            <a:round/>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145440" y="1368000"/>
            <a:ext cx="4317480" cy="3141120"/>
          </a:xfrm>
          <a:prstGeom prst="rect">
            <a:avLst/>
          </a:prstGeom>
          <a:solidFill>
            <a:srgbClr val="DEE6EF"/>
          </a:solidFill>
          <a:ln w="6480">
            <a:round/>
          </a:ln>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145440" y="4796205"/>
            <a:ext cx="4317480" cy="1660482"/>
          </a:xfrm>
          <a:prstGeom prst="rect">
            <a:avLst/>
          </a:prstGeom>
          <a:solidFill>
            <a:srgbClr val="DEE6EF"/>
          </a:solidFill>
          <a:ln w="6480">
            <a:round/>
          </a:ln>
        </p:spPr>
        <p:style>
          <a:lnRef idx="2">
            <a:schemeClr val="accent1">
              <a:shade val="50000"/>
            </a:schemeClr>
          </a:lnRef>
          <a:fillRef idx="1">
            <a:schemeClr val="accent1"/>
          </a:fillRef>
          <a:effectRef idx="0">
            <a:schemeClr val="accent1"/>
          </a:effectRef>
          <a:fontRef idx="minor"/>
        </p:style>
      </p:sp>
      <p:sp>
        <p:nvSpPr>
          <p:cNvPr id="166" name="CustomShape 6"/>
          <p:cNvSpPr/>
          <p:nvPr/>
        </p:nvSpPr>
        <p:spPr>
          <a:xfrm>
            <a:off x="385380" y="5027008"/>
            <a:ext cx="383760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dirty="0" err="1">
                <a:solidFill>
                  <a:srgbClr val="000000"/>
                </a:solidFill>
                <a:latin typeface="Calibri"/>
                <a:ea typeface="DejaVu Sans"/>
              </a:rPr>
              <a:t>プラットフォーム</a:t>
            </a:r>
            <a:r>
              <a:rPr lang="en-US" sz="1800" b="1" strike="noStrike" spc="-1" dirty="0">
                <a:solidFill>
                  <a:srgbClr val="000000"/>
                </a:solidFill>
                <a:latin typeface="Calibri"/>
                <a:ea typeface="DejaVu Sans"/>
              </a:rPr>
              <a:t> : PC</a:t>
            </a:r>
          </a:p>
          <a:p>
            <a:pPr>
              <a:lnSpc>
                <a:spcPct val="100000"/>
              </a:lnSpc>
            </a:pPr>
            <a:r>
              <a:rPr lang="ja-JP" altLang="en-US" b="1" spc="-1" dirty="0">
                <a:solidFill>
                  <a:srgbClr val="000000"/>
                </a:solidFill>
                <a:latin typeface="Calibri"/>
              </a:rPr>
              <a:t>使用言語 </a:t>
            </a:r>
            <a:r>
              <a:rPr lang="en-US" altLang="ja-JP" b="1" spc="-1" dirty="0">
                <a:solidFill>
                  <a:srgbClr val="000000"/>
                </a:solidFill>
                <a:latin typeface="Calibri"/>
              </a:rPr>
              <a:t>: C++</a:t>
            </a:r>
            <a:r>
              <a:rPr lang="ja-JP" altLang="en-US" b="1" spc="-1" dirty="0">
                <a:solidFill>
                  <a:srgbClr val="000000"/>
                </a:solidFill>
                <a:latin typeface="Calibri"/>
              </a:rPr>
              <a:t>言語</a:t>
            </a:r>
            <a:endParaRPr lang="en-US" altLang="ja-JP" b="1" spc="-1" dirty="0">
              <a:solidFill>
                <a:srgbClr val="000000"/>
              </a:solidFill>
              <a:latin typeface="Calibri"/>
            </a:endParaRPr>
          </a:p>
          <a:p>
            <a:pPr>
              <a:lnSpc>
                <a:spcPct val="100000"/>
              </a:lnSpc>
            </a:pPr>
            <a:r>
              <a:rPr lang="en-US" sz="1800" b="1" strike="noStrike" spc="-1" dirty="0" err="1">
                <a:solidFill>
                  <a:srgbClr val="000000"/>
                </a:solidFill>
                <a:latin typeface="Calibri"/>
                <a:ea typeface="DejaVu Sans"/>
              </a:rPr>
              <a:t>制作期間</a:t>
            </a:r>
            <a:r>
              <a:rPr lang="en-US" sz="1800" b="1" strike="noStrike" spc="-1" dirty="0">
                <a:solidFill>
                  <a:srgbClr val="000000"/>
                </a:solidFill>
                <a:latin typeface="Calibri"/>
                <a:ea typeface="DejaVu Sans"/>
              </a:rPr>
              <a:t> : </a:t>
            </a:r>
            <a:r>
              <a:rPr lang="en-US" b="1" spc="-1" dirty="0">
                <a:solidFill>
                  <a:srgbClr val="000000"/>
                </a:solidFill>
                <a:latin typeface="Calibri"/>
                <a:ea typeface="DejaVu Sans"/>
              </a:rPr>
              <a:t>5</a:t>
            </a:r>
            <a:r>
              <a:rPr lang="en-US" sz="1800" b="1" strike="noStrike" spc="-1" dirty="0">
                <a:solidFill>
                  <a:srgbClr val="000000"/>
                </a:solidFill>
                <a:latin typeface="Calibri"/>
                <a:ea typeface="DejaVu Sans"/>
              </a:rPr>
              <a:t>ヶ月</a:t>
            </a:r>
            <a:endParaRPr lang="en-US" sz="1800" b="0" strike="noStrike" spc="-1" dirty="0">
              <a:latin typeface="Arial"/>
            </a:endParaRPr>
          </a:p>
          <a:p>
            <a:pPr>
              <a:lnSpc>
                <a:spcPct val="100000"/>
              </a:lnSpc>
            </a:pPr>
            <a:r>
              <a:rPr lang="en-US" sz="1800" b="1" strike="noStrike" spc="-1" dirty="0" err="1">
                <a:solidFill>
                  <a:srgbClr val="000000"/>
                </a:solidFill>
                <a:latin typeface="Calibri"/>
                <a:ea typeface="DejaVu Sans"/>
              </a:rPr>
              <a:t>ジャンル</a:t>
            </a:r>
            <a:r>
              <a:rPr lang="en-US" sz="1800" b="1" strike="noStrike" spc="-1" dirty="0">
                <a:solidFill>
                  <a:srgbClr val="000000"/>
                </a:solidFill>
                <a:latin typeface="Calibri"/>
                <a:ea typeface="DejaVu Sans"/>
              </a:rPr>
              <a:t> : </a:t>
            </a:r>
            <a:r>
              <a:rPr lang="ja-JP" altLang="en-US" b="1" spc="-1" dirty="0">
                <a:solidFill>
                  <a:srgbClr val="000000"/>
                </a:solidFill>
                <a:latin typeface="Calibri"/>
                <a:ea typeface="DejaVu Sans"/>
              </a:rPr>
              <a:t>映像デモ</a:t>
            </a:r>
            <a:endParaRPr lang="en-US" sz="1800" b="0" strike="noStrike" spc="-1" dirty="0">
              <a:latin typeface="Arial"/>
            </a:endParaRPr>
          </a:p>
        </p:txBody>
      </p:sp>
      <p:sp>
        <p:nvSpPr>
          <p:cNvPr id="170" name="CustomShape 9"/>
          <p:cNvSpPr/>
          <p:nvPr/>
        </p:nvSpPr>
        <p:spPr>
          <a:xfrm>
            <a:off x="145440" y="1584325"/>
            <a:ext cx="4317480" cy="62948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endParaRPr lang="en-US" altLang="ja-JP" dirty="0"/>
          </a:p>
          <a:p>
            <a:pPr>
              <a:lnSpc>
                <a:spcPct val="100000"/>
              </a:lnSpc>
            </a:pPr>
            <a:endParaRPr lang="en-US" sz="1700" b="0" strike="noStrike" spc="-1" dirty="0">
              <a:latin typeface="Arial"/>
            </a:endParaRPr>
          </a:p>
        </p:txBody>
      </p:sp>
      <p:pic>
        <p:nvPicPr>
          <p:cNvPr id="2" name="図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204" y="365707"/>
            <a:ext cx="5590646" cy="838597"/>
          </a:xfrm>
          <a:prstGeom prst="rect">
            <a:avLst/>
          </a:prstGeom>
        </p:spPr>
      </p:pic>
      <p:sp>
        <p:nvSpPr>
          <p:cNvPr id="4" name="テキスト ボックス 3"/>
          <p:cNvSpPr txBox="1"/>
          <p:nvPr/>
        </p:nvSpPr>
        <p:spPr>
          <a:xfrm>
            <a:off x="2341125" y="108365"/>
            <a:ext cx="4631781" cy="1015663"/>
          </a:xfrm>
          <a:prstGeom prst="rect">
            <a:avLst/>
          </a:prstGeom>
          <a:noFill/>
        </p:spPr>
        <p:txBody>
          <a:bodyPr wrap="square" rtlCol="0">
            <a:spAutoFit/>
          </a:bodyPr>
          <a:lstStyle/>
          <a:p>
            <a:pPr algn="ctr"/>
            <a:r>
              <a:rPr kumimoji="1" lang="en-US" altLang="ja-JP" sz="6000" b="1" dirty="0">
                <a:solidFill>
                  <a:schemeClr val="accent3"/>
                </a:solidFill>
              </a:rPr>
              <a:t>DirectX12</a:t>
            </a:r>
            <a:endParaRPr kumimoji="1" lang="ja-JP" altLang="en-US" sz="6000" b="1" dirty="0">
              <a:solidFill>
                <a:schemeClr val="accent3"/>
              </a:solidFill>
            </a:endParaRPr>
          </a:p>
        </p:txBody>
      </p:sp>
      <p:sp>
        <p:nvSpPr>
          <p:cNvPr id="12" name="テキスト ボックス 11"/>
          <p:cNvSpPr txBox="1"/>
          <p:nvPr/>
        </p:nvSpPr>
        <p:spPr>
          <a:xfrm>
            <a:off x="5810970" y="3723537"/>
            <a:ext cx="2055539" cy="369332"/>
          </a:xfrm>
          <a:prstGeom prst="rect">
            <a:avLst/>
          </a:prstGeom>
          <a:noFill/>
        </p:spPr>
        <p:txBody>
          <a:bodyPr wrap="square" rtlCol="0">
            <a:spAutoFit/>
          </a:bodyPr>
          <a:lstStyle/>
          <a:p>
            <a:pPr algn="ctr"/>
            <a:r>
              <a:rPr kumimoji="1" lang="en-US" altLang="ja-JP" dirty="0"/>
              <a:t>Now Printing…</a:t>
            </a:r>
            <a:endParaRPr kumimoji="1" lang="ja-JP" altLang="en-US" dirty="0"/>
          </a:p>
        </p:txBody>
      </p:sp>
      <p:sp>
        <p:nvSpPr>
          <p:cNvPr id="3" name="テキスト ボックス 2"/>
          <p:cNvSpPr txBox="1"/>
          <p:nvPr/>
        </p:nvSpPr>
        <p:spPr>
          <a:xfrm>
            <a:off x="175198" y="1655084"/>
            <a:ext cx="4396802" cy="2585323"/>
          </a:xfrm>
          <a:prstGeom prst="rect">
            <a:avLst/>
          </a:prstGeom>
          <a:noFill/>
        </p:spPr>
        <p:txBody>
          <a:bodyPr wrap="square" rtlCol="0">
            <a:spAutoFit/>
          </a:bodyPr>
          <a:lstStyle/>
          <a:p>
            <a:r>
              <a:rPr lang="ja-JP" altLang="en-US" dirty="0"/>
              <a:t>２</a:t>
            </a:r>
            <a:r>
              <a:rPr kumimoji="1" lang="ja-JP" altLang="en-US" dirty="0"/>
              <a:t>年生と</a:t>
            </a:r>
            <a:r>
              <a:rPr lang="ja-JP" altLang="en-US" dirty="0"/>
              <a:t>３</a:t>
            </a:r>
            <a:r>
              <a:rPr kumimoji="1" lang="ja-JP" altLang="en-US" dirty="0"/>
              <a:t>年生の後期に</a:t>
            </a:r>
            <a:r>
              <a:rPr kumimoji="1" lang="en-US" altLang="ja-JP" dirty="0"/>
              <a:t>DirectX12</a:t>
            </a:r>
            <a:r>
              <a:rPr kumimoji="1" lang="ja-JP" altLang="en-US" dirty="0"/>
              <a:t>を用いて制作しました。</a:t>
            </a:r>
            <a:endParaRPr kumimoji="1" lang="en-US" altLang="ja-JP" dirty="0"/>
          </a:p>
          <a:p>
            <a:pPr>
              <a:lnSpc>
                <a:spcPct val="100000"/>
              </a:lnSpc>
            </a:pPr>
            <a:r>
              <a:rPr lang="ja-JP" altLang="en-US" spc="-1" dirty="0">
                <a:solidFill>
                  <a:srgbClr val="000000"/>
                </a:solidFill>
                <a:latin typeface="+mn-ea"/>
              </a:rPr>
              <a:t>２年生の時に、</a:t>
            </a:r>
            <a:r>
              <a:rPr lang="en-US" altLang="ja-JP" spc="-1" dirty="0" err="1">
                <a:solidFill>
                  <a:srgbClr val="000000"/>
                </a:solidFill>
                <a:latin typeface="+mn-ea"/>
              </a:rPr>
              <a:t>初期化、モデル読み込み</a:t>
            </a:r>
            <a:r>
              <a:rPr lang="en-US" altLang="ja-JP" spc="-1" dirty="0">
                <a:solidFill>
                  <a:srgbClr val="000000"/>
                </a:solidFill>
                <a:latin typeface="+mn-ea"/>
              </a:rPr>
              <a:t>、</a:t>
            </a:r>
          </a:p>
          <a:p>
            <a:pPr>
              <a:lnSpc>
                <a:spcPct val="100000"/>
              </a:lnSpc>
            </a:pPr>
            <a:r>
              <a:rPr lang="en-US" altLang="ja-JP" spc="-1" dirty="0" err="1">
                <a:solidFill>
                  <a:srgbClr val="000000"/>
                </a:solidFill>
                <a:latin typeface="+mn-ea"/>
              </a:rPr>
              <a:t>スキニング</a:t>
            </a:r>
            <a:r>
              <a:rPr lang="ja-JP" altLang="en-US" spc="-1" dirty="0" err="1">
                <a:solidFill>
                  <a:srgbClr val="000000"/>
                </a:solidFill>
                <a:latin typeface="+mn-ea"/>
              </a:rPr>
              <a:t>、</a:t>
            </a:r>
            <a:r>
              <a:rPr lang="en-US" altLang="ja-JP" spc="-1" dirty="0" err="1">
                <a:solidFill>
                  <a:srgbClr val="000000"/>
                </a:solidFill>
                <a:latin typeface="+mn-ea"/>
              </a:rPr>
              <a:t>シャドウマップ</a:t>
            </a:r>
            <a:r>
              <a:rPr lang="ja-JP" altLang="en-US" spc="-1" dirty="0">
                <a:solidFill>
                  <a:srgbClr val="000000"/>
                </a:solidFill>
                <a:latin typeface="+mn-ea"/>
              </a:rPr>
              <a:t>を行いました。</a:t>
            </a:r>
            <a:endParaRPr lang="en-US" altLang="ja-JP" spc="-1" dirty="0">
              <a:solidFill>
                <a:srgbClr val="000000"/>
              </a:solidFill>
              <a:latin typeface="+mn-ea"/>
            </a:endParaRPr>
          </a:p>
          <a:p>
            <a:pPr>
              <a:lnSpc>
                <a:spcPct val="100000"/>
              </a:lnSpc>
            </a:pPr>
            <a:r>
              <a:rPr lang="ja-JP" altLang="en-US" spc="-1" dirty="0">
                <a:solidFill>
                  <a:srgbClr val="000000"/>
                </a:solidFill>
                <a:latin typeface="+mn-ea"/>
              </a:rPr>
              <a:t>３年生の時は、上記に加えて、マルチパス</a:t>
            </a:r>
            <a:endParaRPr lang="en-US" altLang="ja-JP" spc="-1" dirty="0">
              <a:solidFill>
                <a:srgbClr val="000000"/>
              </a:solidFill>
              <a:latin typeface="+mn-ea"/>
            </a:endParaRPr>
          </a:p>
          <a:p>
            <a:pPr>
              <a:lnSpc>
                <a:spcPct val="100000"/>
              </a:lnSpc>
            </a:pPr>
            <a:r>
              <a:rPr lang="ja-JP" altLang="en-US" spc="-1" dirty="0">
                <a:solidFill>
                  <a:srgbClr val="000000"/>
                </a:solidFill>
                <a:latin typeface="+mn-ea"/>
              </a:rPr>
              <a:t>レンダリング、ポストエフェクト</a:t>
            </a:r>
            <a:r>
              <a:rPr lang="en-US" altLang="ja-JP" spc="-1" dirty="0" err="1">
                <a:solidFill>
                  <a:srgbClr val="000000"/>
                </a:solidFill>
                <a:latin typeface="+mn-ea"/>
              </a:rPr>
              <a:t>を行いました</a:t>
            </a:r>
            <a:r>
              <a:rPr lang="en-US" altLang="ja-JP" spc="-1" dirty="0">
                <a:solidFill>
                  <a:srgbClr val="000000"/>
                </a:solidFill>
                <a:latin typeface="+mn-ea"/>
              </a:rPr>
              <a:t>。</a:t>
            </a:r>
          </a:p>
          <a:p>
            <a:pPr>
              <a:lnSpc>
                <a:spcPct val="100000"/>
              </a:lnSpc>
            </a:pPr>
            <a:endParaRPr lang="en-US" altLang="ja-JP" sz="1200" spc="-1" dirty="0">
              <a:solidFill>
                <a:srgbClr val="000000"/>
              </a:solidFill>
              <a:latin typeface="+mn-ea"/>
            </a:endParaRPr>
          </a:p>
          <a:p>
            <a:pPr>
              <a:lnSpc>
                <a:spcPct val="100000"/>
              </a:lnSpc>
            </a:pPr>
            <a:r>
              <a:rPr lang="ja-JP" altLang="en-US" spc="-1" dirty="0">
                <a:solidFill>
                  <a:srgbClr val="000000"/>
                </a:solidFill>
                <a:latin typeface="+mn-ea"/>
              </a:rPr>
              <a:t>様々なサイトを参考にして、アルゴリズムの勉強やそれを用いた研究を行いました。</a:t>
            </a:r>
            <a:endParaRPr lang="ja-JP" altLang="en-US" dirty="0">
              <a:latin typeface="+mn-ea"/>
            </a:endParaRPr>
          </a:p>
        </p:txBody>
      </p:sp>
    </p:spTree>
    <p:extLst>
      <p:ext uri="{BB962C8B-B14F-4D97-AF65-F5344CB8AC3E}">
        <p14:creationId xmlns:p14="http://schemas.microsoft.com/office/powerpoint/2010/main" val="1507523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 name="図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2" name="正方形/長方形 21"/>
          <p:cNvSpPr/>
          <p:nvPr/>
        </p:nvSpPr>
        <p:spPr>
          <a:xfrm>
            <a:off x="456881" y="4769721"/>
            <a:ext cx="8362950" cy="1447676"/>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456881" y="3544549"/>
            <a:ext cx="8362950" cy="1119752"/>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456881" y="935845"/>
            <a:ext cx="8362950" cy="2506938"/>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4" name="図 213"/>
          <p:cNvPicPr/>
          <p:nvPr/>
        </p:nvPicPr>
        <p:blipFill rotWithShape="1">
          <a:blip r:embed="rId4"/>
          <a:srcRect l="3378" t="36133" r="80202" b="44930"/>
          <a:stretch/>
        </p:blipFill>
        <p:spPr>
          <a:xfrm>
            <a:off x="5798596" y="4868781"/>
            <a:ext cx="2749653" cy="1243196"/>
          </a:xfrm>
          <a:prstGeom prst="rect">
            <a:avLst/>
          </a:prstGeom>
          <a:ln>
            <a:solidFill>
              <a:schemeClr val="tx1">
                <a:lumMod val="65000"/>
                <a:lumOff val="35000"/>
              </a:schemeClr>
            </a:solidFill>
          </a:ln>
        </p:spPr>
      </p:pic>
      <p:pic>
        <p:nvPicPr>
          <p:cNvPr id="215" name="図 214"/>
          <p:cNvPicPr/>
          <p:nvPr/>
        </p:nvPicPr>
        <p:blipFill>
          <a:blip r:embed="rId5"/>
          <a:srcRect l="21566" t="45052" r="58287" b="37158"/>
          <a:stretch/>
        </p:blipFill>
        <p:spPr>
          <a:xfrm>
            <a:off x="5798596" y="3651935"/>
            <a:ext cx="2749653" cy="904979"/>
          </a:xfrm>
          <a:prstGeom prst="rect">
            <a:avLst/>
          </a:prstGeom>
          <a:ln>
            <a:solidFill>
              <a:schemeClr val="tx1">
                <a:lumMod val="65000"/>
                <a:lumOff val="35000"/>
              </a:schemeClr>
            </a:solidFill>
          </a:ln>
        </p:spPr>
      </p:pic>
      <p:pic>
        <p:nvPicPr>
          <p:cNvPr id="218" name="図 217"/>
          <p:cNvPicPr/>
          <p:nvPr/>
        </p:nvPicPr>
        <p:blipFill rotWithShape="1">
          <a:blip r:embed="rId6"/>
          <a:srcRect l="3466" t="26538" r="75675" b="34152"/>
          <a:stretch/>
        </p:blipFill>
        <p:spPr>
          <a:xfrm>
            <a:off x="5788342" y="1100666"/>
            <a:ext cx="2749654" cy="2204640"/>
          </a:xfrm>
          <a:prstGeom prst="rect">
            <a:avLst/>
          </a:prstGeom>
          <a:ln w="9525">
            <a:solidFill>
              <a:schemeClr val="tx1">
                <a:lumMod val="65000"/>
                <a:lumOff val="35000"/>
              </a:schemeClr>
            </a:solidFill>
          </a:ln>
        </p:spPr>
      </p:pic>
      <p:grpSp>
        <p:nvGrpSpPr>
          <p:cNvPr id="7" name="グループ化 6"/>
          <p:cNvGrpSpPr/>
          <p:nvPr/>
        </p:nvGrpSpPr>
        <p:grpSpPr>
          <a:xfrm>
            <a:off x="683568" y="968352"/>
            <a:ext cx="4877696" cy="1892012"/>
            <a:chOff x="559925" y="656592"/>
            <a:chExt cx="4877696" cy="1892012"/>
          </a:xfrm>
        </p:grpSpPr>
        <p:sp>
          <p:nvSpPr>
            <p:cNvPr id="217" name="CustomShape 8"/>
            <p:cNvSpPr/>
            <p:nvPr/>
          </p:nvSpPr>
          <p:spPr>
            <a:xfrm>
              <a:off x="845493" y="703399"/>
              <a:ext cx="4592128" cy="184520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dist">
                <a:lnSpc>
                  <a:spcPct val="100000"/>
                </a:lnSpc>
              </a:pPr>
              <a:r>
                <a:rPr lang="en-US" sz="1600" b="1" strike="noStrike" spc="-1" dirty="0" err="1">
                  <a:latin typeface="Meiryo UI" panose="020B0604030504040204" pitchFamily="50" charset="-128"/>
                  <a:ea typeface="Meiryo UI" panose="020B0604030504040204" pitchFamily="50" charset="-128"/>
                </a:rPr>
                <a:t>攻撃ボタンを押下したときに、攻撃命令とコンボカウン</a:t>
              </a:r>
              <a:endParaRPr lang="en-US" sz="1600" b="1" strike="noStrike" spc="-1" dirty="0">
                <a:latin typeface="Meiryo UI" panose="020B0604030504040204" pitchFamily="50" charset="-128"/>
                <a:ea typeface="Meiryo UI" panose="020B0604030504040204" pitchFamily="50" charset="-128"/>
              </a:endParaRPr>
            </a:p>
            <a:p>
              <a:pPr>
                <a:lnSpc>
                  <a:spcPct val="100000"/>
                </a:lnSpc>
              </a:pPr>
              <a:r>
                <a:rPr lang="en-US" sz="1600" b="1" strike="noStrike" spc="-1" dirty="0" err="1">
                  <a:latin typeface="Meiryo UI" panose="020B0604030504040204" pitchFamily="50" charset="-128"/>
                  <a:ea typeface="Meiryo UI" panose="020B0604030504040204" pitchFamily="50" charset="-128"/>
                </a:rPr>
                <a:t>トの追加を行います</a:t>
              </a:r>
              <a:r>
                <a:rPr lang="en-US" sz="1600" b="1" strike="noStrike" spc="-1" dirty="0">
                  <a:latin typeface="Meiryo UI" panose="020B0604030504040204" pitchFamily="50" charset="-128"/>
                  <a:ea typeface="Meiryo UI" panose="020B0604030504040204" pitchFamily="50" charset="-128"/>
                </a:rPr>
                <a:t>。</a:t>
              </a:r>
              <a:endParaRPr lang="en-US" sz="1000" b="1" strike="noStrike" spc="-1" dirty="0">
                <a:latin typeface="Meiryo UI" panose="020B0604030504040204" pitchFamily="50" charset="-128"/>
                <a:ea typeface="Meiryo UI" panose="020B0604030504040204" pitchFamily="50" charset="-128"/>
              </a:endParaRPr>
            </a:p>
            <a:p>
              <a:pPr algn="dist">
                <a:lnSpc>
                  <a:spcPct val="100000"/>
                </a:lnSpc>
              </a:pPr>
              <a:r>
                <a:rPr lang="en-US" sz="1600" b="1" strike="noStrike" spc="-1" dirty="0">
                  <a:latin typeface="Meiryo UI" panose="020B0604030504040204" pitchFamily="50" charset="-128"/>
                  <a:ea typeface="Meiryo UI" panose="020B0604030504040204" pitchFamily="50" charset="-128"/>
                </a:rPr>
                <a:t>敵がステージ上に1体以上いる場合、</a:t>
              </a:r>
              <a:r>
                <a:rPr lang="ja-JP" altLang="en-US" sz="1600" b="1" spc="-1" dirty="0">
                  <a:latin typeface="Meiryo UI" panose="020B0604030504040204" pitchFamily="50" charset="-128"/>
                  <a:ea typeface="Meiryo UI" panose="020B0604030504040204" pitchFamily="50" charset="-128"/>
                </a:rPr>
                <a:t> </a:t>
              </a:r>
              <a:r>
                <a:rPr lang="en-US" sz="1600" b="1" strike="noStrike" spc="-1" dirty="0" err="1">
                  <a:latin typeface="Meiryo UI" panose="020B0604030504040204" pitchFamily="50" charset="-128"/>
                  <a:ea typeface="Meiryo UI" panose="020B0604030504040204" pitchFamily="50" charset="-128"/>
                </a:rPr>
                <a:t>プレイヤーから</a:t>
              </a:r>
              <a:endParaRPr lang="en-US" sz="1600" b="1" strike="noStrike" spc="-1" dirty="0">
                <a:latin typeface="Meiryo UI" panose="020B0604030504040204" pitchFamily="50" charset="-128"/>
                <a:ea typeface="Meiryo UI" panose="020B0604030504040204" pitchFamily="50" charset="-128"/>
              </a:endParaRPr>
            </a:p>
            <a:p>
              <a:pPr>
                <a:lnSpc>
                  <a:spcPct val="100000"/>
                </a:lnSpc>
              </a:pPr>
              <a:r>
                <a:rPr lang="en-US" sz="1600" b="1" strike="noStrike" spc="-1" dirty="0" err="1">
                  <a:latin typeface="Meiryo UI" panose="020B0604030504040204" pitchFamily="50" charset="-128"/>
                  <a:ea typeface="Meiryo UI" panose="020B0604030504040204" pitchFamily="50" charset="-128"/>
                </a:rPr>
                <a:t>最も近い敵までの距離を計算しています</a:t>
              </a:r>
              <a:r>
                <a:rPr lang="en-US" sz="1600" b="1" strike="noStrike" spc="-1" dirty="0">
                  <a:latin typeface="Meiryo UI" panose="020B0604030504040204" pitchFamily="50" charset="-128"/>
                  <a:ea typeface="Meiryo UI" panose="020B0604030504040204" pitchFamily="50" charset="-128"/>
                </a:rPr>
                <a:t>。</a:t>
              </a:r>
              <a:endParaRPr lang="en-US" sz="1000" b="1" strike="noStrike" spc="-1" dirty="0">
                <a:latin typeface="Meiryo UI" panose="020B0604030504040204" pitchFamily="50" charset="-128"/>
                <a:ea typeface="Meiryo UI" panose="020B0604030504040204" pitchFamily="50" charset="-128"/>
              </a:endParaRPr>
            </a:p>
            <a:p>
              <a:pPr algn="dist">
                <a:lnSpc>
                  <a:spcPct val="100000"/>
                </a:lnSpc>
              </a:pPr>
              <a:r>
                <a:rPr lang="en-US" sz="1600" b="1" strike="noStrike" spc="-1" dirty="0" err="1">
                  <a:latin typeface="Meiryo UI" panose="020B0604030504040204" pitchFamily="50" charset="-128"/>
                  <a:ea typeface="Meiryo UI" panose="020B0604030504040204" pitchFamily="50" charset="-128"/>
                </a:rPr>
                <a:t>プレイヤーに最も近い敵が、一定範囲以内であれば</a:t>
              </a:r>
              <a:r>
                <a:rPr lang="en-US" sz="1600" b="1" strike="noStrike" spc="-1" dirty="0">
                  <a:latin typeface="Meiryo UI" panose="020B0604030504040204" pitchFamily="50" charset="-128"/>
                  <a:ea typeface="Meiryo UI" panose="020B0604030504040204" pitchFamily="50" charset="-128"/>
                </a:rPr>
                <a:t>、</a:t>
              </a:r>
            </a:p>
            <a:p>
              <a:pPr algn="dist">
                <a:lnSpc>
                  <a:spcPct val="100000"/>
                </a:lnSpc>
              </a:pPr>
              <a:r>
                <a:rPr lang="en-US" sz="1600" b="1" strike="noStrike" spc="-1" dirty="0" err="1">
                  <a:latin typeface="Meiryo UI" panose="020B0604030504040204" pitchFamily="50" charset="-128"/>
                  <a:ea typeface="Meiryo UI" panose="020B0604030504040204" pitchFamily="50" charset="-128"/>
                </a:rPr>
                <a:t>敵のいる方にプレイヤーの向きを補正するようにしてい</a:t>
              </a:r>
              <a:endParaRPr lang="en-US" sz="1600" b="1" strike="noStrike" spc="-1" dirty="0">
                <a:latin typeface="Meiryo UI" panose="020B0604030504040204" pitchFamily="50" charset="-128"/>
                <a:ea typeface="Meiryo UI" panose="020B0604030504040204" pitchFamily="50" charset="-128"/>
              </a:endParaRPr>
            </a:p>
            <a:p>
              <a:pPr>
                <a:lnSpc>
                  <a:spcPct val="100000"/>
                </a:lnSpc>
              </a:pPr>
              <a:r>
                <a:rPr lang="en-US" sz="1600" b="1" strike="noStrike" spc="-1" dirty="0" err="1">
                  <a:latin typeface="Meiryo UI" panose="020B0604030504040204" pitchFamily="50" charset="-128"/>
                  <a:ea typeface="Meiryo UI" panose="020B0604030504040204" pitchFamily="50" charset="-128"/>
                </a:rPr>
                <a:t>ます</a:t>
              </a:r>
              <a:r>
                <a:rPr lang="en-US" sz="1800" b="1" strike="noStrike" spc="-1" dirty="0">
                  <a:latin typeface="Meiryo UI" panose="020B0604030504040204" pitchFamily="50" charset="-128"/>
                  <a:ea typeface="Meiryo UI" panose="020B0604030504040204" pitchFamily="50" charset="-128"/>
                </a:rPr>
                <a:t>。</a:t>
              </a:r>
            </a:p>
          </p:txBody>
        </p:sp>
        <p:sp>
          <p:nvSpPr>
            <p:cNvPr id="6" name="テキスト ボックス 5"/>
            <p:cNvSpPr txBox="1"/>
            <p:nvPr/>
          </p:nvSpPr>
          <p:spPr>
            <a:xfrm>
              <a:off x="559925" y="656592"/>
              <a:ext cx="288032"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①</a:t>
              </a:r>
              <a:endParaRPr kumimoji="1" lang="ja-JP" altLang="en-US" sz="2000" b="1" dirty="0">
                <a:latin typeface="Meiryo UI" panose="020B0604030504040204" pitchFamily="50" charset="-128"/>
                <a:ea typeface="Meiryo UI" panose="020B0604030504040204" pitchFamily="50" charset="-128"/>
              </a:endParaRPr>
            </a:p>
          </p:txBody>
        </p:sp>
      </p:grpSp>
      <p:grpSp>
        <p:nvGrpSpPr>
          <p:cNvPr id="8" name="グループ化 7"/>
          <p:cNvGrpSpPr/>
          <p:nvPr/>
        </p:nvGrpSpPr>
        <p:grpSpPr>
          <a:xfrm>
            <a:off x="683568" y="3534737"/>
            <a:ext cx="4872606" cy="636140"/>
            <a:chOff x="560001" y="3548782"/>
            <a:chExt cx="4872606" cy="636140"/>
          </a:xfrm>
        </p:grpSpPr>
        <p:sp>
          <p:nvSpPr>
            <p:cNvPr id="216" name="CustomShape 7"/>
            <p:cNvSpPr/>
            <p:nvPr/>
          </p:nvSpPr>
          <p:spPr>
            <a:xfrm>
              <a:off x="845492" y="3601601"/>
              <a:ext cx="4587115"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dist">
                <a:lnSpc>
                  <a:spcPct val="100000"/>
                </a:lnSpc>
              </a:pPr>
              <a:r>
                <a:rPr lang="en-US" sz="1600" b="1" strike="noStrike" spc="-1" dirty="0">
                  <a:latin typeface="Meiryo UI" panose="020B0604030504040204" pitchFamily="50" charset="-128"/>
                  <a:ea typeface="Meiryo UI" panose="020B0604030504040204" pitchFamily="50" charset="-128"/>
                </a:rPr>
                <a:t>UE4のアニメーション通知機能を</a:t>
              </a:r>
              <a:r>
                <a:rPr lang="ja-JP" altLang="en-US" sz="1600" b="1" strike="noStrike" spc="-1" dirty="0">
                  <a:latin typeface="Meiryo UI" panose="020B0604030504040204" pitchFamily="50" charset="-128"/>
                  <a:ea typeface="Meiryo UI" panose="020B0604030504040204" pitchFamily="50" charset="-128"/>
                </a:rPr>
                <a:t>用いて</a:t>
              </a:r>
              <a:r>
                <a:rPr lang="en-US" sz="1600" b="1" strike="noStrike" spc="-1" dirty="0">
                  <a:latin typeface="Meiryo UI" panose="020B0604030504040204" pitchFamily="50" charset="-128"/>
                  <a:ea typeface="Meiryo UI" panose="020B0604030504040204" pitchFamily="50" charset="-128"/>
                </a:rPr>
                <a:t>、</a:t>
              </a:r>
              <a:r>
                <a:rPr lang="en-US" sz="1600" b="1" strike="noStrike" spc="-1" dirty="0" err="1">
                  <a:latin typeface="Meiryo UI" panose="020B0604030504040204" pitchFamily="50" charset="-128"/>
                  <a:ea typeface="Meiryo UI" panose="020B0604030504040204" pitchFamily="50" charset="-128"/>
                </a:rPr>
                <a:t>モーションの</a:t>
              </a:r>
              <a:endParaRPr lang="en-US" sz="1600" b="1" strike="noStrike" spc="-1" dirty="0">
                <a:latin typeface="Meiryo UI" panose="020B0604030504040204" pitchFamily="50" charset="-128"/>
                <a:ea typeface="Meiryo UI" panose="020B0604030504040204" pitchFamily="50" charset="-128"/>
              </a:endParaRPr>
            </a:p>
            <a:p>
              <a:pPr algn="just">
                <a:lnSpc>
                  <a:spcPct val="100000"/>
                </a:lnSpc>
              </a:pPr>
              <a:r>
                <a:rPr lang="en-US" sz="1600" b="1" strike="noStrike" spc="-1" dirty="0" err="1">
                  <a:latin typeface="Meiryo UI" panose="020B0604030504040204" pitchFamily="50" charset="-128"/>
                  <a:ea typeface="Meiryo UI" panose="020B0604030504040204" pitchFamily="50" charset="-128"/>
                </a:rPr>
                <a:t>再生が終了時にカスタムイベントを実行します</a:t>
              </a:r>
              <a:r>
                <a:rPr lang="en-US" sz="1600" b="1" strike="noStrike" spc="-1" dirty="0">
                  <a:latin typeface="Meiryo UI" panose="020B0604030504040204" pitchFamily="50" charset="-128"/>
                  <a:ea typeface="Meiryo UI" panose="020B0604030504040204" pitchFamily="50" charset="-128"/>
                </a:rPr>
                <a:t>。</a:t>
              </a:r>
            </a:p>
          </p:txBody>
        </p:sp>
        <p:sp>
          <p:nvSpPr>
            <p:cNvPr id="27" name="テキスト ボックス 26"/>
            <p:cNvSpPr txBox="1"/>
            <p:nvPr/>
          </p:nvSpPr>
          <p:spPr>
            <a:xfrm>
              <a:off x="560001" y="3548782"/>
              <a:ext cx="288032"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②</a:t>
              </a:r>
              <a:endParaRPr kumimoji="1" lang="ja-JP" altLang="en-US" sz="2000" b="1" dirty="0">
                <a:latin typeface="Meiryo UI" panose="020B0604030504040204" pitchFamily="50" charset="-128"/>
                <a:ea typeface="Meiryo UI" panose="020B0604030504040204" pitchFamily="50" charset="-128"/>
              </a:endParaRPr>
            </a:p>
          </p:txBody>
        </p:sp>
      </p:grpSp>
      <p:grpSp>
        <p:nvGrpSpPr>
          <p:cNvPr id="9" name="グループ化 8"/>
          <p:cNvGrpSpPr/>
          <p:nvPr/>
        </p:nvGrpSpPr>
        <p:grpSpPr>
          <a:xfrm>
            <a:off x="683568" y="4798368"/>
            <a:ext cx="4883208" cy="1106266"/>
            <a:chOff x="552889" y="4985514"/>
            <a:chExt cx="4883208" cy="1106266"/>
          </a:xfrm>
        </p:grpSpPr>
        <p:sp>
          <p:nvSpPr>
            <p:cNvPr id="219" name="CustomShape 9"/>
            <p:cNvSpPr/>
            <p:nvPr/>
          </p:nvSpPr>
          <p:spPr>
            <a:xfrm>
              <a:off x="845493" y="5016016"/>
              <a:ext cx="4590604"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dist">
                <a:lnSpc>
                  <a:spcPct val="100000"/>
                </a:lnSpc>
              </a:pPr>
              <a:r>
                <a:rPr lang="en-US" sz="1600" b="1" strike="noStrike" spc="-1" dirty="0" err="1">
                  <a:latin typeface="Meiryo UI" panose="020B0604030504040204" pitchFamily="50" charset="-128"/>
                  <a:ea typeface="Meiryo UI" panose="020B0604030504040204" pitchFamily="50" charset="-128"/>
                </a:rPr>
                <a:t>先程の関数内で取得した時間を使って、最後の攻撃</a:t>
              </a:r>
              <a:endParaRPr lang="en-US" sz="1600" b="1" strike="noStrike" spc="-1" dirty="0">
                <a:latin typeface="Meiryo UI" panose="020B0604030504040204" pitchFamily="50" charset="-128"/>
                <a:ea typeface="Meiryo UI" panose="020B0604030504040204" pitchFamily="50" charset="-128"/>
              </a:endParaRPr>
            </a:p>
            <a:p>
              <a:pPr>
                <a:lnSpc>
                  <a:spcPct val="100000"/>
                </a:lnSpc>
              </a:pPr>
              <a:r>
                <a:rPr lang="en-US" sz="1600" b="1" strike="noStrike" spc="-1" dirty="0" err="1">
                  <a:latin typeface="Meiryo UI" panose="020B0604030504040204" pitchFamily="50" charset="-128"/>
                  <a:ea typeface="Meiryo UI" panose="020B0604030504040204" pitchFamily="50" charset="-128"/>
                </a:rPr>
                <a:t>からどれくらい時間が経過したかを計算します</a:t>
              </a:r>
              <a:r>
                <a:rPr lang="en-US" sz="1600" b="1" strike="noStrike" spc="-1" dirty="0">
                  <a:latin typeface="Meiryo UI" panose="020B0604030504040204" pitchFamily="50" charset="-128"/>
                  <a:ea typeface="Meiryo UI" panose="020B0604030504040204" pitchFamily="50" charset="-128"/>
                </a:rPr>
                <a:t>。</a:t>
              </a:r>
            </a:p>
            <a:p>
              <a:pPr algn="dist">
                <a:lnSpc>
                  <a:spcPct val="100000"/>
                </a:lnSpc>
              </a:pPr>
              <a:r>
                <a:rPr lang="en-US" sz="1600" b="1" strike="noStrike" spc="-1" dirty="0" err="1">
                  <a:latin typeface="Meiryo UI" panose="020B0604030504040204" pitchFamily="50" charset="-128"/>
                  <a:ea typeface="Meiryo UI" panose="020B0604030504040204" pitchFamily="50" charset="-128"/>
                </a:rPr>
                <a:t>一定時間経過すると、コンボカウントのリセットを行い</a:t>
              </a:r>
              <a:endParaRPr lang="en-US" sz="1600" b="1" strike="noStrike" spc="-1" dirty="0">
                <a:latin typeface="Meiryo UI" panose="020B0604030504040204" pitchFamily="50" charset="-128"/>
                <a:ea typeface="Meiryo UI" panose="020B0604030504040204" pitchFamily="50" charset="-128"/>
              </a:endParaRPr>
            </a:p>
            <a:p>
              <a:pPr>
                <a:lnSpc>
                  <a:spcPct val="100000"/>
                </a:lnSpc>
              </a:pPr>
              <a:r>
                <a:rPr lang="en-US" sz="1600" b="1" strike="noStrike" spc="-1" dirty="0" err="1">
                  <a:latin typeface="Meiryo UI" panose="020B0604030504040204" pitchFamily="50" charset="-128"/>
                  <a:ea typeface="Meiryo UI" panose="020B0604030504040204" pitchFamily="50" charset="-128"/>
                </a:rPr>
                <a:t>ます</a:t>
              </a:r>
              <a:r>
                <a:rPr lang="en-US" sz="1600" b="1" strike="noStrike" spc="-1" dirty="0">
                  <a:latin typeface="Meiryo UI" panose="020B0604030504040204" pitchFamily="50" charset="-128"/>
                  <a:ea typeface="Meiryo UI" panose="020B0604030504040204" pitchFamily="50" charset="-128"/>
                </a:rPr>
                <a:t>。</a:t>
              </a:r>
            </a:p>
          </p:txBody>
        </p:sp>
        <p:sp>
          <p:nvSpPr>
            <p:cNvPr id="28" name="テキスト ボックス 27"/>
            <p:cNvSpPr txBox="1"/>
            <p:nvPr/>
          </p:nvSpPr>
          <p:spPr>
            <a:xfrm>
              <a:off x="552889" y="4985514"/>
              <a:ext cx="288032"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③</a:t>
              </a:r>
              <a:endParaRPr kumimoji="1" lang="ja-JP" altLang="en-US" sz="2000" b="1" dirty="0">
                <a:latin typeface="Meiryo UI" panose="020B0604030504040204" pitchFamily="50" charset="-128"/>
                <a:ea typeface="Meiryo UI" panose="020B0604030504040204" pitchFamily="50" charset="-128"/>
              </a:endParaRPr>
            </a:p>
          </p:txBody>
        </p:sp>
      </p:grpSp>
      <p:sp>
        <p:nvSpPr>
          <p:cNvPr id="2" name="テキスト ボックス 1"/>
          <p:cNvSpPr txBox="1"/>
          <p:nvPr/>
        </p:nvSpPr>
        <p:spPr>
          <a:xfrm>
            <a:off x="1325035" y="508141"/>
            <a:ext cx="6487933" cy="307777"/>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一定時間内に、連続で攻撃命令が発生したときに行われるコンボアタックシステムです。</a:t>
            </a:r>
            <a:endParaRPr lang="en-US" altLang="ja-JP" sz="1400" dirty="0">
              <a:latin typeface="Meiryo UI" panose="020B0604030504040204" pitchFamily="50" charset="-128"/>
              <a:ea typeface="Meiryo UI" panose="020B0604030504040204" pitchFamily="50" charset="-128"/>
            </a:endParaRPr>
          </a:p>
        </p:txBody>
      </p:sp>
      <p:grpSp>
        <p:nvGrpSpPr>
          <p:cNvPr id="10" name="グループ化 9"/>
          <p:cNvGrpSpPr/>
          <p:nvPr/>
        </p:nvGrpSpPr>
        <p:grpSpPr>
          <a:xfrm>
            <a:off x="1563856" y="71954"/>
            <a:ext cx="6984393" cy="460211"/>
            <a:chOff x="2267744" y="118129"/>
            <a:chExt cx="6984393" cy="460211"/>
          </a:xfrm>
        </p:grpSpPr>
        <p:sp>
          <p:nvSpPr>
            <p:cNvPr id="220" name="CustomShape 10"/>
            <p:cNvSpPr/>
            <p:nvPr/>
          </p:nvSpPr>
          <p:spPr>
            <a:xfrm>
              <a:off x="2267744" y="118129"/>
              <a:ext cx="4966864"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trike="noStrike" spc="-1" dirty="0" err="1">
                  <a:latin typeface="Meiryo UI" panose="020B0604030504040204" pitchFamily="50" charset="-128"/>
                  <a:ea typeface="Meiryo UI" panose="020B0604030504040204" pitchFamily="50" charset="-128"/>
                </a:rPr>
                <a:t>プレイヤーのコンボアタックについて</a:t>
              </a:r>
              <a:endParaRPr lang="en-US" sz="2400" b="0" strike="noStrike" spc="-1"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515833" y="191923"/>
              <a:ext cx="2736304" cy="338554"/>
            </a:xfrm>
            <a:prstGeom prst="rect">
              <a:avLst/>
            </a:prstGeom>
            <a:noFill/>
          </p:spPr>
          <p:txBody>
            <a:bodyPr wrap="square" rtlCol="0">
              <a:spAutoFit/>
            </a:bodyPr>
            <a:lstStyle/>
            <a:p>
              <a:r>
                <a:rPr lang="en-US" altLang="ja-JP" sz="1600" b="1" dirty="0"/>
                <a:t>(</a:t>
              </a:r>
              <a:r>
                <a:rPr lang="en-US" altLang="ja-JP" sz="1600" b="1" dirty="0" err="1"/>
                <a:t>PlayerCharacter</a:t>
              </a:r>
              <a:r>
                <a:rPr lang="en-US" altLang="ja-JP" sz="1600" b="1" dirty="0"/>
                <a:t>)</a:t>
              </a:r>
              <a:endParaRPr kumimoji="1" lang="ja-JP" altLang="en-US" sz="1600" b="1" dirty="0"/>
            </a:p>
          </p:txBody>
        </p:sp>
      </p:grpSp>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66356"/>
            <a:ext cx="2601839" cy="367942"/>
          </a:xfrm>
          <a:prstGeom prst="rect">
            <a:avLst/>
          </a:prstGeom>
        </p:spPr>
      </p:pic>
      <p:sp>
        <p:nvSpPr>
          <p:cNvPr id="25" name="テキスト ボックス 24"/>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p4 -</a:t>
            </a:r>
            <a:endParaRPr kumimoji="1" lang="ja-JP" altLang="en-US" sz="1400" dirty="0"/>
          </a:p>
        </p:txBody>
      </p:sp>
    </p:spTree>
    <p:extLst>
      <p:ext uri="{BB962C8B-B14F-4D97-AF65-F5344CB8AC3E}">
        <p14:creationId xmlns:p14="http://schemas.microsoft.com/office/powerpoint/2010/main" val="4071520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正方形/長方形 7" hidden="1"/>
          <p:cNvSpPr/>
          <p:nvPr/>
        </p:nvSpPr>
        <p:spPr>
          <a:xfrm>
            <a:off x="0" y="0"/>
            <a:ext cx="9144000" cy="6858000"/>
          </a:xfrm>
          <a:prstGeom prst="rect">
            <a:avLst/>
          </a:prstGeom>
          <a:gradFill flip="none" rotWithShape="1">
            <a:gsLst>
              <a:gs pos="0">
                <a:schemeClr val="tx2">
                  <a:lumMod val="20000"/>
                  <a:lumOff val="80000"/>
                </a:schemeClr>
              </a:gs>
              <a:gs pos="11000">
                <a:schemeClr val="bg1">
                  <a:alpha val="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1" name="Group 2"/>
          <p:cNvGrpSpPr/>
          <p:nvPr/>
        </p:nvGrpSpPr>
        <p:grpSpPr>
          <a:xfrm>
            <a:off x="4680000" y="1359720"/>
            <a:ext cx="4317480" cy="2484360"/>
            <a:chOff x="4680000" y="1359720"/>
            <a:chExt cx="4317480" cy="2484360"/>
          </a:xfrm>
          <a:solidFill>
            <a:srgbClr val="A6DEE2"/>
          </a:solidFill>
        </p:grpSpPr>
        <p:sp>
          <p:nvSpPr>
            <p:cNvPr id="162" name="CustomShape 3"/>
            <p:cNvSpPr/>
            <p:nvPr/>
          </p:nvSpPr>
          <p:spPr>
            <a:xfrm>
              <a:off x="4680000" y="1359720"/>
              <a:ext cx="4317480" cy="2484360"/>
            </a:xfrm>
            <a:prstGeom prst="rect">
              <a:avLst/>
            </a:prstGeom>
            <a:grpFill/>
            <a:ln w="6480">
              <a:solidFill>
                <a:schemeClr val="tx1"/>
              </a:solidFill>
              <a:round/>
            </a:ln>
          </p:spPr>
          <p:style>
            <a:lnRef idx="2">
              <a:schemeClr val="accent1">
                <a:shade val="50000"/>
              </a:schemeClr>
            </a:lnRef>
            <a:fillRef idx="1">
              <a:schemeClr val="accent1"/>
            </a:fillRef>
            <a:effectRef idx="0">
              <a:schemeClr val="accent1"/>
            </a:effectRef>
            <a:fontRef idx="minor"/>
          </p:style>
        </p:sp>
        <p:pic>
          <p:nvPicPr>
            <p:cNvPr id="163" name="図 14"/>
            <p:cNvPicPr/>
            <p:nvPr/>
          </p:nvPicPr>
          <p:blipFill>
            <a:blip r:embed="rId3"/>
            <a:stretch/>
          </p:blipFill>
          <p:spPr>
            <a:xfrm>
              <a:off x="4732020" y="1413511"/>
              <a:ext cx="4210049" cy="2381250"/>
            </a:xfrm>
            <a:prstGeom prst="rect">
              <a:avLst/>
            </a:prstGeom>
            <a:grpFill/>
            <a:ln w="6480">
              <a:solidFill>
                <a:schemeClr val="tx1"/>
              </a:solidFill>
            </a:ln>
          </p:spPr>
        </p:pic>
      </p:grpSp>
      <p:sp>
        <p:nvSpPr>
          <p:cNvPr id="164" name="CustomShape 4"/>
          <p:cNvSpPr/>
          <p:nvPr/>
        </p:nvSpPr>
        <p:spPr>
          <a:xfrm>
            <a:off x="164160" y="1359720"/>
            <a:ext cx="4317480" cy="5027760"/>
          </a:xfrm>
          <a:prstGeom prst="rect">
            <a:avLst/>
          </a:prstGeom>
          <a:solidFill>
            <a:srgbClr val="DEE6EF"/>
          </a:solidFill>
          <a:ln w="6480">
            <a:solidFill>
              <a:schemeClr val="tx1"/>
            </a:solidFill>
            <a:round/>
          </a:ln>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4681440" y="4082040"/>
            <a:ext cx="4317480" cy="2305440"/>
          </a:xfrm>
          <a:prstGeom prst="rect">
            <a:avLst/>
          </a:prstGeom>
          <a:solidFill>
            <a:srgbClr val="DEE6EF"/>
          </a:solidFill>
          <a:ln w="6480">
            <a:solidFill>
              <a:schemeClr val="tx1"/>
            </a:solidFill>
            <a:round/>
          </a:ln>
        </p:spPr>
        <p:style>
          <a:lnRef idx="2">
            <a:schemeClr val="accent1">
              <a:shade val="50000"/>
            </a:schemeClr>
          </a:lnRef>
          <a:fillRef idx="1">
            <a:schemeClr val="accent1"/>
          </a:fillRef>
          <a:effectRef idx="0">
            <a:schemeClr val="accent1"/>
          </a:effectRef>
          <a:fontRef idx="minor"/>
        </p:style>
      </p:sp>
      <p:sp>
        <p:nvSpPr>
          <p:cNvPr id="169" name="CustomShape 8"/>
          <p:cNvSpPr/>
          <p:nvPr/>
        </p:nvSpPr>
        <p:spPr>
          <a:xfrm>
            <a:off x="349152" y="4956151"/>
            <a:ext cx="4173480" cy="8757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1" strike="noStrike" spc="-1" dirty="0" err="1">
                <a:solidFill>
                  <a:srgbClr val="000000"/>
                </a:solidFill>
                <a:latin typeface="Meiryo UI"/>
                <a:ea typeface="Meiryo UI"/>
              </a:rPr>
              <a:t>個人</a:t>
            </a:r>
            <a:r>
              <a:rPr lang="ja-JP" altLang="en-US" sz="1700" b="1" strike="noStrike" spc="-1" dirty="0" err="1">
                <a:solidFill>
                  <a:srgbClr val="000000"/>
                </a:solidFill>
                <a:latin typeface="Meiryo UI"/>
                <a:ea typeface="Meiryo UI"/>
              </a:rPr>
              <a:t>での</a:t>
            </a:r>
            <a:r>
              <a:rPr lang="en-US" sz="1700" b="1" strike="noStrike" spc="-1" dirty="0" err="1">
                <a:solidFill>
                  <a:srgbClr val="000000"/>
                </a:solidFill>
                <a:latin typeface="Meiryo UI"/>
                <a:ea typeface="Meiryo UI"/>
              </a:rPr>
              <a:t>制作だったので、制作期間が</a:t>
            </a:r>
            <a:endParaRPr lang="en-US" sz="1700" b="0" strike="noStrike" spc="-1" dirty="0">
              <a:latin typeface="Arial"/>
            </a:endParaRPr>
          </a:p>
          <a:p>
            <a:pPr>
              <a:lnSpc>
                <a:spcPct val="100000"/>
              </a:lnSpc>
            </a:pPr>
            <a:r>
              <a:rPr lang="en-US" sz="1700" b="1" strike="noStrike" spc="-1" dirty="0" err="1">
                <a:solidFill>
                  <a:srgbClr val="000000"/>
                </a:solidFill>
                <a:latin typeface="Meiryo UI"/>
                <a:ea typeface="Meiryo UI"/>
              </a:rPr>
              <a:t>長期間化しないように</a:t>
            </a:r>
            <a:r>
              <a:rPr lang="ja-JP" altLang="en-US" sz="1700" b="1" strike="noStrike" spc="-1" dirty="0" err="1">
                <a:solidFill>
                  <a:srgbClr val="000000"/>
                </a:solidFill>
                <a:latin typeface="Meiryo UI"/>
                <a:ea typeface="Meiryo UI"/>
              </a:rPr>
              <a:t>、</a:t>
            </a:r>
            <a:r>
              <a:rPr lang="ja-JP" altLang="en-US" sz="1700" b="1" strike="noStrike" spc="-1" dirty="0">
                <a:solidFill>
                  <a:srgbClr val="000000"/>
                </a:solidFill>
                <a:latin typeface="Meiryo UI"/>
                <a:ea typeface="Meiryo UI"/>
              </a:rPr>
              <a:t>スケジュールを</a:t>
            </a:r>
            <a:endParaRPr lang="en-US" altLang="ja-JP" sz="1700" b="1" strike="noStrike" spc="-1" dirty="0">
              <a:solidFill>
                <a:srgbClr val="000000"/>
              </a:solidFill>
              <a:latin typeface="Meiryo UI"/>
              <a:ea typeface="Meiryo UI"/>
            </a:endParaRPr>
          </a:p>
          <a:p>
            <a:pPr>
              <a:lnSpc>
                <a:spcPct val="100000"/>
              </a:lnSpc>
            </a:pPr>
            <a:r>
              <a:rPr lang="ja-JP" altLang="en-US" sz="1700" b="1" strike="noStrike" spc="-1" dirty="0">
                <a:solidFill>
                  <a:srgbClr val="000000"/>
                </a:solidFill>
                <a:latin typeface="Meiryo UI"/>
                <a:ea typeface="Meiryo UI"/>
              </a:rPr>
              <a:t>組んで、</a:t>
            </a:r>
            <a:r>
              <a:rPr lang="en-US" sz="1700" b="1" strike="noStrike" spc="-1" dirty="0" err="1">
                <a:solidFill>
                  <a:srgbClr val="000000"/>
                </a:solidFill>
                <a:latin typeface="Meiryo UI"/>
                <a:ea typeface="Meiryo UI"/>
              </a:rPr>
              <a:t>制作に取り組みました</a:t>
            </a:r>
            <a:r>
              <a:rPr lang="en-US" sz="1700" b="1" strike="noStrike" spc="-1" dirty="0">
                <a:solidFill>
                  <a:srgbClr val="000000"/>
                </a:solidFill>
                <a:latin typeface="Meiryo UI"/>
                <a:ea typeface="Meiryo UI"/>
              </a:rPr>
              <a:t>。</a:t>
            </a:r>
            <a:endParaRPr lang="en-US" sz="1700" b="0" strike="noStrike" spc="-1" dirty="0">
              <a:latin typeface="Arial"/>
            </a:endParaRPr>
          </a:p>
        </p:txBody>
      </p:sp>
      <p:sp>
        <p:nvSpPr>
          <p:cNvPr id="170" name="CustomShape 9"/>
          <p:cNvSpPr/>
          <p:nvPr/>
        </p:nvSpPr>
        <p:spPr>
          <a:xfrm>
            <a:off x="323528" y="1556792"/>
            <a:ext cx="4570200" cy="18144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altLang="ja-JP" sz="1700" b="1" spc="-1" dirty="0"/>
              <a:t>GFF</a:t>
            </a:r>
            <a:r>
              <a:rPr lang="ja-JP" altLang="en-US" sz="1700" b="1" spc="-1" dirty="0"/>
              <a:t>アワード応募作品です。</a:t>
            </a:r>
            <a:endParaRPr lang="en-US" altLang="ja-JP" sz="1700" b="1" spc="-1" dirty="0"/>
          </a:p>
          <a:p>
            <a:endParaRPr lang="en-US" sz="1000" b="1" strike="noStrike" spc="-1" dirty="0">
              <a:solidFill>
                <a:srgbClr val="000000"/>
              </a:solidFill>
              <a:latin typeface="Meiryo UI"/>
              <a:ea typeface="Meiryo UI"/>
            </a:endParaRPr>
          </a:p>
          <a:p>
            <a:pPr>
              <a:lnSpc>
                <a:spcPct val="100000"/>
              </a:lnSpc>
            </a:pPr>
            <a:r>
              <a:rPr lang="en-US" sz="1700" b="1" strike="noStrike" spc="-1" dirty="0">
                <a:solidFill>
                  <a:srgbClr val="000000"/>
                </a:solidFill>
                <a:latin typeface="Meiryo UI"/>
                <a:ea typeface="Meiryo UI"/>
              </a:rPr>
              <a:t>「InfinityP」はUE4で初めて、</a:t>
            </a:r>
          </a:p>
          <a:p>
            <a:pPr>
              <a:lnSpc>
                <a:spcPct val="100000"/>
              </a:lnSpc>
            </a:pPr>
            <a:r>
              <a:rPr lang="en-US" sz="1700" b="1" strike="noStrike" spc="-1" dirty="0" err="1">
                <a:solidFill>
                  <a:srgbClr val="000000"/>
                </a:solidFill>
                <a:latin typeface="Meiryo UI"/>
                <a:ea typeface="Meiryo UI"/>
              </a:rPr>
              <a:t>BluePrint</a:t>
            </a:r>
            <a:r>
              <a:rPr lang="ja-JP" altLang="en-US" sz="1700" b="1" strike="noStrike" spc="-1" dirty="0" err="1">
                <a:solidFill>
                  <a:srgbClr val="000000"/>
                </a:solidFill>
                <a:latin typeface="Meiryo UI"/>
                <a:ea typeface="Meiryo UI"/>
              </a:rPr>
              <a:t>だけ</a:t>
            </a:r>
            <a:r>
              <a:rPr lang="ja-JP" altLang="en-US" sz="1700" b="1" strike="noStrike" spc="-1" dirty="0">
                <a:solidFill>
                  <a:srgbClr val="000000"/>
                </a:solidFill>
                <a:latin typeface="Meiryo UI"/>
                <a:ea typeface="Meiryo UI"/>
              </a:rPr>
              <a:t>ではなく、</a:t>
            </a:r>
            <a:r>
              <a:rPr lang="en-US" sz="1700" b="1" strike="noStrike" spc="-1" dirty="0">
                <a:solidFill>
                  <a:srgbClr val="000000"/>
                </a:solidFill>
                <a:latin typeface="Meiryo UI"/>
                <a:ea typeface="Meiryo UI"/>
              </a:rPr>
              <a:t>C++</a:t>
            </a:r>
            <a:r>
              <a:rPr lang="ja-JP" altLang="en-US" sz="1700" b="1" strike="noStrike" spc="-1" dirty="0">
                <a:solidFill>
                  <a:srgbClr val="000000"/>
                </a:solidFill>
                <a:latin typeface="Meiryo UI"/>
                <a:ea typeface="Meiryo UI"/>
              </a:rPr>
              <a:t>と併用して</a:t>
            </a:r>
            <a:endParaRPr lang="en-US" altLang="ja-JP" sz="1700" b="1" strike="noStrike" spc="-1" dirty="0">
              <a:solidFill>
                <a:srgbClr val="000000"/>
              </a:solidFill>
              <a:latin typeface="Meiryo UI"/>
              <a:ea typeface="Meiryo UI"/>
            </a:endParaRPr>
          </a:p>
          <a:p>
            <a:pPr>
              <a:lnSpc>
                <a:spcPct val="100000"/>
              </a:lnSpc>
            </a:pPr>
            <a:r>
              <a:rPr lang="en-US" sz="1700" b="1" strike="noStrike" spc="-1" dirty="0" err="1">
                <a:solidFill>
                  <a:srgbClr val="000000"/>
                </a:solidFill>
                <a:latin typeface="Meiryo UI"/>
                <a:ea typeface="Meiryo UI"/>
              </a:rPr>
              <a:t>制作した作品です</a:t>
            </a:r>
            <a:r>
              <a:rPr lang="en-US" sz="1700" b="1" strike="noStrike" spc="-1" dirty="0">
                <a:solidFill>
                  <a:srgbClr val="000000"/>
                </a:solidFill>
                <a:latin typeface="Meiryo UI"/>
                <a:ea typeface="Meiryo UI"/>
              </a:rPr>
              <a:t>。</a:t>
            </a:r>
            <a:endParaRPr lang="en-US" sz="1700" b="0" strike="noStrike" spc="-1" dirty="0">
              <a:latin typeface="Arial"/>
            </a:endParaRPr>
          </a:p>
          <a:p>
            <a:pPr>
              <a:lnSpc>
                <a:spcPct val="100000"/>
              </a:lnSpc>
            </a:pPr>
            <a:r>
              <a:rPr lang="en-US" sz="1700" b="1" strike="noStrike" spc="-1" dirty="0">
                <a:solidFill>
                  <a:srgbClr val="000000"/>
                </a:solidFill>
                <a:latin typeface="Meiryo UI"/>
                <a:ea typeface="Meiryo UI"/>
              </a:rPr>
              <a:t>この作品では、UE4を用いたゲーム制作の</a:t>
            </a:r>
            <a:endParaRPr lang="en-US" sz="1700" b="0" strike="noStrike" spc="-1" dirty="0">
              <a:latin typeface="Arial"/>
            </a:endParaRPr>
          </a:p>
          <a:p>
            <a:pPr>
              <a:lnSpc>
                <a:spcPct val="100000"/>
              </a:lnSpc>
            </a:pPr>
            <a:r>
              <a:rPr lang="en-US" sz="1700" b="1" strike="noStrike" spc="-1" dirty="0" err="1">
                <a:solidFill>
                  <a:srgbClr val="000000"/>
                </a:solidFill>
                <a:latin typeface="Meiryo UI"/>
                <a:ea typeface="Meiryo UI"/>
              </a:rPr>
              <a:t>技術力向上を目的として取り組みました</a:t>
            </a:r>
            <a:r>
              <a:rPr lang="en-US" sz="1700" b="1" strike="noStrike" spc="-1" dirty="0">
                <a:solidFill>
                  <a:srgbClr val="000000"/>
                </a:solidFill>
                <a:latin typeface="Meiryo UI"/>
                <a:ea typeface="Meiryo UI"/>
              </a:rPr>
              <a:t>。</a:t>
            </a:r>
            <a:endParaRPr lang="en-US" sz="1700" b="0" strike="noStrike" spc="-1" dirty="0">
              <a:latin typeface="Arial"/>
            </a:endParaRPr>
          </a:p>
        </p:txBody>
      </p:sp>
      <p:sp>
        <p:nvSpPr>
          <p:cNvPr id="171" name="CustomShape 10"/>
          <p:cNvSpPr/>
          <p:nvPr/>
        </p:nvSpPr>
        <p:spPr>
          <a:xfrm>
            <a:off x="340017" y="3514501"/>
            <a:ext cx="4418656" cy="139892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700" b="1" strike="noStrike" spc="-1" dirty="0" err="1">
                <a:solidFill>
                  <a:srgbClr val="000000"/>
                </a:solidFill>
                <a:latin typeface="Meiryo UI"/>
                <a:ea typeface="Meiryo UI"/>
              </a:rPr>
              <a:t>プレイヤーを操作して、敵を倒して先に進み</a:t>
            </a:r>
            <a:r>
              <a:rPr lang="en-US" sz="1700" b="1" strike="noStrike" spc="-1" dirty="0">
                <a:solidFill>
                  <a:srgbClr val="000000"/>
                </a:solidFill>
                <a:latin typeface="Meiryo UI"/>
                <a:ea typeface="Meiryo UI"/>
              </a:rPr>
              <a:t>、</a:t>
            </a:r>
            <a:endParaRPr lang="en-US" sz="1700" b="0" strike="noStrike" spc="-1" dirty="0">
              <a:latin typeface="Arial"/>
            </a:endParaRPr>
          </a:p>
          <a:p>
            <a:pPr>
              <a:lnSpc>
                <a:spcPct val="100000"/>
              </a:lnSpc>
            </a:pPr>
            <a:r>
              <a:rPr lang="en-US" sz="1700" b="1" strike="noStrike" spc="-1" dirty="0" err="1">
                <a:solidFill>
                  <a:srgbClr val="000000"/>
                </a:solidFill>
                <a:latin typeface="Meiryo UI"/>
                <a:ea typeface="Meiryo UI"/>
              </a:rPr>
              <a:t>最奥部にいるボスを倒すゲームです</a:t>
            </a:r>
            <a:r>
              <a:rPr lang="en-US" sz="1700" b="1" strike="noStrike" spc="-1" dirty="0">
                <a:solidFill>
                  <a:srgbClr val="000000"/>
                </a:solidFill>
                <a:latin typeface="Meiryo UI"/>
                <a:ea typeface="Meiryo UI"/>
              </a:rPr>
              <a:t>。</a:t>
            </a:r>
            <a:endParaRPr lang="en-US" sz="1700" b="0" strike="noStrike" spc="-1" dirty="0">
              <a:latin typeface="Arial"/>
            </a:endParaRPr>
          </a:p>
          <a:p>
            <a:pPr>
              <a:lnSpc>
                <a:spcPct val="100000"/>
              </a:lnSpc>
            </a:pPr>
            <a:r>
              <a:rPr lang="ja-JP" altLang="en-US" sz="1700" b="1" spc="-1" dirty="0">
                <a:solidFill>
                  <a:srgbClr val="000000"/>
                </a:solidFill>
                <a:latin typeface="Meiryo UI"/>
                <a:ea typeface="Meiryo UI"/>
              </a:rPr>
              <a:t>連続した攻撃命令による</a:t>
            </a:r>
            <a:r>
              <a:rPr lang="en-US" sz="1700" b="1" strike="noStrike" spc="-1" dirty="0" err="1">
                <a:solidFill>
                  <a:srgbClr val="000000"/>
                </a:solidFill>
                <a:latin typeface="Meiryo UI"/>
                <a:ea typeface="Meiryo UI"/>
              </a:rPr>
              <a:t>コンボアタックや</a:t>
            </a:r>
            <a:endParaRPr lang="en-US" sz="1700" b="1" strike="noStrike" spc="-1" dirty="0">
              <a:solidFill>
                <a:srgbClr val="000000"/>
              </a:solidFill>
              <a:latin typeface="Meiryo UI"/>
              <a:ea typeface="Meiryo UI"/>
            </a:endParaRPr>
          </a:p>
          <a:p>
            <a:pPr>
              <a:lnSpc>
                <a:spcPct val="100000"/>
              </a:lnSpc>
            </a:pPr>
            <a:r>
              <a:rPr lang="ja-JP" altLang="en-US" sz="1700" b="1" strike="noStrike" spc="-1" dirty="0">
                <a:solidFill>
                  <a:srgbClr val="000000"/>
                </a:solidFill>
                <a:latin typeface="Meiryo UI"/>
                <a:ea typeface="Meiryo UI"/>
              </a:rPr>
              <a:t>プレイヤーに攻撃を行う</a:t>
            </a:r>
            <a:r>
              <a:rPr lang="en-US" sz="1700" b="1" strike="noStrike" spc="-1" dirty="0" err="1">
                <a:solidFill>
                  <a:srgbClr val="000000"/>
                </a:solidFill>
                <a:latin typeface="Meiryo UI"/>
                <a:ea typeface="Meiryo UI"/>
              </a:rPr>
              <a:t>敵AIに</a:t>
            </a:r>
            <a:endParaRPr lang="en-US" sz="1700" b="1" strike="noStrike" spc="-1" dirty="0">
              <a:solidFill>
                <a:srgbClr val="000000"/>
              </a:solidFill>
              <a:latin typeface="Meiryo UI"/>
              <a:ea typeface="Meiryo UI"/>
            </a:endParaRPr>
          </a:p>
          <a:p>
            <a:pPr>
              <a:lnSpc>
                <a:spcPct val="100000"/>
              </a:lnSpc>
            </a:pPr>
            <a:r>
              <a:rPr lang="en-US" sz="1700" b="1" strike="noStrike" spc="-1" dirty="0" err="1">
                <a:solidFill>
                  <a:srgbClr val="000000"/>
                </a:solidFill>
                <a:latin typeface="Meiryo UI"/>
                <a:ea typeface="Meiryo UI"/>
              </a:rPr>
              <a:t>力を入れました</a:t>
            </a:r>
            <a:r>
              <a:rPr lang="en-US" sz="1700" b="1" strike="noStrike" spc="-1" dirty="0">
                <a:solidFill>
                  <a:srgbClr val="000000"/>
                </a:solidFill>
                <a:latin typeface="Meiryo UI"/>
                <a:ea typeface="Meiryo UI"/>
              </a:rPr>
              <a:t>。</a:t>
            </a:r>
            <a:endParaRPr lang="en-US" sz="1700" b="0" strike="noStrike" spc="-1" dirty="0">
              <a:latin typeface="Arial"/>
            </a:endParaRPr>
          </a:p>
        </p:txBody>
      </p:sp>
      <p:grpSp>
        <p:nvGrpSpPr>
          <p:cNvPr id="12" name="グループ化 11"/>
          <p:cNvGrpSpPr/>
          <p:nvPr/>
        </p:nvGrpSpPr>
        <p:grpSpPr>
          <a:xfrm>
            <a:off x="2159457" y="237162"/>
            <a:ext cx="4726350" cy="780191"/>
            <a:chOff x="2051720" y="357551"/>
            <a:chExt cx="4970083" cy="870223"/>
          </a:xfrm>
        </p:grpSpPr>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1720" y="357551"/>
              <a:ext cx="4970083" cy="745513"/>
            </a:xfrm>
            <a:prstGeom prst="rect">
              <a:avLst/>
            </a:prstGeom>
          </p:spPr>
        </p:pic>
        <p:sp>
          <p:nvSpPr>
            <p:cNvPr id="4" name="テキスト ボックス 3"/>
            <p:cNvSpPr txBox="1"/>
            <p:nvPr/>
          </p:nvSpPr>
          <p:spPr>
            <a:xfrm>
              <a:off x="2123727" y="981553"/>
              <a:ext cx="4826067" cy="246221"/>
            </a:xfrm>
            <a:prstGeom prst="rect">
              <a:avLst/>
            </a:prstGeom>
            <a:noFill/>
          </p:spPr>
          <p:txBody>
            <a:bodyPr wrap="square" rtlCol="0">
              <a:spAutoFit/>
            </a:bodyPr>
            <a:lstStyle/>
            <a:p>
              <a:pPr algn="ctr"/>
              <a:r>
                <a:rPr kumimoji="1" lang="ja-JP" altLang="en-US" sz="1000" dirty="0"/>
                <a:t>イ          ン          フ          ィ          ニ          テ          ィ          ピ          ィ</a:t>
              </a:r>
            </a:p>
          </p:txBody>
        </p:sp>
      </p:grpSp>
      <p:grpSp>
        <p:nvGrpSpPr>
          <p:cNvPr id="14" name="グループ化 13">
            <a:extLst>
              <a:ext uri="{FF2B5EF4-FFF2-40B4-BE49-F238E27FC236}">
                <a16:creationId xmlns:a16="http://schemas.microsoft.com/office/drawing/2014/main" id="{CC494432-E145-461F-86C0-9390AB57D4AC}"/>
              </a:ext>
            </a:extLst>
          </p:cNvPr>
          <p:cNvGrpSpPr/>
          <p:nvPr/>
        </p:nvGrpSpPr>
        <p:grpSpPr>
          <a:xfrm>
            <a:off x="4731091" y="4200772"/>
            <a:ext cx="4314061" cy="2051567"/>
            <a:chOff x="4532788" y="4167722"/>
            <a:chExt cx="4314061" cy="2051567"/>
          </a:xfrm>
        </p:grpSpPr>
        <p:sp>
          <p:nvSpPr>
            <p:cNvPr id="166" name="CustomShape 6"/>
            <p:cNvSpPr/>
            <p:nvPr/>
          </p:nvSpPr>
          <p:spPr>
            <a:xfrm>
              <a:off x="4532788" y="4167722"/>
              <a:ext cx="2595125"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1" strike="noStrike" spc="-1" dirty="0" err="1">
                  <a:solidFill>
                    <a:srgbClr val="000000"/>
                  </a:solidFill>
                  <a:latin typeface="Calibri"/>
                  <a:ea typeface="DejaVu Sans"/>
                </a:rPr>
                <a:t>プラットフォーム</a:t>
              </a:r>
              <a:r>
                <a:rPr lang="en-US" sz="1800" b="1" strike="noStrike" spc="-1" dirty="0">
                  <a:solidFill>
                    <a:srgbClr val="000000"/>
                  </a:solidFill>
                  <a:latin typeface="Calibri"/>
                  <a:ea typeface="DejaVu Sans"/>
                </a:rPr>
                <a:t> : PC</a:t>
              </a:r>
              <a:endParaRPr lang="en-US" sz="1800" b="0" strike="noStrike" spc="-1" dirty="0">
                <a:latin typeface="Arial"/>
              </a:endParaRPr>
            </a:p>
          </p:txBody>
        </p:sp>
        <p:grpSp>
          <p:nvGrpSpPr>
            <p:cNvPr id="5" name="グループ化 4">
              <a:extLst>
                <a:ext uri="{FF2B5EF4-FFF2-40B4-BE49-F238E27FC236}">
                  <a16:creationId xmlns:a16="http://schemas.microsoft.com/office/drawing/2014/main" id="{1CC7BF04-D368-45E5-866E-9C45A99C846F}"/>
                </a:ext>
              </a:extLst>
            </p:cNvPr>
            <p:cNvGrpSpPr/>
            <p:nvPr/>
          </p:nvGrpSpPr>
          <p:grpSpPr>
            <a:xfrm>
              <a:off x="4990639" y="4491741"/>
              <a:ext cx="3856210" cy="372473"/>
              <a:chOff x="4957589" y="4690045"/>
              <a:chExt cx="3856210" cy="372473"/>
            </a:xfrm>
          </p:grpSpPr>
          <p:sp>
            <p:nvSpPr>
              <p:cNvPr id="167" name="CustomShape 7"/>
              <p:cNvSpPr/>
              <p:nvPr/>
            </p:nvSpPr>
            <p:spPr>
              <a:xfrm>
                <a:off x="8070156" y="4690045"/>
                <a:ext cx="743643"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1" strike="noStrike" spc="-1" dirty="0">
                    <a:solidFill>
                      <a:srgbClr val="000000"/>
                    </a:solidFill>
                    <a:latin typeface="Calibri"/>
                    <a:ea typeface="DejaVu Sans"/>
                  </a:rPr>
                  <a:t>(UE4)</a:t>
                </a:r>
              </a:p>
            </p:txBody>
          </p:sp>
          <p:sp>
            <p:nvSpPr>
              <p:cNvPr id="3" name="テキスト ボックス 2">
                <a:extLst>
                  <a:ext uri="{FF2B5EF4-FFF2-40B4-BE49-F238E27FC236}">
                    <a16:creationId xmlns:a16="http://schemas.microsoft.com/office/drawing/2014/main" id="{56D998FD-7E4F-4C6D-819B-9430428BE808}"/>
                  </a:ext>
                </a:extLst>
              </p:cNvPr>
              <p:cNvSpPr txBox="1"/>
              <p:nvPr/>
            </p:nvSpPr>
            <p:spPr>
              <a:xfrm>
                <a:off x="4957589" y="4693186"/>
                <a:ext cx="3283027" cy="369332"/>
              </a:xfrm>
              <a:prstGeom prst="rect">
                <a:avLst/>
              </a:prstGeom>
              <a:noFill/>
            </p:spPr>
            <p:txBody>
              <a:bodyPr wrap="square" rtlCol="0">
                <a:spAutoFit/>
              </a:bodyPr>
              <a:lstStyle/>
              <a:p>
                <a:r>
                  <a:rPr lang="en-US" altLang="ja-JP" b="1" spc="-1" dirty="0" err="1">
                    <a:solidFill>
                      <a:srgbClr val="000000"/>
                    </a:solidFill>
                    <a:latin typeface="Calibri"/>
                  </a:rPr>
                  <a:t>使用エンジン</a:t>
                </a:r>
                <a:r>
                  <a:rPr lang="en-US" altLang="ja-JP" b="1" spc="-1" dirty="0">
                    <a:solidFill>
                      <a:srgbClr val="000000"/>
                    </a:solidFill>
                    <a:latin typeface="Calibri"/>
                  </a:rPr>
                  <a:t> : Unreal Engine 4</a:t>
                </a:r>
                <a:endParaRPr lang="en-US" altLang="ja-JP" spc="-1" dirty="0"/>
              </a:p>
            </p:txBody>
          </p:sp>
        </p:grpSp>
        <p:sp>
          <p:nvSpPr>
            <p:cNvPr id="6" name="テキスト ボックス 5">
              <a:extLst>
                <a:ext uri="{FF2B5EF4-FFF2-40B4-BE49-F238E27FC236}">
                  <a16:creationId xmlns:a16="http://schemas.microsoft.com/office/drawing/2014/main" id="{10232A7B-0C43-416B-BCFD-C454B89C34F5}"/>
                </a:ext>
              </a:extLst>
            </p:cNvPr>
            <p:cNvSpPr txBox="1"/>
            <p:nvPr/>
          </p:nvSpPr>
          <p:spPr>
            <a:xfrm>
              <a:off x="5453348" y="4825389"/>
              <a:ext cx="1872869" cy="369332"/>
            </a:xfrm>
            <a:prstGeom prst="rect">
              <a:avLst/>
            </a:prstGeom>
            <a:noFill/>
          </p:spPr>
          <p:txBody>
            <a:bodyPr wrap="square" rtlCol="0">
              <a:spAutoFit/>
            </a:bodyPr>
            <a:lstStyle/>
            <a:p>
              <a:r>
                <a:rPr lang="en-US" altLang="ja-JP" b="1" spc="-1" dirty="0" err="1">
                  <a:solidFill>
                    <a:srgbClr val="000000"/>
                  </a:solidFill>
                  <a:latin typeface="Calibri"/>
                </a:rPr>
                <a:t>使用言語</a:t>
              </a:r>
              <a:r>
                <a:rPr lang="en-US" altLang="ja-JP" b="1" spc="-1" dirty="0">
                  <a:solidFill>
                    <a:srgbClr val="000000"/>
                  </a:solidFill>
                  <a:latin typeface="Calibri"/>
                </a:rPr>
                <a:t> : C++</a:t>
              </a:r>
              <a:endParaRPr lang="en-US" altLang="ja-JP" spc="-1" dirty="0"/>
            </a:p>
          </p:txBody>
        </p:sp>
        <p:sp>
          <p:nvSpPr>
            <p:cNvPr id="10" name="テキスト ボックス 9">
              <a:extLst>
                <a:ext uri="{FF2B5EF4-FFF2-40B4-BE49-F238E27FC236}">
                  <a16:creationId xmlns:a16="http://schemas.microsoft.com/office/drawing/2014/main" id="{2377AA9E-1158-41C8-96FA-8281BB3C35AC}"/>
                </a:ext>
              </a:extLst>
            </p:cNvPr>
            <p:cNvSpPr txBox="1"/>
            <p:nvPr/>
          </p:nvSpPr>
          <p:spPr>
            <a:xfrm>
              <a:off x="5453350" y="5155894"/>
              <a:ext cx="1784732" cy="369332"/>
            </a:xfrm>
            <a:prstGeom prst="rect">
              <a:avLst/>
            </a:prstGeom>
            <a:noFill/>
          </p:spPr>
          <p:txBody>
            <a:bodyPr wrap="square" rtlCol="0">
              <a:spAutoFit/>
            </a:bodyPr>
            <a:lstStyle/>
            <a:p>
              <a:r>
                <a:rPr lang="en-US" altLang="ja-JP" b="1" spc="-1" dirty="0" err="1">
                  <a:solidFill>
                    <a:srgbClr val="000000"/>
                  </a:solidFill>
                  <a:latin typeface="Calibri"/>
                </a:rPr>
                <a:t>制作人数</a:t>
              </a:r>
              <a:r>
                <a:rPr lang="en-US" altLang="ja-JP" b="1" spc="-1" dirty="0">
                  <a:solidFill>
                    <a:srgbClr val="000000"/>
                  </a:solidFill>
                  <a:latin typeface="Calibri"/>
                </a:rPr>
                <a:t> : 1人</a:t>
              </a:r>
              <a:endParaRPr lang="en-US" altLang="ja-JP" spc="-1" dirty="0"/>
            </a:p>
          </p:txBody>
        </p:sp>
        <p:sp>
          <p:nvSpPr>
            <p:cNvPr id="11" name="テキスト ボックス 10">
              <a:extLst>
                <a:ext uri="{FF2B5EF4-FFF2-40B4-BE49-F238E27FC236}">
                  <a16:creationId xmlns:a16="http://schemas.microsoft.com/office/drawing/2014/main" id="{B7DF0A51-DBD3-4BEA-A36D-8F1BFA5A548A}"/>
                </a:ext>
              </a:extLst>
            </p:cNvPr>
            <p:cNvSpPr txBox="1"/>
            <p:nvPr/>
          </p:nvSpPr>
          <p:spPr>
            <a:xfrm>
              <a:off x="5453350" y="5508434"/>
              <a:ext cx="2097241" cy="369332"/>
            </a:xfrm>
            <a:prstGeom prst="rect">
              <a:avLst/>
            </a:prstGeom>
            <a:noFill/>
          </p:spPr>
          <p:txBody>
            <a:bodyPr wrap="none" rtlCol="0">
              <a:spAutoFit/>
            </a:bodyPr>
            <a:lstStyle/>
            <a:p>
              <a:r>
                <a:rPr lang="en-US" altLang="ja-JP" b="1" spc="-1" dirty="0" err="1">
                  <a:solidFill>
                    <a:srgbClr val="000000"/>
                  </a:solidFill>
                  <a:latin typeface="Calibri"/>
                </a:rPr>
                <a:t>制作期間</a:t>
              </a:r>
              <a:r>
                <a:rPr lang="en-US" altLang="ja-JP" b="1" spc="-1" dirty="0">
                  <a:solidFill>
                    <a:srgbClr val="000000"/>
                  </a:solidFill>
                  <a:latin typeface="Calibri"/>
                </a:rPr>
                <a:t> : 1ヶ月</a:t>
              </a:r>
              <a:r>
                <a:rPr lang="ja-JP" altLang="en-US" b="1" spc="-1" dirty="0">
                  <a:solidFill>
                    <a:srgbClr val="000000"/>
                  </a:solidFill>
                  <a:latin typeface="Calibri"/>
                </a:rPr>
                <a:t>半</a:t>
              </a:r>
              <a:endParaRPr lang="en-US" altLang="ja-JP" spc="-1" dirty="0"/>
            </a:p>
          </p:txBody>
        </p:sp>
        <p:sp>
          <p:nvSpPr>
            <p:cNvPr id="13" name="テキスト ボックス 12">
              <a:extLst>
                <a:ext uri="{FF2B5EF4-FFF2-40B4-BE49-F238E27FC236}">
                  <a16:creationId xmlns:a16="http://schemas.microsoft.com/office/drawing/2014/main" id="{D2F62AA6-0525-4A83-A278-1CCB18DF5380}"/>
                </a:ext>
              </a:extLst>
            </p:cNvPr>
            <p:cNvSpPr txBox="1"/>
            <p:nvPr/>
          </p:nvSpPr>
          <p:spPr>
            <a:xfrm>
              <a:off x="5464366" y="5849957"/>
              <a:ext cx="2610998" cy="369332"/>
            </a:xfrm>
            <a:prstGeom prst="rect">
              <a:avLst/>
            </a:prstGeom>
            <a:noFill/>
          </p:spPr>
          <p:txBody>
            <a:bodyPr wrap="square" rtlCol="0">
              <a:spAutoFit/>
            </a:bodyPr>
            <a:lstStyle/>
            <a:p>
              <a:r>
                <a:rPr lang="en-US" altLang="ja-JP" b="1" spc="-1" dirty="0" err="1">
                  <a:solidFill>
                    <a:srgbClr val="000000"/>
                  </a:solidFill>
                  <a:latin typeface="Calibri"/>
                </a:rPr>
                <a:t>ジャンル</a:t>
              </a:r>
              <a:r>
                <a:rPr lang="en-US" altLang="ja-JP" b="1" spc="-1" dirty="0">
                  <a:solidFill>
                    <a:srgbClr val="000000"/>
                  </a:solidFill>
                  <a:latin typeface="Calibri"/>
                </a:rPr>
                <a:t> : </a:t>
              </a:r>
              <a:r>
                <a:rPr lang="en-US" altLang="ja-JP" b="1" spc="-1" dirty="0" err="1">
                  <a:solidFill>
                    <a:srgbClr val="000000"/>
                  </a:solidFill>
                  <a:latin typeface="Calibri"/>
                </a:rPr>
                <a:t>アクション</a:t>
              </a:r>
              <a:endParaRPr lang="en-US" altLang="ja-JP" spc="-1"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6" name="CustomShape 1"/>
          <p:cNvSpPr/>
          <p:nvPr/>
        </p:nvSpPr>
        <p:spPr>
          <a:xfrm>
            <a:off x="150480" y="611280"/>
            <a:ext cx="8746920" cy="2555640"/>
          </a:xfrm>
          <a:custGeom>
            <a:avLst/>
            <a:gdLst/>
            <a:ahLst/>
            <a:cxnLst/>
            <a:rect l="l" t="t" r="r" b="b"/>
            <a:pathLst>
              <a:path w="24299" h="7102">
                <a:moveTo>
                  <a:pt x="1183" y="0"/>
                </a:moveTo>
                <a:cubicBezTo>
                  <a:pt x="591" y="0"/>
                  <a:pt x="0" y="591"/>
                  <a:pt x="0" y="1183"/>
                </a:cubicBezTo>
                <a:lnTo>
                  <a:pt x="0" y="5917"/>
                </a:lnTo>
                <a:cubicBezTo>
                  <a:pt x="0" y="6509"/>
                  <a:pt x="591" y="7101"/>
                  <a:pt x="1183" y="7101"/>
                </a:cubicBezTo>
                <a:lnTo>
                  <a:pt x="23115" y="7101"/>
                </a:lnTo>
                <a:cubicBezTo>
                  <a:pt x="23706" y="7101"/>
                  <a:pt x="24298" y="6509"/>
                  <a:pt x="24298" y="5917"/>
                </a:cubicBezTo>
                <a:lnTo>
                  <a:pt x="24298" y="1183"/>
                </a:lnTo>
                <a:cubicBezTo>
                  <a:pt x="24298" y="591"/>
                  <a:pt x="23706" y="0"/>
                  <a:pt x="23115" y="0"/>
                </a:cubicBezTo>
                <a:lnTo>
                  <a:pt x="1183" y="0"/>
                </a:lnTo>
              </a:path>
            </a:pathLst>
          </a:custGeom>
          <a:solidFill>
            <a:srgbClr val="DEE6EF"/>
          </a:solidFill>
          <a:ln>
            <a:solidFill>
              <a:srgbClr val="3465A4"/>
            </a:solidFill>
          </a:ln>
        </p:spPr>
        <p:style>
          <a:lnRef idx="0">
            <a:scrgbClr r="0" g="0" b="0"/>
          </a:lnRef>
          <a:fillRef idx="0">
            <a:scrgbClr r="0" g="0" b="0"/>
          </a:fillRef>
          <a:effectRef idx="0">
            <a:scrgbClr r="0" g="0" b="0"/>
          </a:effectRef>
          <a:fontRef idx="minor"/>
        </p:style>
      </p:sp>
      <p:sp>
        <p:nvSpPr>
          <p:cNvPr id="207" name="CustomShape 2"/>
          <p:cNvSpPr/>
          <p:nvPr/>
        </p:nvSpPr>
        <p:spPr>
          <a:xfrm>
            <a:off x="166680" y="4873680"/>
            <a:ext cx="8746920" cy="1547280"/>
          </a:xfrm>
          <a:custGeom>
            <a:avLst/>
            <a:gdLst/>
            <a:ahLst/>
            <a:cxnLst/>
            <a:rect l="l" t="t" r="r" b="b"/>
            <a:pathLst>
              <a:path w="24299" h="4301">
                <a:moveTo>
                  <a:pt x="716" y="0"/>
                </a:moveTo>
                <a:cubicBezTo>
                  <a:pt x="358" y="0"/>
                  <a:pt x="0" y="358"/>
                  <a:pt x="0" y="716"/>
                </a:cubicBezTo>
                <a:lnTo>
                  <a:pt x="0" y="3583"/>
                </a:lnTo>
                <a:cubicBezTo>
                  <a:pt x="0" y="3941"/>
                  <a:pt x="358" y="4300"/>
                  <a:pt x="716" y="4300"/>
                </a:cubicBezTo>
                <a:lnTo>
                  <a:pt x="23582" y="4300"/>
                </a:lnTo>
                <a:cubicBezTo>
                  <a:pt x="23940" y="4300"/>
                  <a:pt x="24298" y="3941"/>
                  <a:pt x="24298" y="3583"/>
                </a:cubicBezTo>
                <a:lnTo>
                  <a:pt x="24298" y="716"/>
                </a:lnTo>
                <a:cubicBezTo>
                  <a:pt x="24298" y="358"/>
                  <a:pt x="23940" y="0"/>
                  <a:pt x="23582" y="0"/>
                </a:cubicBezTo>
                <a:lnTo>
                  <a:pt x="716" y="0"/>
                </a:lnTo>
              </a:path>
            </a:pathLst>
          </a:custGeom>
          <a:solidFill>
            <a:srgbClr val="DEE6EF"/>
          </a:solidFill>
          <a:ln>
            <a:solidFill>
              <a:srgbClr val="3465A4"/>
            </a:solidFill>
          </a:ln>
        </p:spPr>
        <p:style>
          <a:lnRef idx="0">
            <a:scrgbClr r="0" g="0" b="0"/>
          </a:lnRef>
          <a:fillRef idx="0">
            <a:scrgbClr r="0" g="0" b="0"/>
          </a:fillRef>
          <a:effectRef idx="0">
            <a:scrgbClr r="0" g="0" b="0"/>
          </a:effectRef>
          <a:fontRef idx="minor"/>
        </p:style>
      </p:sp>
      <p:sp>
        <p:nvSpPr>
          <p:cNvPr id="208" name="CustomShape 3"/>
          <p:cNvSpPr/>
          <p:nvPr/>
        </p:nvSpPr>
        <p:spPr>
          <a:xfrm>
            <a:off x="174600" y="3238560"/>
            <a:ext cx="8746920" cy="1547280"/>
          </a:xfrm>
          <a:custGeom>
            <a:avLst/>
            <a:gdLst/>
            <a:ahLst/>
            <a:cxnLst/>
            <a:rect l="l" t="t" r="r" b="b"/>
            <a:pathLst>
              <a:path w="24299" h="4301">
                <a:moveTo>
                  <a:pt x="716" y="0"/>
                </a:moveTo>
                <a:cubicBezTo>
                  <a:pt x="358" y="0"/>
                  <a:pt x="0" y="358"/>
                  <a:pt x="0" y="716"/>
                </a:cubicBezTo>
                <a:lnTo>
                  <a:pt x="0" y="3583"/>
                </a:lnTo>
                <a:cubicBezTo>
                  <a:pt x="0" y="3941"/>
                  <a:pt x="358" y="4300"/>
                  <a:pt x="716" y="4300"/>
                </a:cubicBezTo>
                <a:lnTo>
                  <a:pt x="23582" y="4300"/>
                </a:lnTo>
                <a:cubicBezTo>
                  <a:pt x="23940" y="4300"/>
                  <a:pt x="24298" y="3941"/>
                  <a:pt x="24298" y="3583"/>
                </a:cubicBezTo>
                <a:lnTo>
                  <a:pt x="24298" y="716"/>
                </a:lnTo>
                <a:cubicBezTo>
                  <a:pt x="24298" y="358"/>
                  <a:pt x="23940" y="0"/>
                  <a:pt x="23582" y="0"/>
                </a:cubicBezTo>
                <a:lnTo>
                  <a:pt x="716" y="0"/>
                </a:lnTo>
              </a:path>
            </a:pathLst>
          </a:custGeom>
          <a:solidFill>
            <a:srgbClr val="DEE6EF"/>
          </a:solidFill>
          <a:ln>
            <a:solidFill>
              <a:srgbClr val="3465A4"/>
            </a:solidFill>
          </a:ln>
        </p:spPr>
        <p:style>
          <a:lnRef idx="0">
            <a:scrgbClr r="0" g="0" b="0"/>
          </a:lnRef>
          <a:fillRef idx="0">
            <a:scrgbClr r="0" g="0" b="0"/>
          </a:fillRef>
          <a:effectRef idx="0">
            <a:scrgbClr r="0" g="0" b="0"/>
          </a:effectRef>
          <a:fontRef idx="minor"/>
        </p:style>
      </p:sp>
      <p:sp>
        <p:nvSpPr>
          <p:cNvPr id="210" name="CustomShape 4"/>
          <p:cNvSpPr/>
          <p:nvPr/>
        </p:nvSpPr>
        <p:spPr>
          <a:xfrm>
            <a:off x="6001200" y="741240"/>
            <a:ext cx="2300400" cy="2325240"/>
          </a:xfrm>
          <a:prstGeom prst="rect">
            <a:avLst/>
          </a:prstGeom>
          <a:solidFill>
            <a:srgbClr val="9CCFDC"/>
          </a:solidFill>
          <a:ln>
            <a:solidFill>
              <a:srgbClr val="3465A4"/>
            </a:solidFill>
          </a:ln>
        </p:spPr>
        <p:style>
          <a:lnRef idx="0">
            <a:scrgbClr r="0" g="0" b="0"/>
          </a:lnRef>
          <a:fillRef idx="0">
            <a:scrgbClr r="0" g="0" b="0"/>
          </a:fillRef>
          <a:effectRef idx="0">
            <a:scrgbClr r="0" g="0" b="0"/>
          </a:effectRef>
          <a:fontRef idx="minor"/>
        </p:style>
      </p:sp>
      <p:sp>
        <p:nvSpPr>
          <p:cNvPr id="211" name="CustomShape 5"/>
          <p:cNvSpPr/>
          <p:nvPr/>
        </p:nvSpPr>
        <p:spPr>
          <a:xfrm>
            <a:off x="5421600" y="3318120"/>
            <a:ext cx="3290040" cy="1380600"/>
          </a:xfrm>
          <a:prstGeom prst="rect">
            <a:avLst/>
          </a:prstGeom>
          <a:solidFill>
            <a:srgbClr val="9CCFDC"/>
          </a:solidFill>
          <a:ln>
            <a:solidFill>
              <a:srgbClr val="3465A4"/>
            </a:solidFill>
          </a:ln>
        </p:spPr>
        <p:style>
          <a:lnRef idx="0">
            <a:scrgbClr r="0" g="0" b="0"/>
          </a:lnRef>
          <a:fillRef idx="0">
            <a:scrgbClr r="0" g="0" b="0"/>
          </a:fillRef>
          <a:effectRef idx="0">
            <a:scrgbClr r="0" g="0" b="0"/>
          </a:effectRef>
          <a:fontRef idx="minor"/>
        </p:style>
      </p:sp>
      <p:pic>
        <p:nvPicPr>
          <p:cNvPr id="212" name="図 211"/>
          <p:cNvPicPr/>
          <p:nvPr/>
        </p:nvPicPr>
        <p:blipFill>
          <a:blip r:embed="rId3"/>
          <a:srcRect l="3109" t="49857" r="77993" b="43159"/>
          <a:stretch/>
        </p:blipFill>
        <p:spPr>
          <a:xfrm>
            <a:off x="5481000" y="4132440"/>
            <a:ext cx="3175200" cy="475560"/>
          </a:xfrm>
          <a:prstGeom prst="rect">
            <a:avLst/>
          </a:prstGeom>
          <a:ln>
            <a:noFill/>
          </a:ln>
        </p:spPr>
      </p:pic>
      <p:sp>
        <p:nvSpPr>
          <p:cNvPr id="213" name="CustomShape 6"/>
          <p:cNvSpPr/>
          <p:nvPr/>
        </p:nvSpPr>
        <p:spPr>
          <a:xfrm>
            <a:off x="5767560" y="4960080"/>
            <a:ext cx="2650680" cy="1370160"/>
          </a:xfrm>
          <a:prstGeom prst="rect">
            <a:avLst/>
          </a:prstGeom>
          <a:solidFill>
            <a:srgbClr val="9CCFDC"/>
          </a:solidFill>
          <a:ln>
            <a:solidFill>
              <a:srgbClr val="3465A4"/>
            </a:solidFill>
          </a:ln>
        </p:spPr>
        <p:style>
          <a:lnRef idx="0">
            <a:scrgbClr r="0" g="0" b="0"/>
          </a:lnRef>
          <a:fillRef idx="0">
            <a:scrgbClr r="0" g="0" b="0"/>
          </a:fillRef>
          <a:effectRef idx="0">
            <a:scrgbClr r="0" g="0" b="0"/>
          </a:effectRef>
          <a:fontRef idx="minor"/>
        </p:style>
      </p:sp>
      <p:pic>
        <p:nvPicPr>
          <p:cNvPr id="214" name="図 213"/>
          <p:cNvPicPr/>
          <p:nvPr/>
        </p:nvPicPr>
        <p:blipFill>
          <a:blip r:embed="rId4"/>
          <a:srcRect l="2719" t="36133" r="81016" b="44930"/>
          <a:stretch/>
        </p:blipFill>
        <p:spPr>
          <a:xfrm>
            <a:off x="5819400" y="5046120"/>
            <a:ext cx="2534040" cy="1202760"/>
          </a:xfrm>
          <a:prstGeom prst="rect">
            <a:avLst/>
          </a:prstGeom>
          <a:ln>
            <a:noFill/>
          </a:ln>
        </p:spPr>
      </p:pic>
      <p:pic>
        <p:nvPicPr>
          <p:cNvPr id="215" name="図 214"/>
          <p:cNvPicPr/>
          <p:nvPr/>
        </p:nvPicPr>
        <p:blipFill>
          <a:blip r:embed="rId5"/>
          <a:srcRect l="21566" t="45052" r="58287" b="37158"/>
          <a:stretch/>
        </p:blipFill>
        <p:spPr>
          <a:xfrm>
            <a:off x="6094440" y="3387600"/>
            <a:ext cx="1943280" cy="685440"/>
          </a:xfrm>
          <a:prstGeom prst="rect">
            <a:avLst/>
          </a:prstGeom>
          <a:ln>
            <a:noFill/>
          </a:ln>
        </p:spPr>
      </p:pic>
      <p:sp>
        <p:nvSpPr>
          <p:cNvPr id="216" name="CustomShape 7"/>
          <p:cNvSpPr/>
          <p:nvPr/>
        </p:nvSpPr>
        <p:spPr>
          <a:xfrm>
            <a:off x="585540" y="3376735"/>
            <a:ext cx="470664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dirty="0">
                <a:latin typeface="Arial"/>
              </a:rPr>
              <a:t>UE4のアニメーション通知機能を</a:t>
            </a:r>
            <a:r>
              <a:rPr lang="ja-JP" altLang="en-US" sz="1600" b="0" strike="noStrike" spc="-1" dirty="0">
                <a:latin typeface="Arial"/>
              </a:rPr>
              <a:t>用いて</a:t>
            </a:r>
            <a:r>
              <a:rPr lang="en-US" sz="1600" b="0" strike="noStrike" spc="-1" dirty="0">
                <a:latin typeface="Arial"/>
              </a:rPr>
              <a:t>、</a:t>
            </a:r>
          </a:p>
          <a:p>
            <a:pPr>
              <a:lnSpc>
                <a:spcPct val="100000"/>
              </a:lnSpc>
            </a:pPr>
            <a:r>
              <a:rPr lang="en-US" sz="1600" b="0" strike="noStrike" spc="-1" dirty="0" err="1">
                <a:latin typeface="Arial"/>
              </a:rPr>
              <a:t>モーションの再生が終了時にカスタムイベントを実行します</a:t>
            </a:r>
            <a:r>
              <a:rPr lang="en-US" sz="1600" b="0" strike="noStrike" spc="-1" dirty="0">
                <a:latin typeface="Arial"/>
              </a:rPr>
              <a:t>。</a:t>
            </a:r>
          </a:p>
          <a:p>
            <a:pPr>
              <a:lnSpc>
                <a:spcPct val="100000"/>
              </a:lnSpc>
            </a:pPr>
            <a:r>
              <a:rPr lang="en-US" sz="1600" b="0" strike="noStrike" spc="-1" dirty="0" err="1">
                <a:latin typeface="Arial"/>
              </a:rPr>
              <a:t>関数内で攻撃モーション終了時の時間を</a:t>
            </a:r>
            <a:endParaRPr lang="en-US" sz="1600" b="0" strike="noStrike" spc="-1" dirty="0">
              <a:latin typeface="Arial"/>
            </a:endParaRPr>
          </a:p>
          <a:p>
            <a:pPr>
              <a:lnSpc>
                <a:spcPct val="100000"/>
              </a:lnSpc>
            </a:pPr>
            <a:r>
              <a:rPr lang="en-US" sz="1600" b="0" strike="noStrike" spc="-1" dirty="0" err="1">
                <a:latin typeface="Arial"/>
              </a:rPr>
              <a:t>取得しています</a:t>
            </a:r>
            <a:r>
              <a:rPr lang="en-US" sz="1600" b="0" strike="noStrike" spc="-1" dirty="0">
                <a:latin typeface="Arial"/>
              </a:rPr>
              <a:t>。</a:t>
            </a:r>
          </a:p>
        </p:txBody>
      </p:sp>
      <p:sp>
        <p:nvSpPr>
          <p:cNvPr id="217" name="CustomShape 8"/>
          <p:cNvSpPr/>
          <p:nvPr/>
        </p:nvSpPr>
        <p:spPr>
          <a:xfrm>
            <a:off x="592200" y="689498"/>
            <a:ext cx="5159160" cy="23992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dirty="0" err="1">
                <a:latin typeface="Arial"/>
              </a:rPr>
              <a:t>攻撃ボタンを押下したときに</a:t>
            </a:r>
            <a:r>
              <a:rPr lang="en-US" sz="1600" b="0" strike="noStrike" spc="-1" dirty="0">
                <a:latin typeface="Arial"/>
              </a:rPr>
              <a:t>、</a:t>
            </a:r>
          </a:p>
          <a:p>
            <a:pPr>
              <a:lnSpc>
                <a:spcPct val="100000"/>
              </a:lnSpc>
            </a:pPr>
            <a:r>
              <a:rPr lang="en-US" sz="1600" b="0" strike="noStrike" spc="-1" dirty="0" err="1">
                <a:latin typeface="Arial"/>
              </a:rPr>
              <a:t>攻撃命令とコンボカウントの追加を行います</a:t>
            </a:r>
            <a:r>
              <a:rPr lang="en-US" sz="1600" b="0" strike="noStrike" spc="-1" dirty="0">
                <a:latin typeface="Arial"/>
              </a:rPr>
              <a:t>。</a:t>
            </a:r>
          </a:p>
          <a:p>
            <a:pPr>
              <a:lnSpc>
                <a:spcPct val="100000"/>
              </a:lnSpc>
            </a:pPr>
            <a:endParaRPr lang="en-US" sz="1000" b="0" strike="noStrike" spc="-1" dirty="0">
              <a:latin typeface="Arial"/>
            </a:endParaRPr>
          </a:p>
          <a:p>
            <a:pPr>
              <a:lnSpc>
                <a:spcPct val="100000"/>
              </a:lnSpc>
            </a:pPr>
            <a:r>
              <a:rPr lang="en-US" sz="1600" b="0" strike="noStrike" spc="-1" dirty="0">
                <a:latin typeface="Arial"/>
              </a:rPr>
              <a:t>敵がステージ上に1体以上いる場合、</a:t>
            </a:r>
          </a:p>
          <a:p>
            <a:pPr>
              <a:lnSpc>
                <a:spcPct val="100000"/>
              </a:lnSpc>
            </a:pPr>
            <a:r>
              <a:rPr lang="en-US" sz="1600" b="0" strike="noStrike" spc="-1" dirty="0" err="1">
                <a:latin typeface="Arial"/>
              </a:rPr>
              <a:t>プレイヤーから最も近い敵までの距離を</a:t>
            </a:r>
            <a:endParaRPr lang="en-US" sz="1600" b="0" strike="noStrike" spc="-1" dirty="0">
              <a:latin typeface="Arial"/>
            </a:endParaRPr>
          </a:p>
          <a:p>
            <a:pPr>
              <a:lnSpc>
                <a:spcPct val="100000"/>
              </a:lnSpc>
            </a:pPr>
            <a:r>
              <a:rPr lang="en-US" sz="1600" b="0" strike="noStrike" spc="-1" dirty="0" err="1">
                <a:latin typeface="Arial"/>
              </a:rPr>
              <a:t>計算しています</a:t>
            </a:r>
            <a:r>
              <a:rPr lang="en-US" sz="1600" b="0" strike="noStrike" spc="-1" dirty="0">
                <a:latin typeface="Arial"/>
              </a:rPr>
              <a:t>。</a:t>
            </a:r>
          </a:p>
          <a:p>
            <a:pPr>
              <a:lnSpc>
                <a:spcPct val="100000"/>
              </a:lnSpc>
            </a:pPr>
            <a:endParaRPr lang="en-US" sz="1000" b="0" strike="noStrike" spc="-1" dirty="0">
              <a:latin typeface="Arial"/>
            </a:endParaRPr>
          </a:p>
          <a:p>
            <a:pPr>
              <a:lnSpc>
                <a:spcPct val="100000"/>
              </a:lnSpc>
            </a:pPr>
            <a:r>
              <a:rPr lang="en-US" sz="1600" b="0" strike="noStrike" spc="-1" dirty="0" err="1">
                <a:latin typeface="Arial"/>
              </a:rPr>
              <a:t>プレイヤーに最も近い敵が</a:t>
            </a:r>
            <a:r>
              <a:rPr lang="en-US" sz="1600" b="0" strike="noStrike" spc="-1" dirty="0">
                <a:latin typeface="Arial"/>
              </a:rPr>
              <a:t>、</a:t>
            </a:r>
          </a:p>
          <a:p>
            <a:pPr>
              <a:lnSpc>
                <a:spcPct val="100000"/>
              </a:lnSpc>
            </a:pPr>
            <a:r>
              <a:rPr lang="en-US" sz="1600" b="0" strike="noStrike" spc="-1" dirty="0" err="1">
                <a:latin typeface="Arial"/>
              </a:rPr>
              <a:t>一定範囲以内であれば、敵のいる方に</a:t>
            </a:r>
            <a:endParaRPr lang="en-US" sz="1600" b="0" strike="noStrike" spc="-1" dirty="0">
              <a:latin typeface="Arial"/>
            </a:endParaRPr>
          </a:p>
          <a:p>
            <a:pPr>
              <a:lnSpc>
                <a:spcPct val="100000"/>
              </a:lnSpc>
            </a:pPr>
            <a:r>
              <a:rPr lang="en-US" sz="1600" b="0" strike="noStrike" spc="-1" dirty="0" err="1">
                <a:latin typeface="Arial"/>
              </a:rPr>
              <a:t>プレイヤーの向きを補正するようにしています</a:t>
            </a:r>
            <a:r>
              <a:rPr lang="en-US" sz="1800" b="0" strike="noStrike" spc="-1" dirty="0">
                <a:latin typeface="Arial"/>
              </a:rPr>
              <a:t>。</a:t>
            </a:r>
          </a:p>
        </p:txBody>
      </p:sp>
      <p:pic>
        <p:nvPicPr>
          <p:cNvPr id="218" name="図 217"/>
          <p:cNvPicPr/>
          <p:nvPr/>
        </p:nvPicPr>
        <p:blipFill>
          <a:blip r:embed="rId6"/>
          <a:srcRect l="2601" t="26538" r="81075" b="34152"/>
          <a:stretch/>
        </p:blipFill>
        <p:spPr>
          <a:xfrm>
            <a:off x="6066720" y="807120"/>
            <a:ext cx="2176200" cy="2204640"/>
          </a:xfrm>
          <a:prstGeom prst="rect">
            <a:avLst/>
          </a:prstGeom>
          <a:ln>
            <a:noFill/>
          </a:ln>
        </p:spPr>
      </p:pic>
      <p:sp>
        <p:nvSpPr>
          <p:cNvPr id="219" name="CustomShape 9"/>
          <p:cNvSpPr/>
          <p:nvPr/>
        </p:nvSpPr>
        <p:spPr>
          <a:xfrm>
            <a:off x="593640" y="5009725"/>
            <a:ext cx="4690440" cy="1321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dirty="0" err="1">
                <a:latin typeface="Arial"/>
              </a:rPr>
              <a:t>先程の関数内で取得した時間を使って</a:t>
            </a:r>
            <a:r>
              <a:rPr lang="en-US" sz="1600" b="0" strike="noStrike" spc="-1" dirty="0">
                <a:latin typeface="Arial"/>
              </a:rPr>
              <a:t>、</a:t>
            </a:r>
          </a:p>
          <a:p>
            <a:pPr>
              <a:lnSpc>
                <a:spcPct val="100000"/>
              </a:lnSpc>
            </a:pPr>
            <a:r>
              <a:rPr lang="en-US" sz="1600" b="0" strike="noStrike" spc="-1" dirty="0" err="1">
                <a:latin typeface="Arial"/>
              </a:rPr>
              <a:t>最後の攻撃からどれくらい時間が経過したかを</a:t>
            </a:r>
            <a:endParaRPr lang="en-US" sz="1600" b="0" strike="noStrike" spc="-1" dirty="0">
              <a:latin typeface="Arial"/>
            </a:endParaRPr>
          </a:p>
          <a:p>
            <a:pPr>
              <a:lnSpc>
                <a:spcPct val="100000"/>
              </a:lnSpc>
            </a:pPr>
            <a:r>
              <a:rPr lang="en-US" sz="1600" b="0" strike="noStrike" spc="-1" dirty="0" err="1">
                <a:latin typeface="Arial"/>
              </a:rPr>
              <a:t>計算します</a:t>
            </a:r>
            <a:r>
              <a:rPr lang="en-US" sz="1600" b="0" strike="noStrike" spc="-1" dirty="0">
                <a:latin typeface="Arial"/>
              </a:rPr>
              <a:t>。</a:t>
            </a:r>
          </a:p>
          <a:p>
            <a:pPr>
              <a:lnSpc>
                <a:spcPct val="100000"/>
              </a:lnSpc>
            </a:pPr>
            <a:r>
              <a:rPr lang="en-US" sz="1600" b="0" strike="noStrike" spc="-1" dirty="0" err="1">
                <a:latin typeface="Arial"/>
              </a:rPr>
              <a:t>一定時間経過すると、コンボカウントの</a:t>
            </a:r>
            <a:endParaRPr lang="en-US" sz="1600" b="0" strike="noStrike" spc="-1" dirty="0">
              <a:latin typeface="Arial"/>
            </a:endParaRPr>
          </a:p>
          <a:p>
            <a:pPr>
              <a:lnSpc>
                <a:spcPct val="100000"/>
              </a:lnSpc>
            </a:pPr>
            <a:r>
              <a:rPr lang="en-US" sz="1600" b="0" strike="noStrike" spc="-1" dirty="0" err="1">
                <a:latin typeface="Arial"/>
              </a:rPr>
              <a:t>リセットを行います</a:t>
            </a:r>
            <a:r>
              <a:rPr lang="en-US" sz="1600" b="0" strike="noStrike" spc="-1" dirty="0">
                <a:latin typeface="Arial"/>
              </a:rPr>
              <a:t>。</a:t>
            </a:r>
          </a:p>
        </p:txBody>
      </p:sp>
      <p:sp>
        <p:nvSpPr>
          <p:cNvPr id="220" name="CustomShape 10"/>
          <p:cNvSpPr/>
          <p:nvPr/>
        </p:nvSpPr>
        <p:spPr>
          <a:xfrm>
            <a:off x="2267744" y="118129"/>
            <a:ext cx="4966864"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1" strike="noStrike" spc="-1" dirty="0">
                <a:latin typeface="Arial"/>
              </a:rPr>
              <a:t>プレイヤーのコンボアタックについて</a:t>
            </a:r>
            <a:endParaRPr lang="en-US" sz="2400" b="0" strike="noStrike" spc="-1" dirty="0">
              <a:latin typeface="Arial"/>
            </a:endParaRPr>
          </a:p>
        </p:txBody>
      </p:sp>
      <p:pic>
        <p:nvPicPr>
          <p:cNvPr id="18" name="図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1204" y="6517080"/>
            <a:ext cx="2272795" cy="340919"/>
          </a:xfrm>
          <a:prstGeom prst="rect">
            <a:avLst/>
          </a:prstGeom>
        </p:spPr>
      </p:pic>
      <p:sp>
        <p:nvSpPr>
          <p:cNvPr id="2" name="下矢印 1"/>
          <p:cNvSpPr/>
          <p:nvPr/>
        </p:nvSpPr>
        <p:spPr>
          <a:xfrm>
            <a:off x="3779520" y="3007360"/>
            <a:ext cx="822960" cy="518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下矢印 2"/>
          <p:cNvSpPr/>
          <p:nvPr/>
        </p:nvSpPr>
        <p:spPr>
          <a:xfrm>
            <a:off x="3756660" y="4655820"/>
            <a:ext cx="830580" cy="5105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背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4" name="角丸四角形 43"/>
          <p:cNvSpPr/>
          <p:nvPr/>
        </p:nvSpPr>
        <p:spPr>
          <a:xfrm>
            <a:off x="144638" y="670798"/>
            <a:ext cx="4394793" cy="1968423"/>
          </a:xfrm>
          <a:prstGeom prst="round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角丸四角形 53"/>
          <p:cNvSpPr/>
          <p:nvPr/>
        </p:nvSpPr>
        <p:spPr>
          <a:xfrm>
            <a:off x="4579602" y="670798"/>
            <a:ext cx="4394793" cy="1968423"/>
          </a:xfrm>
          <a:prstGeom prst="round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p:cNvSpPr/>
          <p:nvPr/>
        </p:nvSpPr>
        <p:spPr>
          <a:xfrm>
            <a:off x="141181" y="2708786"/>
            <a:ext cx="4394793" cy="1977246"/>
          </a:xfrm>
          <a:prstGeom prst="round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p:cNvSpPr/>
          <p:nvPr/>
        </p:nvSpPr>
        <p:spPr>
          <a:xfrm>
            <a:off x="4579985" y="2708786"/>
            <a:ext cx="4394793" cy="1982373"/>
          </a:xfrm>
          <a:prstGeom prst="round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角丸四角形 56"/>
          <p:cNvSpPr/>
          <p:nvPr/>
        </p:nvSpPr>
        <p:spPr>
          <a:xfrm>
            <a:off x="141181" y="4740667"/>
            <a:ext cx="4394794" cy="1938781"/>
          </a:xfrm>
          <a:prstGeom prst="round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3" name="詳細">
            <a:extLst>
              <a:ext uri="{FF2B5EF4-FFF2-40B4-BE49-F238E27FC236}">
                <a16:creationId xmlns:a16="http://schemas.microsoft.com/office/drawing/2014/main" id="{B891A908-FA99-4BBE-B9C9-93527CE19CCA}"/>
              </a:ext>
            </a:extLst>
          </p:cNvPr>
          <p:cNvGrpSpPr/>
          <p:nvPr/>
        </p:nvGrpSpPr>
        <p:grpSpPr>
          <a:xfrm>
            <a:off x="4586083" y="4740667"/>
            <a:ext cx="4387641" cy="1938781"/>
            <a:chOff x="4708205" y="4849020"/>
            <a:chExt cx="4104456" cy="1702315"/>
          </a:xfrm>
        </p:grpSpPr>
        <p:sp>
          <p:nvSpPr>
            <p:cNvPr id="17" name="角丸四角形 16"/>
            <p:cNvSpPr/>
            <p:nvPr/>
          </p:nvSpPr>
          <p:spPr>
            <a:xfrm>
              <a:off x="4708205" y="4849020"/>
              <a:ext cx="4104456" cy="17023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518808" y="5030538"/>
              <a:ext cx="2766837" cy="1477328"/>
            </a:xfrm>
            <a:prstGeom prst="rect">
              <a:avLst/>
            </a:prstGeom>
            <a:noFill/>
          </p:spPr>
          <p:txBody>
            <a:bodyPr wrap="square" rtlCol="0">
              <a:spAutoFit/>
            </a:bodyPr>
            <a:lstStyle/>
            <a:p>
              <a:r>
                <a:rPr kumimoji="1" lang="ja-JP" altLang="en-US" dirty="0"/>
                <a:t>制作時期 </a:t>
              </a:r>
              <a:r>
                <a:rPr kumimoji="1" lang="en-US" altLang="ja-JP" dirty="0"/>
                <a:t>: 2</a:t>
              </a:r>
              <a:r>
                <a:rPr kumimoji="1" lang="ja-JP" altLang="en-US" dirty="0"/>
                <a:t>年前期</a:t>
              </a:r>
              <a:endParaRPr kumimoji="1" lang="en-US" altLang="ja-JP" dirty="0"/>
            </a:p>
            <a:p>
              <a:endParaRPr lang="en-US" altLang="ja-JP" dirty="0"/>
            </a:p>
            <a:p>
              <a:r>
                <a:rPr lang="ja-JP" altLang="en-US" dirty="0"/>
                <a:t>使用言語 </a:t>
              </a:r>
              <a:r>
                <a:rPr lang="en-US" altLang="ja-JP" dirty="0"/>
                <a:t>: C++</a:t>
              </a:r>
            </a:p>
            <a:p>
              <a:endParaRPr kumimoji="1" lang="en-US" altLang="ja-JP" dirty="0"/>
            </a:p>
            <a:p>
              <a:r>
                <a:rPr kumimoji="1" lang="ja-JP" altLang="en-US" dirty="0"/>
                <a:t>動作環境 </a:t>
              </a:r>
              <a:r>
                <a:rPr kumimoji="1" lang="en-US" altLang="ja-JP" dirty="0"/>
                <a:t>: DX</a:t>
              </a:r>
              <a:r>
                <a:rPr kumimoji="1" lang="ja-JP" altLang="en-US" dirty="0"/>
                <a:t>ライブラリ</a:t>
              </a:r>
            </a:p>
          </p:txBody>
        </p:sp>
      </p:grpSp>
      <p:grpSp>
        <p:nvGrpSpPr>
          <p:cNvPr id="48" name="レイトレ">
            <a:extLst>
              <a:ext uri="{FF2B5EF4-FFF2-40B4-BE49-F238E27FC236}">
                <a16:creationId xmlns:a16="http://schemas.microsoft.com/office/drawing/2014/main" id="{6E2D810D-7B3C-4CEE-AC4F-D6C06C6F1264}"/>
              </a:ext>
            </a:extLst>
          </p:cNvPr>
          <p:cNvGrpSpPr/>
          <p:nvPr/>
        </p:nvGrpSpPr>
        <p:grpSpPr>
          <a:xfrm>
            <a:off x="265375" y="4895272"/>
            <a:ext cx="4227708" cy="1616364"/>
            <a:chOff x="265375" y="4895272"/>
            <a:chExt cx="4227708" cy="1616364"/>
          </a:xfrm>
        </p:grpSpPr>
        <p:grpSp>
          <p:nvGrpSpPr>
            <p:cNvPr id="21" name="内容5">
              <a:extLst>
                <a:ext uri="{FF2B5EF4-FFF2-40B4-BE49-F238E27FC236}">
                  <a16:creationId xmlns:a16="http://schemas.microsoft.com/office/drawing/2014/main" id="{923FE0BF-7F33-4416-9F05-2F0363461037}"/>
                </a:ext>
              </a:extLst>
            </p:cNvPr>
            <p:cNvGrpSpPr/>
            <p:nvPr/>
          </p:nvGrpSpPr>
          <p:grpSpPr>
            <a:xfrm>
              <a:off x="2327564" y="4895272"/>
              <a:ext cx="2133600" cy="1616364"/>
              <a:chOff x="2327564" y="4895272"/>
              <a:chExt cx="2133600" cy="1616364"/>
            </a:xfrm>
          </p:grpSpPr>
          <p:sp>
            <p:nvSpPr>
              <p:cNvPr id="29" name="角丸四角形 28"/>
              <p:cNvSpPr/>
              <p:nvPr/>
            </p:nvSpPr>
            <p:spPr>
              <a:xfrm>
                <a:off x="2327564" y="5320146"/>
                <a:ext cx="2133600" cy="11914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2327564" y="4895272"/>
                <a:ext cx="2115127" cy="378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内容文(レイトレ)"/>
            <p:cNvSpPr txBox="1"/>
            <p:nvPr/>
          </p:nvSpPr>
          <p:spPr>
            <a:xfrm>
              <a:off x="2353388" y="5433241"/>
              <a:ext cx="2139695" cy="877163"/>
            </a:xfrm>
            <a:prstGeom prst="rect">
              <a:avLst/>
            </a:prstGeom>
            <a:noFill/>
          </p:spPr>
          <p:txBody>
            <a:bodyPr wrap="square" rtlCol="0">
              <a:spAutoFit/>
            </a:bodyPr>
            <a:lstStyle/>
            <a:p>
              <a:pPr>
                <a:lnSpc>
                  <a:spcPct val="100000"/>
                </a:lnSpc>
              </a:pPr>
              <a:r>
                <a:rPr lang="en-US" altLang="ja-JP" sz="1700" spc="-1" dirty="0" err="1">
                  <a:solidFill>
                    <a:srgbClr val="000000"/>
                  </a:solidFill>
                  <a:latin typeface="+mn-ea"/>
                </a:rPr>
                <a:t>球体の明るさ</a:t>
              </a:r>
              <a:r>
                <a:rPr lang="en-US" altLang="ja-JP" sz="1700" spc="-1" dirty="0">
                  <a:solidFill>
                    <a:srgbClr val="000000"/>
                  </a:solidFill>
                  <a:latin typeface="+mn-ea"/>
                </a:rPr>
                <a:t>、 床</a:t>
              </a:r>
              <a:r>
                <a:rPr lang="ja-JP" altLang="en-US" sz="1700" spc="-1" dirty="0">
                  <a:solidFill>
                    <a:srgbClr val="000000"/>
                  </a:solidFill>
                  <a:latin typeface="+mn-ea"/>
                </a:rPr>
                <a:t>の反射、</a:t>
              </a:r>
              <a:r>
                <a:rPr lang="en-US" altLang="ja-JP" sz="1700" spc="-1" dirty="0" err="1">
                  <a:solidFill>
                    <a:srgbClr val="000000"/>
                  </a:solidFill>
                  <a:latin typeface="+mn-ea"/>
                </a:rPr>
                <a:t>スペキュラ</a:t>
              </a:r>
              <a:r>
                <a:rPr lang="ja-JP" altLang="en-US" sz="1700" spc="-1" dirty="0">
                  <a:solidFill>
                    <a:srgbClr val="000000"/>
                  </a:solidFill>
                  <a:latin typeface="+mn-ea"/>
                </a:rPr>
                <a:t>などの</a:t>
              </a:r>
              <a:r>
                <a:rPr lang="en-US" altLang="ja-JP" sz="1700" spc="-1" dirty="0" err="1">
                  <a:solidFill>
                    <a:srgbClr val="000000"/>
                  </a:solidFill>
                  <a:latin typeface="+mn-ea"/>
                </a:rPr>
                <a:t>実装</a:t>
              </a:r>
              <a:r>
                <a:rPr lang="ja-JP" altLang="en-US" sz="1700" spc="-1" dirty="0">
                  <a:solidFill>
                    <a:srgbClr val="000000"/>
                  </a:solidFill>
                  <a:latin typeface="+mn-ea"/>
                </a:rPr>
                <a:t>が課題でした。</a:t>
              </a:r>
              <a:endParaRPr lang="en-US" altLang="ja-JP" sz="1700" spc="-1" dirty="0">
                <a:latin typeface="+mn-ea"/>
              </a:endParaRPr>
            </a:p>
          </p:txBody>
        </p:sp>
        <p:pic>
          <p:nvPicPr>
            <p:cNvPr id="15" name="図 14"/>
            <p:cNvPicPr>
              <a:picLocks noChangeAspect="1"/>
            </p:cNvPicPr>
            <p:nvPr/>
          </p:nvPicPr>
          <p:blipFill rotWithShape="1">
            <a:blip r:embed="rId4" cstate="print">
              <a:extLst>
                <a:ext uri="{28A0092B-C50C-407E-A947-70E740481C1C}">
                  <a14:useLocalDpi xmlns:a14="http://schemas.microsoft.com/office/drawing/2010/main" val="0"/>
                </a:ext>
              </a:extLst>
            </a:blip>
            <a:srcRect t="5987"/>
            <a:stretch/>
          </p:blipFill>
          <p:spPr>
            <a:xfrm>
              <a:off x="265375" y="4961511"/>
              <a:ext cx="1975472" cy="1482054"/>
            </a:xfrm>
            <a:prstGeom prst="rect">
              <a:avLst/>
            </a:prstGeom>
          </p:spPr>
        </p:pic>
        <p:sp>
          <p:nvSpPr>
            <p:cNvPr id="24" name="テキスト ボックス 23"/>
            <p:cNvSpPr txBox="1"/>
            <p:nvPr/>
          </p:nvSpPr>
          <p:spPr>
            <a:xfrm>
              <a:off x="2365767" y="4921915"/>
              <a:ext cx="2025258" cy="353943"/>
            </a:xfrm>
            <a:prstGeom prst="rect">
              <a:avLst/>
            </a:prstGeom>
            <a:noFill/>
          </p:spPr>
          <p:txBody>
            <a:bodyPr wrap="square" rtlCol="0">
              <a:spAutoFit/>
            </a:bodyPr>
            <a:lstStyle/>
            <a:p>
              <a:pPr algn="ctr"/>
              <a:r>
                <a:rPr lang="ja-JP" altLang="en-US" sz="1700" dirty="0"/>
                <a:t>レイトレーシング</a:t>
              </a:r>
              <a:endParaRPr kumimoji="1" lang="ja-JP" altLang="en-US" sz="1700" dirty="0"/>
            </a:p>
          </p:txBody>
        </p:sp>
      </p:grpSp>
      <p:grpSp>
        <p:nvGrpSpPr>
          <p:cNvPr id="52" name="ビリヤード">
            <a:extLst>
              <a:ext uri="{FF2B5EF4-FFF2-40B4-BE49-F238E27FC236}">
                <a16:creationId xmlns:a16="http://schemas.microsoft.com/office/drawing/2014/main" id="{4CBAB66C-421E-4358-9AA4-FC1F0A30F5C5}"/>
              </a:ext>
            </a:extLst>
          </p:cNvPr>
          <p:cNvGrpSpPr/>
          <p:nvPr/>
        </p:nvGrpSpPr>
        <p:grpSpPr>
          <a:xfrm>
            <a:off x="4688215" y="2872509"/>
            <a:ext cx="4367316" cy="1616364"/>
            <a:chOff x="4688215" y="2872509"/>
            <a:chExt cx="4367316" cy="1616364"/>
          </a:xfrm>
        </p:grpSpPr>
        <p:grpSp>
          <p:nvGrpSpPr>
            <p:cNvPr id="37" name="内容4">
              <a:extLst>
                <a:ext uri="{FF2B5EF4-FFF2-40B4-BE49-F238E27FC236}">
                  <a16:creationId xmlns:a16="http://schemas.microsoft.com/office/drawing/2014/main" id="{DAC2BCF9-A567-4F3F-BD47-85D10B63C195}"/>
                </a:ext>
              </a:extLst>
            </p:cNvPr>
            <p:cNvGrpSpPr/>
            <p:nvPr/>
          </p:nvGrpSpPr>
          <p:grpSpPr>
            <a:xfrm>
              <a:off x="6761019" y="2872509"/>
              <a:ext cx="2138217" cy="1616364"/>
              <a:chOff x="6761019" y="2872509"/>
              <a:chExt cx="2138217" cy="1616364"/>
            </a:xfrm>
          </p:grpSpPr>
          <p:sp>
            <p:nvSpPr>
              <p:cNvPr id="33" name="角丸四角形 32"/>
              <p:cNvSpPr/>
              <p:nvPr/>
            </p:nvSpPr>
            <p:spPr>
              <a:xfrm>
                <a:off x="6761019" y="3297383"/>
                <a:ext cx="2133600" cy="11914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p:cNvSpPr/>
              <p:nvPr/>
            </p:nvSpPr>
            <p:spPr>
              <a:xfrm>
                <a:off x="6765636" y="2872509"/>
                <a:ext cx="2133600" cy="378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内容文(ビリヤード)"/>
            <p:cNvSpPr/>
            <p:nvPr/>
          </p:nvSpPr>
          <p:spPr>
            <a:xfrm>
              <a:off x="6895291" y="3444386"/>
              <a:ext cx="2160240" cy="877163"/>
            </a:xfrm>
            <a:prstGeom prst="rect">
              <a:avLst/>
            </a:prstGeom>
          </p:spPr>
          <p:txBody>
            <a:bodyPr wrap="square">
              <a:spAutoFit/>
            </a:bodyPr>
            <a:lstStyle/>
            <a:p>
              <a:pPr>
                <a:lnSpc>
                  <a:spcPct val="100000"/>
                </a:lnSpc>
              </a:pPr>
              <a:r>
                <a:rPr lang="en-US" altLang="ja-JP" sz="1700" spc="-1" dirty="0" err="1">
                  <a:solidFill>
                    <a:srgbClr val="000000"/>
                  </a:solidFill>
                  <a:latin typeface="+mn-ea"/>
                </a:rPr>
                <a:t>物体がぶつかった</a:t>
              </a:r>
              <a:endParaRPr lang="en-US" altLang="ja-JP" sz="1700" spc="-1" dirty="0">
                <a:solidFill>
                  <a:srgbClr val="000000"/>
                </a:solidFill>
                <a:latin typeface="+mn-ea"/>
              </a:endParaRPr>
            </a:p>
            <a:p>
              <a:pPr>
                <a:lnSpc>
                  <a:spcPct val="100000"/>
                </a:lnSpc>
              </a:pPr>
              <a:r>
                <a:rPr lang="en-US" altLang="ja-JP" sz="1700" spc="-1" dirty="0" err="1">
                  <a:solidFill>
                    <a:srgbClr val="000000"/>
                  </a:solidFill>
                  <a:latin typeface="+mn-ea"/>
                </a:rPr>
                <a:t>ときの力の分散を</a:t>
              </a:r>
              <a:endParaRPr lang="en-US" altLang="ja-JP" sz="1700" spc="-1" dirty="0">
                <a:solidFill>
                  <a:srgbClr val="000000"/>
                </a:solidFill>
                <a:latin typeface="+mn-ea"/>
              </a:endParaRPr>
            </a:p>
            <a:p>
              <a:pPr>
                <a:lnSpc>
                  <a:spcPct val="100000"/>
                </a:lnSpc>
              </a:pPr>
              <a:r>
                <a:rPr lang="en-US" altLang="ja-JP" sz="1700" spc="-1" dirty="0" err="1">
                  <a:solidFill>
                    <a:srgbClr val="000000"/>
                  </a:solidFill>
                  <a:latin typeface="+mn-ea"/>
                </a:rPr>
                <a:t>求める課題</a:t>
              </a:r>
              <a:r>
                <a:rPr lang="ja-JP" altLang="en-US" sz="1700" spc="-1" dirty="0" err="1">
                  <a:solidFill>
                    <a:srgbClr val="000000"/>
                  </a:solidFill>
                  <a:latin typeface="+mn-ea"/>
                </a:rPr>
                <a:t>で</a:t>
              </a:r>
              <a:r>
                <a:rPr lang="ja-JP" altLang="en-US" sz="1700" spc="-1" dirty="0">
                  <a:solidFill>
                    <a:srgbClr val="000000"/>
                  </a:solidFill>
                  <a:latin typeface="+mn-ea"/>
                </a:rPr>
                <a:t>した</a:t>
              </a:r>
              <a:r>
                <a:rPr lang="en-US" altLang="ja-JP" sz="1700" spc="-1" dirty="0">
                  <a:solidFill>
                    <a:srgbClr val="000000"/>
                  </a:solidFill>
                  <a:latin typeface="+mn-ea"/>
                </a:rPr>
                <a:t>。</a:t>
              </a:r>
              <a:endParaRPr lang="en-US" altLang="ja-JP" sz="1700" spc="-1" dirty="0">
                <a:latin typeface="+mn-ea"/>
              </a:endParaRPr>
            </a:p>
          </p:txBody>
        </p:sp>
        <p:pic>
          <p:nvPicPr>
            <p:cNvPr id="14" name="図 13"/>
            <p:cNvPicPr>
              <a:picLocks noChangeAspect="1"/>
            </p:cNvPicPr>
            <p:nvPr/>
          </p:nvPicPr>
          <p:blipFill rotWithShape="1">
            <a:blip r:embed="rId5" cstate="print">
              <a:extLst>
                <a:ext uri="{28A0092B-C50C-407E-A947-70E740481C1C}">
                  <a14:useLocalDpi xmlns:a14="http://schemas.microsoft.com/office/drawing/2010/main" val="0"/>
                </a:ext>
              </a:extLst>
            </a:blip>
            <a:srcRect t="5955" b="1"/>
            <a:stretch/>
          </p:blipFill>
          <p:spPr>
            <a:xfrm>
              <a:off x="4688215" y="2938201"/>
              <a:ext cx="1969912" cy="1478376"/>
            </a:xfrm>
            <a:prstGeom prst="rect">
              <a:avLst/>
            </a:prstGeom>
          </p:spPr>
        </p:pic>
        <p:sp>
          <p:nvSpPr>
            <p:cNvPr id="39" name="テキスト ボックス 38"/>
            <p:cNvSpPr txBox="1"/>
            <p:nvPr/>
          </p:nvSpPr>
          <p:spPr>
            <a:xfrm>
              <a:off x="7089465" y="2876385"/>
              <a:ext cx="1435410" cy="369332"/>
            </a:xfrm>
            <a:prstGeom prst="rect">
              <a:avLst/>
            </a:prstGeom>
            <a:noFill/>
          </p:spPr>
          <p:txBody>
            <a:bodyPr wrap="square" rtlCol="0">
              <a:spAutoFit/>
            </a:bodyPr>
            <a:lstStyle/>
            <a:p>
              <a:pPr algn="ctr"/>
              <a:r>
                <a:rPr lang="ja-JP" altLang="en-US" dirty="0"/>
                <a:t>ビリヤード</a:t>
              </a:r>
              <a:endParaRPr kumimoji="1" lang="ja-JP" altLang="en-US" dirty="0"/>
            </a:p>
          </p:txBody>
        </p:sp>
      </p:grpSp>
      <p:grpSp>
        <p:nvGrpSpPr>
          <p:cNvPr id="50" name="坂道の加速">
            <a:extLst>
              <a:ext uri="{FF2B5EF4-FFF2-40B4-BE49-F238E27FC236}">
                <a16:creationId xmlns:a16="http://schemas.microsoft.com/office/drawing/2014/main" id="{08B683D6-1A04-461B-A527-9AE6158A6A99}"/>
              </a:ext>
            </a:extLst>
          </p:cNvPr>
          <p:cNvGrpSpPr/>
          <p:nvPr/>
        </p:nvGrpSpPr>
        <p:grpSpPr>
          <a:xfrm>
            <a:off x="256473" y="2876765"/>
            <a:ext cx="4191376" cy="1616364"/>
            <a:chOff x="256473" y="2876765"/>
            <a:chExt cx="4191376" cy="1616364"/>
          </a:xfrm>
        </p:grpSpPr>
        <p:grpSp>
          <p:nvGrpSpPr>
            <p:cNvPr id="26" name="内容3">
              <a:extLst>
                <a:ext uri="{FF2B5EF4-FFF2-40B4-BE49-F238E27FC236}">
                  <a16:creationId xmlns:a16="http://schemas.microsoft.com/office/drawing/2014/main" id="{51F1D5AF-81F0-4999-95F0-742A8C8AA5CC}"/>
                </a:ext>
              </a:extLst>
            </p:cNvPr>
            <p:cNvGrpSpPr/>
            <p:nvPr/>
          </p:nvGrpSpPr>
          <p:grpSpPr>
            <a:xfrm>
              <a:off x="2309632" y="2876765"/>
              <a:ext cx="2138217" cy="1616364"/>
              <a:chOff x="2309632" y="2876765"/>
              <a:chExt cx="2138217" cy="1616364"/>
            </a:xfrm>
          </p:grpSpPr>
          <p:sp>
            <p:nvSpPr>
              <p:cNvPr id="27" name="角丸四角形 26"/>
              <p:cNvSpPr/>
              <p:nvPr/>
            </p:nvSpPr>
            <p:spPr>
              <a:xfrm>
                <a:off x="2309632" y="3301639"/>
                <a:ext cx="2133600" cy="11914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p:cNvSpPr/>
              <p:nvPr/>
            </p:nvSpPr>
            <p:spPr>
              <a:xfrm>
                <a:off x="2314249" y="2876765"/>
                <a:ext cx="2133600" cy="378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内容文(坂道の加速)"/>
            <p:cNvSpPr txBox="1"/>
            <p:nvPr/>
          </p:nvSpPr>
          <p:spPr>
            <a:xfrm>
              <a:off x="2345121" y="3454546"/>
              <a:ext cx="2098485" cy="877163"/>
            </a:xfrm>
            <a:prstGeom prst="rect">
              <a:avLst/>
            </a:prstGeom>
            <a:noFill/>
          </p:spPr>
          <p:txBody>
            <a:bodyPr wrap="square" rtlCol="0">
              <a:spAutoFit/>
            </a:bodyPr>
            <a:lstStyle/>
            <a:p>
              <a:pPr>
                <a:lnSpc>
                  <a:spcPct val="100000"/>
                </a:lnSpc>
              </a:pPr>
              <a:r>
                <a:rPr lang="en-US" altLang="ja-JP" sz="1700" spc="-1" dirty="0" err="1">
                  <a:solidFill>
                    <a:srgbClr val="000000"/>
                  </a:solidFill>
                  <a:latin typeface="+mn-ea"/>
                </a:rPr>
                <a:t>角度による重力変化から推進力を求める課題</a:t>
              </a:r>
              <a:r>
                <a:rPr lang="ja-JP" altLang="en-US" sz="1700" spc="-1" dirty="0" err="1">
                  <a:solidFill>
                    <a:srgbClr val="000000"/>
                  </a:solidFill>
                  <a:latin typeface="+mn-ea"/>
                </a:rPr>
                <a:t>で</a:t>
              </a:r>
              <a:r>
                <a:rPr lang="ja-JP" altLang="en-US" sz="1700" spc="-1" dirty="0">
                  <a:solidFill>
                    <a:srgbClr val="000000"/>
                  </a:solidFill>
                  <a:latin typeface="+mn-ea"/>
                </a:rPr>
                <a:t>した</a:t>
              </a:r>
              <a:r>
                <a:rPr lang="en-US" altLang="ja-JP" sz="1700" spc="-1" dirty="0">
                  <a:solidFill>
                    <a:srgbClr val="000000"/>
                  </a:solidFill>
                  <a:latin typeface="+mn-ea"/>
                </a:rPr>
                <a:t>。</a:t>
              </a:r>
              <a:endParaRPr lang="en-US" altLang="ja-JP" sz="1700" spc="-1" dirty="0">
                <a:latin typeface="+mn-ea"/>
              </a:endParaRPr>
            </a:p>
          </p:txBody>
        </p:sp>
        <p:pic>
          <p:nvPicPr>
            <p:cNvPr id="13" name="図 12"/>
            <p:cNvPicPr>
              <a:picLocks noChangeAspect="1"/>
            </p:cNvPicPr>
            <p:nvPr/>
          </p:nvPicPr>
          <p:blipFill rotWithShape="1">
            <a:blip r:embed="rId6" cstate="print">
              <a:extLst>
                <a:ext uri="{28A0092B-C50C-407E-A947-70E740481C1C}">
                  <a14:useLocalDpi xmlns:a14="http://schemas.microsoft.com/office/drawing/2010/main" val="0"/>
                </a:ext>
              </a:extLst>
            </a:blip>
            <a:srcRect t="6342"/>
            <a:stretch/>
          </p:blipFill>
          <p:spPr>
            <a:xfrm>
              <a:off x="256473" y="2933560"/>
              <a:ext cx="1966863" cy="1476463"/>
            </a:xfrm>
            <a:prstGeom prst="rect">
              <a:avLst/>
            </a:prstGeom>
          </p:spPr>
        </p:pic>
        <p:sp>
          <p:nvSpPr>
            <p:cNvPr id="20" name="テキスト ボックス 19"/>
            <p:cNvSpPr txBox="1"/>
            <p:nvPr/>
          </p:nvSpPr>
          <p:spPr>
            <a:xfrm>
              <a:off x="2709496" y="2902130"/>
              <a:ext cx="1387372" cy="353943"/>
            </a:xfrm>
            <a:prstGeom prst="rect">
              <a:avLst/>
            </a:prstGeom>
            <a:noFill/>
          </p:spPr>
          <p:txBody>
            <a:bodyPr wrap="square" rtlCol="0">
              <a:spAutoFit/>
            </a:bodyPr>
            <a:lstStyle/>
            <a:p>
              <a:pPr algn="ctr"/>
              <a:r>
                <a:rPr lang="ja-JP" altLang="en-US" sz="1700" dirty="0"/>
                <a:t>坂道の加速</a:t>
              </a:r>
              <a:endParaRPr kumimoji="1" lang="ja-JP" altLang="en-US" sz="1700" dirty="0"/>
            </a:p>
          </p:txBody>
        </p:sp>
      </p:grpSp>
      <p:grpSp>
        <p:nvGrpSpPr>
          <p:cNvPr id="51" name="振り子">
            <a:extLst>
              <a:ext uri="{FF2B5EF4-FFF2-40B4-BE49-F238E27FC236}">
                <a16:creationId xmlns:a16="http://schemas.microsoft.com/office/drawing/2014/main" id="{DB896176-FC63-4586-8168-4471930889CB}"/>
              </a:ext>
            </a:extLst>
          </p:cNvPr>
          <p:cNvGrpSpPr/>
          <p:nvPr/>
        </p:nvGrpSpPr>
        <p:grpSpPr>
          <a:xfrm>
            <a:off x="4686397" y="854363"/>
            <a:ext cx="4198984" cy="1616364"/>
            <a:chOff x="4686397" y="854363"/>
            <a:chExt cx="4198984" cy="1616364"/>
          </a:xfrm>
        </p:grpSpPr>
        <p:grpSp>
          <p:nvGrpSpPr>
            <p:cNvPr id="42" name="内容2">
              <a:extLst>
                <a:ext uri="{FF2B5EF4-FFF2-40B4-BE49-F238E27FC236}">
                  <a16:creationId xmlns:a16="http://schemas.microsoft.com/office/drawing/2014/main" id="{3223202F-F401-4AFE-A2B1-F209C33DB8AD}"/>
                </a:ext>
              </a:extLst>
            </p:cNvPr>
            <p:cNvGrpSpPr/>
            <p:nvPr/>
          </p:nvGrpSpPr>
          <p:grpSpPr>
            <a:xfrm>
              <a:off x="6747164" y="854363"/>
              <a:ext cx="2138217" cy="1616364"/>
              <a:chOff x="6747164" y="854363"/>
              <a:chExt cx="2138217" cy="1616364"/>
            </a:xfrm>
          </p:grpSpPr>
          <p:sp>
            <p:nvSpPr>
              <p:cNvPr id="31" name="角丸四角形 30"/>
              <p:cNvSpPr/>
              <p:nvPr/>
            </p:nvSpPr>
            <p:spPr>
              <a:xfrm>
                <a:off x="6747164" y="1279237"/>
                <a:ext cx="2133600" cy="11914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p:cNvSpPr/>
              <p:nvPr/>
            </p:nvSpPr>
            <p:spPr>
              <a:xfrm>
                <a:off x="6751781" y="854363"/>
                <a:ext cx="2133600" cy="378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内容文(振り子)"/>
            <p:cNvSpPr/>
            <p:nvPr/>
          </p:nvSpPr>
          <p:spPr>
            <a:xfrm>
              <a:off x="6866019" y="1419615"/>
              <a:ext cx="2010768" cy="877163"/>
            </a:xfrm>
            <a:prstGeom prst="rect">
              <a:avLst/>
            </a:prstGeom>
          </p:spPr>
          <p:txBody>
            <a:bodyPr wrap="square">
              <a:spAutoFit/>
            </a:bodyPr>
            <a:lstStyle/>
            <a:p>
              <a:pPr>
                <a:lnSpc>
                  <a:spcPct val="100000"/>
                </a:lnSpc>
              </a:pPr>
              <a:r>
                <a:rPr lang="en-US" altLang="ja-JP" sz="1700" spc="-1" dirty="0" err="1">
                  <a:solidFill>
                    <a:srgbClr val="000000"/>
                  </a:solidFill>
                  <a:latin typeface="+mn-ea"/>
                </a:rPr>
                <a:t>振り子運動による</a:t>
              </a:r>
              <a:endParaRPr lang="en-US" altLang="ja-JP" sz="1700" spc="-1" dirty="0">
                <a:solidFill>
                  <a:srgbClr val="000000"/>
                </a:solidFill>
                <a:latin typeface="+mn-ea"/>
              </a:endParaRPr>
            </a:p>
            <a:p>
              <a:pPr>
                <a:lnSpc>
                  <a:spcPct val="100000"/>
                </a:lnSpc>
              </a:pPr>
              <a:r>
                <a:rPr lang="en-US" altLang="ja-JP" sz="1700" spc="-1" dirty="0" err="1">
                  <a:solidFill>
                    <a:srgbClr val="000000"/>
                  </a:solidFill>
                  <a:latin typeface="+mn-ea"/>
                </a:rPr>
                <a:t>加速度の変化を</a:t>
              </a:r>
              <a:endParaRPr lang="en-US" altLang="ja-JP" sz="1700" spc="-1" dirty="0">
                <a:solidFill>
                  <a:srgbClr val="000000"/>
                </a:solidFill>
                <a:latin typeface="+mn-ea"/>
              </a:endParaRPr>
            </a:p>
            <a:p>
              <a:pPr>
                <a:lnSpc>
                  <a:spcPct val="100000"/>
                </a:lnSpc>
              </a:pPr>
              <a:r>
                <a:rPr lang="en-US" altLang="ja-JP" sz="1700" spc="-1" dirty="0" err="1">
                  <a:solidFill>
                    <a:srgbClr val="000000"/>
                  </a:solidFill>
                  <a:latin typeface="+mn-ea"/>
                </a:rPr>
                <a:t>求める課題</a:t>
              </a:r>
              <a:r>
                <a:rPr lang="ja-JP" altLang="en-US" sz="1700" spc="-1" dirty="0" err="1">
                  <a:solidFill>
                    <a:srgbClr val="000000"/>
                  </a:solidFill>
                  <a:latin typeface="+mn-ea"/>
                </a:rPr>
                <a:t>で</a:t>
              </a:r>
              <a:r>
                <a:rPr lang="ja-JP" altLang="en-US" sz="1700" spc="-1" dirty="0">
                  <a:solidFill>
                    <a:srgbClr val="000000"/>
                  </a:solidFill>
                  <a:latin typeface="+mn-ea"/>
                </a:rPr>
                <a:t>した</a:t>
              </a:r>
              <a:r>
                <a:rPr lang="en-US" altLang="ja-JP" sz="1700" spc="-1" dirty="0">
                  <a:solidFill>
                    <a:srgbClr val="000000"/>
                  </a:solidFill>
                  <a:latin typeface="+mn-ea"/>
                </a:rPr>
                <a:t>。</a:t>
              </a:r>
              <a:endParaRPr lang="en-US" altLang="ja-JP" sz="1700" spc="-1" dirty="0">
                <a:latin typeface="+mn-ea"/>
              </a:endParaRPr>
            </a:p>
          </p:txBody>
        </p:sp>
        <p:pic>
          <p:nvPicPr>
            <p:cNvPr id="12" name="図 11"/>
            <p:cNvPicPr>
              <a:picLocks noChangeAspect="1"/>
            </p:cNvPicPr>
            <p:nvPr/>
          </p:nvPicPr>
          <p:blipFill rotWithShape="1">
            <a:blip r:embed="rId7" cstate="print">
              <a:extLst>
                <a:ext uri="{28A0092B-C50C-407E-A947-70E740481C1C}">
                  <a14:useLocalDpi xmlns:a14="http://schemas.microsoft.com/office/drawing/2010/main" val="0"/>
                </a:ext>
              </a:extLst>
            </a:blip>
            <a:srcRect t="6459"/>
            <a:stretch/>
          </p:blipFill>
          <p:spPr>
            <a:xfrm>
              <a:off x="4686397" y="927687"/>
              <a:ext cx="1967806" cy="1475327"/>
            </a:xfrm>
            <a:prstGeom prst="rect">
              <a:avLst/>
            </a:prstGeom>
          </p:spPr>
        </p:pic>
        <p:sp>
          <p:nvSpPr>
            <p:cNvPr id="38" name="テキスト ボックス 37"/>
            <p:cNvSpPr txBox="1"/>
            <p:nvPr/>
          </p:nvSpPr>
          <p:spPr>
            <a:xfrm>
              <a:off x="7271345" y="856075"/>
              <a:ext cx="1121990" cy="369332"/>
            </a:xfrm>
            <a:prstGeom prst="rect">
              <a:avLst/>
            </a:prstGeom>
            <a:noFill/>
          </p:spPr>
          <p:txBody>
            <a:bodyPr wrap="square" rtlCol="0">
              <a:spAutoFit/>
            </a:bodyPr>
            <a:lstStyle/>
            <a:p>
              <a:pPr algn="ctr"/>
              <a:r>
                <a:rPr lang="ja-JP" altLang="en-US" dirty="0"/>
                <a:t>振り子</a:t>
              </a:r>
              <a:endParaRPr kumimoji="1" lang="ja-JP" altLang="en-US" dirty="0"/>
            </a:p>
          </p:txBody>
        </p:sp>
      </p:grpSp>
      <p:grpSp>
        <p:nvGrpSpPr>
          <p:cNvPr id="49" name="モンキーハンティング">
            <a:extLst>
              <a:ext uri="{FF2B5EF4-FFF2-40B4-BE49-F238E27FC236}">
                <a16:creationId xmlns:a16="http://schemas.microsoft.com/office/drawing/2014/main" id="{DCC1CE4C-205B-47A7-A42B-4027FF0192E1}"/>
              </a:ext>
            </a:extLst>
          </p:cNvPr>
          <p:cNvGrpSpPr/>
          <p:nvPr/>
        </p:nvGrpSpPr>
        <p:grpSpPr>
          <a:xfrm>
            <a:off x="262778" y="858981"/>
            <a:ext cx="4349152" cy="1716698"/>
            <a:chOff x="262778" y="858981"/>
            <a:chExt cx="4349152" cy="1716698"/>
          </a:xfrm>
        </p:grpSpPr>
        <p:grpSp>
          <p:nvGrpSpPr>
            <p:cNvPr id="36" name="内容1">
              <a:extLst>
                <a:ext uri="{FF2B5EF4-FFF2-40B4-BE49-F238E27FC236}">
                  <a16:creationId xmlns:a16="http://schemas.microsoft.com/office/drawing/2014/main" id="{B1E0E1C3-5E77-4E96-A843-4B99409706F3}"/>
                </a:ext>
              </a:extLst>
            </p:cNvPr>
            <p:cNvGrpSpPr/>
            <p:nvPr/>
          </p:nvGrpSpPr>
          <p:grpSpPr>
            <a:xfrm>
              <a:off x="2309091" y="858981"/>
              <a:ext cx="2138217" cy="1616364"/>
              <a:chOff x="2309091" y="858981"/>
              <a:chExt cx="2138217" cy="1616364"/>
            </a:xfrm>
          </p:grpSpPr>
          <p:sp>
            <p:nvSpPr>
              <p:cNvPr id="9" name="角丸四角形 8"/>
              <p:cNvSpPr/>
              <p:nvPr/>
            </p:nvSpPr>
            <p:spPr>
              <a:xfrm>
                <a:off x="2309091" y="1283855"/>
                <a:ext cx="2133600" cy="11914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2313708" y="858981"/>
                <a:ext cx="2133600" cy="3786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内容文(モンハン)"/>
            <p:cNvSpPr txBox="1"/>
            <p:nvPr/>
          </p:nvSpPr>
          <p:spPr>
            <a:xfrm>
              <a:off x="2421104" y="1421517"/>
              <a:ext cx="1952682" cy="1154162"/>
            </a:xfrm>
            <a:prstGeom prst="rect">
              <a:avLst/>
            </a:prstGeom>
            <a:noFill/>
          </p:spPr>
          <p:txBody>
            <a:bodyPr wrap="square" rtlCol="0">
              <a:spAutoFit/>
            </a:bodyPr>
            <a:lstStyle/>
            <a:p>
              <a:r>
                <a:rPr lang="ja-JP" altLang="en-US" sz="1700" dirty="0"/>
                <a:t>発射と同時に落下してくる物体に石を当てる課題でした。</a:t>
              </a:r>
              <a:endParaRPr lang="en-US" altLang="ja-JP" sz="1700" dirty="0"/>
            </a:p>
            <a:p>
              <a:endParaRPr kumimoji="1" lang="ja-JP" altLang="en-US" dirty="0"/>
            </a:p>
          </p:txBody>
        </p:sp>
        <p:pic>
          <p:nvPicPr>
            <p:cNvPr id="11" name="図 10"/>
            <p:cNvPicPr>
              <a:picLocks noChangeAspect="1"/>
            </p:cNvPicPr>
            <p:nvPr/>
          </p:nvPicPr>
          <p:blipFill rotWithShape="1">
            <a:blip r:embed="rId8" cstate="print">
              <a:extLst>
                <a:ext uri="{28A0092B-C50C-407E-A947-70E740481C1C}">
                  <a14:useLocalDpi xmlns:a14="http://schemas.microsoft.com/office/drawing/2010/main" val="0"/>
                </a:ext>
              </a:extLst>
            </a:blip>
            <a:srcRect t="6409"/>
            <a:stretch/>
          </p:blipFill>
          <p:spPr>
            <a:xfrm>
              <a:off x="262778" y="931325"/>
              <a:ext cx="1961909" cy="1471689"/>
            </a:xfrm>
            <a:prstGeom prst="rect">
              <a:avLst/>
            </a:prstGeom>
          </p:spPr>
        </p:pic>
        <p:sp>
          <p:nvSpPr>
            <p:cNvPr id="3" name="テキスト ボックス 2"/>
            <p:cNvSpPr txBox="1"/>
            <p:nvPr/>
          </p:nvSpPr>
          <p:spPr>
            <a:xfrm>
              <a:off x="2176796" y="866797"/>
              <a:ext cx="2435134" cy="353943"/>
            </a:xfrm>
            <a:prstGeom prst="rect">
              <a:avLst/>
            </a:prstGeom>
            <a:noFill/>
          </p:spPr>
          <p:txBody>
            <a:bodyPr wrap="square" rtlCol="0">
              <a:spAutoFit/>
            </a:bodyPr>
            <a:lstStyle/>
            <a:p>
              <a:pPr algn="ctr"/>
              <a:r>
                <a:rPr kumimoji="1" lang="ja-JP" altLang="en-US" sz="1700" dirty="0">
                  <a:latin typeface="+mn-ea"/>
                </a:rPr>
                <a:t>モンキーハンティング</a:t>
              </a:r>
            </a:p>
          </p:txBody>
        </p:sp>
      </p:grpSp>
      <p:grpSp>
        <p:nvGrpSpPr>
          <p:cNvPr id="43" name="タイトル">
            <a:extLst>
              <a:ext uri="{FF2B5EF4-FFF2-40B4-BE49-F238E27FC236}">
                <a16:creationId xmlns:a16="http://schemas.microsoft.com/office/drawing/2014/main" id="{7B2CBA4B-1917-4C84-A15E-6E2F6253841A}"/>
              </a:ext>
            </a:extLst>
          </p:cNvPr>
          <p:cNvGrpSpPr/>
          <p:nvPr/>
        </p:nvGrpSpPr>
        <p:grpSpPr>
          <a:xfrm>
            <a:off x="146944" y="86024"/>
            <a:ext cx="8826781" cy="584775"/>
            <a:chOff x="146944" y="86024"/>
            <a:chExt cx="8826781" cy="584775"/>
          </a:xfrm>
        </p:grpSpPr>
        <p:sp>
          <p:nvSpPr>
            <p:cNvPr id="35" name="角丸四角形 34"/>
            <p:cNvSpPr/>
            <p:nvPr/>
          </p:nvSpPr>
          <p:spPr>
            <a:xfrm>
              <a:off x="146944" y="93603"/>
              <a:ext cx="8826781" cy="523220"/>
            </a:xfrm>
            <a:prstGeom prst="round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2724131" y="86024"/>
              <a:ext cx="3672408" cy="584775"/>
            </a:xfrm>
            <a:prstGeom prst="rect">
              <a:avLst/>
            </a:prstGeom>
            <a:noFill/>
          </p:spPr>
          <p:txBody>
            <a:bodyPr wrap="square" rtlCol="0">
              <a:spAutoFit/>
            </a:bodyPr>
            <a:lstStyle/>
            <a:p>
              <a:pPr algn="ctr"/>
              <a:r>
                <a:rPr lang="ja-JP" altLang="en-US" sz="3200" dirty="0"/>
                <a:t>数      学</a:t>
              </a:r>
              <a:endParaRPr kumimoji="1" lang="ja-JP" altLang="en-US" sz="3200" dirty="0"/>
            </a:p>
          </p:txBody>
        </p:sp>
      </p:grpSp>
    </p:spTree>
    <p:extLst>
      <p:ext uri="{BB962C8B-B14F-4D97-AF65-F5344CB8AC3E}">
        <p14:creationId xmlns:p14="http://schemas.microsoft.com/office/powerpoint/2010/main" val="156340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背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7" name="青グラ"/>
          <p:cNvSpPr/>
          <p:nvPr/>
        </p:nvSpPr>
        <p:spPr>
          <a:xfrm>
            <a:off x="0" y="0"/>
            <a:ext cx="9144000" cy="6858000"/>
          </a:xfrm>
          <a:prstGeom prst="rect">
            <a:avLst/>
          </a:prstGeom>
          <a:gradFill flip="none" rotWithShape="1">
            <a:gsLst>
              <a:gs pos="0">
                <a:schemeClr val="accent1">
                  <a:tint val="66000"/>
                  <a:satMod val="160000"/>
                  <a:alpha val="3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p:cNvGrpSpPr/>
          <p:nvPr/>
        </p:nvGrpSpPr>
        <p:grpSpPr>
          <a:xfrm>
            <a:off x="286512" y="969915"/>
            <a:ext cx="8435340" cy="2748645"/>
            <a:chOff x="286512" y="969915"/>
            <a:chExt cx="8435340" cy="2748645"/>
          </a:xfrm>
        </p:grpSpPr>
        <p:sp>
          <p:nvSpPr>
            <p:cNvPr id="21" name="角丸四角形 20"/>
            <p:cNvSpPr/>
            <p:nvPr/>
          </p:nvSpPr>
          <p:spPr>
            <a:xfrm>
              <a:off x="3875532" y="969915"/>
              <a:ext cx="4846320" cy="2748645"/>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p:cNvSpPr/>
            <p:nvPr/>
          </p:nvSpPr>
          <p:spPr>
            <a:xfrm>
              <a:off x="286512" y="970383"/>
              <a:ext cx="4846320" cy="2748177"/>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286512" y="3824688"/>
            <a:ext cx="8435340" cy="2748177"/>
            <a:chOff x="286512" y="3824688"/>
            <a:chExt cx="8435340" cy="2748177"/>
          </a:xfrm>
        </p:grpSpPr>
        <p:sp>
          <p:nvSpPr>
            <p:cNvPr id="25" name="角丸四角形 24"/>
            <p:cNvSpPr/>
            <p:nvPr/>
          </p:nvSpPr>
          <p:spPr>
            <a:xfrm>
              <a:off x="286512" y="3824688"/>
              <a:ext cx="4846320" cy="2748177"/>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a:off x="3875532" y="3824688"/>
              <a:ext cx="4846320" cy="2748177"/>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shotinggame"/>
          <p:cNvPicPr>
            <a:picLocks noChangeAspect="1"/>
          </p:cNvPicPr>
          <p:nvPr/>
        </p:nvPicPr>
        <p:blipFill rotWithShape="1">
          <a:blip r:embed="rId3" cstate="print">
            <a:extLst>
              <a:ext uri="{28A0092B-C50C-407E-A947-70E740481C1C}">
                <a14:useLocalDpi xmlns:a14="http://schemas.microsoft.com/office/drawing/2010/main" val="0"/>
              </a:ext>
            </a:extLst>
          </a:blip>
          <a:srcRect t="7270"/>
          <a:stretch/>
        </p:blipFill>
        <p:spPr>
          <a:xfrm>
            <a:off x="5419344" y="1243788"/>
            <a:ext cx="3008121" cy="2237880"/>
          </a:xfrm>
          <a:prstGeom prst="rect">
            <a:avLst/>
          </a:prstGeom>
          <a:ln w="22225">
            <a:solidFill>
              <a:schemeClr val="tx2">
                <a:lumMod val="60000"/>
                <a:lumOff val="40000"/>
              </a:schemeClr>
            </a:solidFill>
          </a:ln>
        </p:spPr>
      </p:pic>
      <p:pic>
        <p:nvPicPr>
          <p:cNvPr id="17" name="図 16"/>
          <p:cNvPicPr>
            <a:picLocks noChangeAspect="1"/>
          </p:cNvPicPr>
          <p:nvPr/>
        </p:nvPicPr>
        <p:blipFill rotWithShape="1">
          <a:blip r:embed="rId4" cstate="print">
            <a:extLst>
              <a:ext uri="{28A0092B-C50C-407E-A947-70E740481C1C}">
                <a14:useLocalDpi xmlns:a14="http://schemas.microsoft.com/office/drawing/2010/main" val="0"/>
              </a:ext>
            </a:extLst>
          </a:blip>
          <a:srcRect t="7044"/>
          <a:stretch/>
        </p:blipFill>
        <p:spPr>
          <a:xfrm>
            <a:off x="610726" y="4081907"/>
            <a:ext cx="3008493" cy="2233738"/>
          </a:xfrm>
          <a:prstGeom prst="rect">
            <a:avLst/>
          </a:prstGeom>
          <a:ln w="22225">
            <a:solidFill>
              <a:schemeClr val="tx2">
                <a:lumMod val="60000"/>
                <a:lumOff val="40000"/>
              </a:schemeClr>
            </a:solidFill>
          </a:ln>
        </p:spPr>
      </p:pic>
      <p:grpSp>
        <p:nvGrpSpPr>
          <p:cNvPr id="6" name="グループ化 5"/>
          <p:cNvGrpSpPr/>
          <p:nvPr/>
        </p:nvGrpSpPr>
        <p:grpSpPr>
          <a:xfrm>
            <a:off x="243840" y="1098389"/>
            <a:ext cx="4544185" cy="2429285"/>
            <a:chOff x="296944" y="1086438"/>
            <a:chExt cx="4544185" cy="2429285"/>
          </a:xfrm>
        </p:grpSpPr>
        <p:sp>
          <p:nvSpPr>
            <p:cNvPr id="10" name="テキスト ボックス 9"/>
            <p:cNvSpPr txBox="1"/>
            <p:nvPr/>
          </p:nvSpPr>
          <p:spPr>
            <a:xfrm>
              <a:off x="673543" y="2192284"/>
              <a:ext cx="4167586" cy="1323439"/>
            </a:xfrm>
            <a:prstGeom prst="rect">
              <a:avLst/>
            </a:prstGeom>
            <a:noFill/>
          </p:spPr>
          <p:txBody>
            <a:bodyPr wrap="square" rtlCol="0">
              <a:spAutoFit/>
            </a:bodyPr>
            <a:lstStyle/>
            <a:p>
              <a:r>
                <a:rPr kumimoji="1" lang="ja-JP" altLang="en-US" sz="1600" dirty="0"/>
                <a:t>専門学校に入学して初めてプログラムを行った</a:t>
              </a:r>
              <a:endParaRPr kumimoji="1" lang="en-US" altLang="ja-JP" sz="1600" dirty="0"/>
            </a:p>
            <a:p>
              <a:r>
                <a:rPr kumimoji="1" lang="ja-JP" altLang="en-US" sz="1600" dirty="0"/>
                <a:t>作品です。</a:t>
              </a:r>
              <a:endParaRPr kumimoji="1" lang="en-US" altLang="ja-JP" sz="1600" dirty="0"/>
            </a:p>
            <a:p>
              <a:r>
                <a:rPr lang="ja-JP" altLang="en-US" sz="1600" dirty="0"/>
                <a:t>簡単なシューティングゲームになっています。自機などの画像素材を自作してゲーム内で実際に使用しました。</a:t>
              </a:r>
              <a:endParaRPr lang="en-US" altLang="ja-JP" sz="1600" dirty="0"/>
            </a:p>
          </p:txBody>
        </p:sp>
        <p:sp>
          <p:nvSpPr>
            <p:cNvPr id="12" name="サブタイトル 2"/>
            <p:cNvSpPr txBox="1">
              <a:spLocks/>
            </p:cNvSpPr>
            <p:nvPr/>
          </p:nvSpPr>
          <p:spPr>
            <a:xfrm>
              <a:off x="760474" y="1487049"/>
              <a:ext cx="2587754" cy="6647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t>制作時期 </a:t>
              </a:r>
              <a:r>
                <a:rPr lang="en-US" altLang="ja-JP" sz="1600" dirty="0"/>
                <a:t>: 1</a:t>
              </a:r>
              <a:r>
                <a:rPr lang="ja-JP" altLang="en-US" sz="1600" dirty="0"/>
                <a:t>年前期</a:t>
              </a:r>
              <a:endParaRPr lang="en-US" altLang="ja-JP" sz="1600" dirty="0"/>
            </a:p>
            <a:p>
              <a:r>
                <a:rPr lang="ja-JP" altLang="en-US" sz="1600" dirty="0"/>
                <a:t>使用言語 </a:t>
              </a:r>
              <a:r>
                <a:rPr lang="en-US" altLang="ja-JP" sz="1600" dirty="0"/>
                <a:t>: C</a:t>
              </a:r>
              <a:r>
                <a:rPr lang="ja-JP" altLang="en-US" sz="1600" dirty="0"/>
                <a:t>言語</a:t>
              </a:r>
              <a:endParaRPr lang="en-US" altLang="ja-JP" sz="1600" dirty="0"/>
            </a:p>
            <a:p>
              <a:r>
                <a:rPr lang="ja-JP" altLang="en-US" sz="1600" dirty="0"/>
                <a:t>使用ライブラリ </a:t>
              </a:r>
              <a:r>
                <a:rPr lang="en-US" altLang="ja-JP" sz="1600" dirty="0"/>
                <a:t>: DX</a:t>
              </a:r>
              <a:r>
                <a:rPr lang="ja-JP" altLang="en-US" sz="1600" dirty="0"/>
                <a:t>ライブラリ</a:t>
              </a:r>
            </a:p>
          </p:txBody>
        </p:sp>
        <p:sp>
          <p:nvSpPr>
            <p:cNvPr id="13" name="テキスト ボックス 12"/>
            <p:cNvSpPr txBox="1"/>
            <p:nvPr/>
          </p:nvSpPr>
          <p:spPr>
            <a:xfrm>
              <a:off x="296944" y="1086438"/>
              <a:ext cx="2757152" cy="369332"/>
            </a:xfrm>
            <a:prstGeom prst="rect">
              <a:avLst/>
            </a:prstGeom>
            <a:noFill/>
          </p:spPr>
          <p:txBody>
            <a:bodyPr wrap="square" rtlCol="0">
              <a:spAutoFit/>
            </a:bodyPr>
            <a:lstStyle/>
            <a:p>
              <a:pPr algn="ctr"/>
              <a:r>
                <a:rPr lang="ja-JP" altLang="en-US" dirty="0"/>
                <a:t>〇</a:t>
              </a:r>
              <a:r>
                <a:rPr kumimoji="1" lang="ja-JP" altLang="en-US" dirty="0"/>
                <a:t>シューティングゲーム</a:t>
              </a:r>
            </a:p>
          </p:txBody>
        </p:sp>
      </p:grpSp>
      <p:grpSp>
        <p:nvGrpSpPr>
          <p:cNvPr id="3" name="グループ化 2"/>
          <p:cNvGrpSpPr/>
          <p:nvPr/>
        </p:nvGrpSpPr>
        <p:grpSpPr>
          <a:xfrm>
            <a:off x="3984632" y="3997320"/>
            <a:ext cx="4115760" cy="2403996"/>
            <a:chOff x="332596" y="3967663"/>
            <a:chExt cx="4115760" cy="2403996"/>
          </a:xfrm>
        </p:grpSpPr>
        <p:sp>
          <p:nvSpPr>
            <p:cNvPr id="8" name="サブタイトル 2"/>
            <p:cNvSpPr txBox="1">
              <a:spLocks/>
            </p:cNvSpPr>
            <p:nvPr/>
          </p:nvSpPr>
          <p:spPr>
            <a:xfrm>
              <a:off x="654845" y="4343792"/>
              <a:ext cx="2825439" cy="6647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t>制作時期 </a:t>
              </a:r>
              <a:r>
                <a:rPr lang="en-US" altLang="ja-JP" sz="1600" dirty="0"/>
                <a:t>: 1</a:t>
              </a:r>
              <a:r>
                <a:rPr lang="ja-JP" altLang="en-US" sz="1600" dirty="0"/>
                <a:t>年前期</a:t>
              </a:r>
              <a:endParaRPr lang="en-US" altLang="ja-JP" sz="1600" dirty="0"/>
            </a:p>
            <a:p>
              <a:r>
                <a:rPr lang="ja-JP" altLang="en-US" sz="1600" dirty="0"/>
                <a:t>使用言語 </a:t>
              </a:r>
              <a:r>
                <a:rPr lang="en-US" altLang="ja-JP" sz="1600" dirty="0"/>
                <a:t>: C</a:t>
              </a:r>
              <a:r>
                <a:rPr lang="ja-JP" altLang="en-US" sz="1600" dirty="0"/>
                <a:t>言語</a:t>
              </a:r>
              <a:endParaRPr lang="en-US" altLang="ja-JP" sz="1600" dirty="0"/>
            </a:p>
            <a:p>
              <a:r>
                <a:rPr lang="ja-JP" altLang="en-US" sz="1600" dirty="0"/>
                <a:t>使用ライブラリ </a:t>
              </a:r>
              <a:r>
                <a:rPr lang="en-US" altLang="ja-JP" sz="1600" dirty="0"/>
                <a:t>: DX</a:t>
              </a:r>
              <a:r>
                <a:rPr lang="ja-JP" altLang="en-US" sz="1600" dirty="0"/>
                <a:t>ライブラリ</a:t>
              </a:r>
            </a:p>
          </p:txBody>
        </p:sp>
        <p:sp>
          <p:nvSpPr>
            <p:cNvPr id="14" name="テキスト ボックス 13"/>
            <p:cNvSpPr txBox="1"/>
            <p:nvPr/>
          </p:nvSpPr>
          <p:spPr>
            <a:xfrm>
              <a:off x="332596" y="3967663"/>
              <a:ext cx="3467100" cy="369332"/>
            </a:xfrm>
            <a:prstGeom prst="rect">
              <a:avLst/>
            </a:prstGeom>
            <a:noFill/>
          </p:spPr>
          <p:txBody>
            <a:bodyPr wrap="square" rtlCol="0">
              <a:spAutoFit/>
            </a:bodyPr>
            <a:lstStyle/>
            <a:p>
              <a:r>
                <a:rPr lang="ja-JP" altLang="en-US" dirty="0"/>
                <a:t>〇インベーダーゲーム</a:t>
              </a:r>
              <a:endParaRPr kumimoji="1" lang="ja-JP" altLang="en-US" dirty="0"/>
            </a:p>
          </p:txBody>
        </p:sp>
        <p:sp>
          <p:nvSpPr>
            <p:cNvPr id="18" name="テキスト ボックス 17"/>
            <p:cNvSpPr txBox="1"/>
            <p:nvPr/>
          </p:nvSpPr>
          <p:spPr>
            <a:xfrm>
              <a:off x="569115" y="5048220"/>
              <a:ext cx="3879241" cy="1323439"/>
            </a:xfrm>
            <a:prstGeom prst="rect">
              <a:avLst/>
            </a:prstGeom>
            <a:noFill/>
          </p:spPr>
          <p:txBody>
            <a:bodyPr wrap="square" rtlCol="0">
              <a:spAutoFit/>
            </a:bodyPr>
            <a:lstStyle/>
            <a:p>
              <a:r>
                <a:rPr lang="ja-JP" altLang="en-US" sz="1600" dirty="0"/>
                <a:t>敵の移動制御の実装が課題の制作でした。</a:t>
              </a:r>
              <a:endParaRPr lang="en-US" altLang="ja-JP" sz="1600" dirty="0"/>
            </a:p>
            <a:p>
              <a:r>
                <a:rPr kumimoji="1" lang="ja-JP" altLang="en-US" sz="1600" dirty="0"/>
                <a:t>複数の敵を同時に動かすという制御に苦戦しながらも、実装することができました。</a:t>
              </a:r>
              <a:endParaRPr kumimoji="1" lang="en-US" altLang="ja-JP" sz="1600" dirty="0"/>
            </a:p>
            <a:p>
              <a:r>
                <a:rPr lang="ja-JP" altLang="en-US" sz="1600" dirty="0"/>
                <a:t>またこの制作ではゲームに必要な一通りの</a:t>
              </a:r>
              <a:endParaRPr lang="en-US" altLang="ja-JP" sz="1600" dirty="0"/>
            </a:p>
            <a:p>
              <a:r>
                <a:rPr lang="ja-JP" altLang="en-US" sz="1600" dirty="0"/>
                <a:t>画面遷移を実装しました。</a:t>
              </a:r>
              <a:endParaRPr kumimoji="1" lang="en-US" altLang="ja-JP" sz="1400" dirty="0"/>
            </a:p>
          </p:txBody>
        </p:sp>
      </p:grpSp>
      <p:sp>
        <p:nvSpPr>
          <p:cNvPr id="5" name="六角形 4"/>
          <p:cNvSpPr/>
          <p:nvPr/>
        </p:nvSpPr>
        <p:spPr>
          <a:xfrm>
            <a:off x="2724168" y="188172"/>
            <a:ext cx="3816424" cy="675615"/>
          </a:xfrm>
          <a:prstGeom prst="hexagon">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3374020" y="254857"/>
            <a:ext cx="2459620" cy="609398"/>
          </a:xfrm>
        </p:spPr>
        <p:txBody>
          <a:bodyPr/>
          <a:lstStyle/>
          <a:p>
            <a:pPr algn="ctr"/>
            <a:r>
              <a:rPr lang="ja-JP" altLang="en-US" b="1" dirty="0">
                <a:solidFill>
                  <a:schemeClr val="accent1">
                    <a:lumMod val="75000"/>
                  </a:schemeClr>
                </a:solidFill>
              </a:rPr>
              <a:t>１</a:t>
            </a:r>
            <a:r>
              <a:rPr kumimoji="1" lang="ja-JP" altLang="en-US" b="1" dirty="0">
                <a:solidFill>
                  <a:schemeClr val="accent1">
                    <a:lumMod val="75000"/>
                  </a:schemeClr>
                </a:solidFill>
              </a:rPr>
              <a:t>年</a:t>
            </a:r>
            <a:r>
              <a:rPr kumimoji="1" lang="ja-JP" altLang="en-US" sz="1400" b="1" dirty="0">
                <a:solidFill>
                  <a:schemeClr val="accent1">
                    <a:lumMod val="75000"/>
                  </a:schemeClr>
                </a:solidFill>
              </a:rPr>
              <a:t> </a:t>
            </a:r>
            <a:r>
              <a:rPr kumimoji="1" lang="ja-JP" altLang="en-US" b="1" dirty="0">
                <a:solidFill>
                  <a:schemeClr val="accent1">
                    <a:lumMod val="75000"/>
                  </a:schemeClr>
                </a:solidFill>
              </a:rPr>
              <a:t>生</a:t>
            </a:r>
          </a:p>
        </p:txBody>
      </p:sp>
    </p:spTree>
    <p:extLst>
      <p:ext uri="{BB962C8B-B14F-4D97-AF65-F5344CB8AC3E}">
        <p14:creationId xmlns:p14="http://schemas.microsoft.com/office/powerpoint/2010/main" val="1044668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背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 name="青グラ"/>
          <p:cNvSpPr/>
          <p:nvPr/>
        </p:nvSpPr>
        <p:spPr>
          <a:xfrm>
            <a:off x="0" y="0"/>
            <a:ext cx="9144000" cy="6858000"/>
          </a:xfrm>
          <a:prstGeom prst="rect">
            <a:avLst/>
          </a:prstGeom>
          <a:gradFill flip="none" rotWithShape="1">
            <a:gsLst>
              <a:gs pos="0">
                <a:schemeClr val="accent1">
                  <a:tint val="66000"/>
                  <a:satMod val="160000"/>
                  <a:alpha val="3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p:cNvGrpSpPr/>
          <p:nvPr/>
        </p:nvGrpSpPr>
        <p:grpSpPr>
          <a:xfrm>
            <a:off x="287716" y="251408"/>
            <a:ext cx="8599053" cy="3117586"/>
            <a:chOff x="287716" y="251408"/>
            <a:chExt cx="8599053" cy="3117586"/>
          </a:xfrm>
        </p:grpSpPr>
        <p:sp>
          <p:nvSpPr>
            <p:cNvPr id="18" name="角丸四角形 17"/>
            <p:cNvSpPr/>
            <p:nvPr/>
          </p:nvSpPr>
          <p:spPr>
            <a:xfrm>
              <a:off x="3905916" y="251409"/>
              <a:ext cx="4980853" cy="3117585"/>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287716" y="251408"/>
              <a:ext cx="4833092" cy="3117586"/>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 name="グループ化 1"/>
          <p:cNvGrpSpPr/>
          <p:nvPr/>
        </p:nvGrpSpPr>
        <p:grpSpPr>
          <a:xfrm>
            <a:off x="282941" y="3505947"/>
            <a:ext cx="8608602" cy="3098215"/>
            <a:chOff x="282941" y="3505947"/>
            <a:chExt cx="8608602" cy="3098215"/>
          </a:xfrm>
        </p:grpSpPr>
        <p:sp>
          <p:nvSpPr>
            <p:cNvPr id="20" name="角丸四角形 19"/>
            <p:cNvSpPr/>
            <p:nvPr/>
          </p:nvSpPr>
          <p:spPr>
            <a:xfrm>
              <a:off x="282941" y="3505947"/>
              <a:ext cx="5047466" cy="3098215"/>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p:cNvSpPr/>
            <p:nvPr/>
          </p:nvSpPr>
          <p:spPr>
            <a:xfrm>
              <a:off x="4045223" y="3505947"/>
              <a:ext cx="4846320" cy="3098215"/>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674071" y="1507079"/>
            <a:ext cx="4421803" cy="1738938"/>
          </a:xfrm>
          <a:prstGeom prst="rect">
            <a:avLst/>
          </a:prstGeom>
          <a:noFill/>
        </p:spPr>
        <p:txBody>
          <a:bodyPr wrap="square" rtlCol="0">
            <a:spAutoFit/>
          </a:bodyPr>
          <a:lstStyle/>
          <a:p>
            <a:r>
              <a:rPr lang="ja-JP" altLang="en-US" sz="1600" dirty="0"/>
              <a:t>マップチップを用いてマップ制作や</a:t>
            </a:r>
            <a:endParaRPr lang="en-US" altLang="ja-JP" sz="1600" dirty="0"/>
          </a:p>
          <a:p>
            <a:r>
              <a:rPr lang="ja-JP" altLang="en-US" sz="1600" dirty="0"/>
              <a:t>敵の描画順切り替えが課題の制作でした。</a:t>
            </a:r>
            <a:endParaRPr lang="en-US" altLang="ja-JP" sz="1600" dirty="0"/>
          </a:p>
          <a:p>
            <a:endParaRPr lang="en-US" altLang="ja-JP" sz="1000" dirty="0"/>
          </a:p>
          <a:p>
            <a:r>
              <a:rPr lang="ja-JP" altLang="en-US" sz="1600" dirty="0"/>
              <a:t>小さい敵が大きい敵に重なったときに、描画順番を切り替えるためにバブルソートを行いました。</a:t>
            </a:r>
            <a:endParaRPr lang="en-US" altLang="ja-JP" sz="1600" dirty="0"/>
          </a:p>
          <a:p>
            <a:r>
              <a:rPr lang="ja-JP" altLang="en-US" sz="1600" dirty="0"/>
              <a:t>その他にも複数種類の敵の制御やマップチップに対応した描画などを学ぶことができました。</a:t>
            </a:r>
            <a:endParaRPr lang="en-US" altLang="ja-JP" sz="1600" dirty="0"/>
          </a:p>
        </p:txBody>
      </p:sp>
      <p:sp>
        <p:nvSpPr>
          <p:cNvPr id="12" name="サブタイトル 2"/>
          <p:cNvSpPr txBox="1">
            <a:spLocks/>
          </p:cNvSpPr>
          <p:nvPr/>
        </p:nvSpPr>
        <p:spPr>
          <a:xfrm>
            <a:off x="757655" y="827971"/>
            <a:ext cx="3507682" cy="6647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t>制作時期 </a:t>
            </a:r>
            <a:r>
              <a:rPr lang="en-US" altLang="ja-JP" sz="1600" dirty="0"/>
              <a:t>: 1</a:t>
            </a:r>
            <a:r>
              <a:rPr lang="ja-JP" altLang="en-US" sz="1600" dirty="0"/>
              <a:t>年前期</a:t>
            </a:r>
            <a:endParaRPr lang="en-US" altLang="ja-JP" sz="1600" dirty="0"/>
          </a:p>
          <a:p>
            <a:r>
              <a:rPr lang="ja-JP" altLang="en-US" sz="1600" dirty="0"/>
              <a:t>使用言語 </a:t>
            </a:r>
            <a:r>
              <a:rPr lang="en-US" altLang="ja-JP" sz="1600" dirty="0"/>
              <a:t>: C</a:t>
            </a:r>
            <a:r>
              <a:rPr lang="ja-JP" altLang="en-US" sz="1600" dirty="0"/>
              <a:t>言語</a:t>
            </a:r>
            <a:endParaRPr lang="en-US" altLang="ja-JP" sz="1600" dirty="0"/>
          </a:p>
          <a:p>
            <a:r>
              <a:rPr lang="ja-JP" altLang="en-US" sz="1600" dirty="0"/>
              <a:t>使用ライブラリ </a:t>
            </a:r>
            <a:r>
              <a:rPr lang="en-US" altLang="ja-JP" sz="1600" dirty="0"/>
              <a:t>: DX</a:t>
            </a:r>
            <a:r>
              <a:rPr lang="ja-JP" altLang="en-US" sz="1600" dirty="0"/>
              <a:t>ライブラリ</a:t>
            </a:r>
          </a:p>
        </p:txBody>
      </p:sp>
      <p:sp>
        <p:nvSpPr>
          <p:cNvPr id="13" name="テキスト ボックス 12"/>
          <p:cNvSpPr txBox="1"/>
          <p:nvPr/>
        </p:nvSpPr>
        <p:spPr>
          <a:xfrm>
            <a:off x="443627" y="439436"/>
            <a:ext cx="3467100" cy="369332"/>
          </a:xfrm>
          <a:prstGeom prst="rect">
            <a:avLst/>
          </a:prstGeom>
          <a:noFill/>
        </p:spPr>
        <p:txBody>
          <a:bodyPr wrap="square" rtlCol="0">
            <a:spAutoFit/>
          </a:bodyPr>
          <a:lstStyle/>
          <a:p>
            <a:r>
              <a:rPr lang="ja-JP" altLang="en-US" dirty="0"/>
              <a:t>〇アソウルクエスト</a:t>
            </a:r>
            <a:endParaRPr kumimoji="1" lang="ja-JP" altLang="en-US" dirty="0"/>
          </a:p>
        </p:txBody>
      </p:sp>
      <p:grpSp>
        <p:nvGrpSpPr>
          <p:cNvPr id="3" name="グループ化 2"/>
          <p:cNvGrpSpPr/>
          <p:nvPr/>
        </p:nvGrpSpPr>
        <p:grpSpPr>
          <a:xfrm>
            <a:off x="4174898" y="3689207"/>
            <a:ext cx="4573566" cy="2534609"/>
            <a:chOff x="1310480" y="3861535"/>
            <a:chExt cx="4573566" cy="2534609"/>
          </a:xfrm>
        </p:grpSpPr>
        <p:sp>
          <p:nvSpPr>
            <p:cNvPr id="8" name="サブタイトル 2"/>
            <p:cNvSpPr txBox="1">
              <a:spLocks/>
            </p:cNvSpPr>
            <p:nvPr/>
          </p:nvSpPr>
          <p:spPr>
            <a:xfrm>
              <a:off x="1637401" y="4229418"/>
              <a:ext cx="3160713" cy="6647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t>制作時期 </a:t>
              </a:r>
              <a:r>
                <a:rPr lang="en-US" altLang="ja-JP" sz="1600" dirty="0"/>
                <a:t>: 1</a:t>
              </a:r>
              <a:r>
                <a:rPr lang="ja-JP" altLang="en-US" sz="1600" dirty="0"/>
                <a:t>年後期</a:t>
              </a:r>
              <a:endParaRPr lang="en-US" altLang="ja-JP" sz="1600" dirty="0"/>
            </a:p>
            <a:p>
              <a:r>
                <a:rPr lang="ja-JP" altLang="en-US" sz="1600" dirty="0"/>
                <a:t>使用言語 </a:t>
              </a:r>
              <a:r>
                <a:rPr lang="en-US" altLang="ja-JP" sz="1600" dirty="0"/>
                <a:t>: C</a:t>
              </a:r>
              <a:r>
                <a:rPr lang="ja-JP" altLang="en-US" sz="1600" dirty="0"/>
                <a:t>言語</a:t>
              </a:r>
              <a:endParaRPr lang="en-US" altLang="ja-JP" sz="1600" dirty="0"/>
            </a:p>
            <a:p>
              <a:r>
                <a:rPr lang="ja-JP" altLang="en-US" sz="1600" dirty="0"/>
                <a:t>使用ライブラリ </a:t>
              </a:r>
              <a:r>
                <a:rPr lang="en-US" altLang="ja-JP" sz="1600" dirty="0"/>
                <a:t>: DX</a:t>
              </a:r>
              <a:r>
                <a:rPr lang="ja-JP" altLang="en-US" sz="1600" dirty="0"/>
                <a:t>ライブラリ</a:t>
              </a:r>
            </a:p>
          </p:txBody>
        </p:sp>
        <p:sp>
          <p:nvSpPr>
            <p:cNvPr id="14" name="テキスト ボックス 13"/>
            <p:cNvSpPr txBox="1"/>
            <p:nvPr/>
          </p:nvSpPr>
          <p:spPr>
            <a:xfrm>
              <a:off x="1310480" y="3861535"/>
              <a:ext cx="3467100" cy="369332"/>
            </a:xfrm>
            <a:prstGeom prst="rect">
              <a:avLst/>
            </a:prstGeom>
            <a:noFill/>
          </p:spPr>
          <p:txBody>
            <a:bodyPr wrap="square" rtlCol="0">
              <a:spAutoFit/>
            </a:bodyPr>
            <a:lstStyle/>
            <a:p>
              <a:r>
                <a:rPr lang="ja-JP" altLang="en-US" dirty="0"/>
                <a:t>〇</a:t>
              </a:r>
              <a:r>
                <a:rPr lang="en-US" altLang="ja-JP" dirty="0"/>
                <a:t>15Pazzle</a:t>
              </a:r>
              <a:endParaRPr kumimoji="1" lang="ja-JP" altLang="en-US" dirty="0"/>
            </a:p>
          </p:txBody>
        </p:sp>
        <p:sp>
          <p:nvSpPr>
            <p:cNvPr id="15" name="テキスト ボックス 14"/>
            <p:cNvSpPr txBox="1"/>
            <p:nvPr/>
          </p:nvSpPr>
          <p:spPr>
            <a:xfrm>
              <a:off x="1523162" y="4918816"/>
              <a:ext cx="4360884" cy="1477328"/>
            </a:xfrm>
            <a:prstGeom prst="rect">
              <a:avLst/>
            </a:prstGeom>
            <a:noFill/>
          </p:spPr>
          <p:txBody>
            <a:bodyPr wrap="square" rtlCol="0">
              <a:spAutoFit/>
            </a:bodyPr>
            <a:lstStyle/>
            <a:p>
              <a:pPr>
                <a:lnSpc>
                  <a:spcPct val="100000"/>
                </a:lnSpc>
              </a:pPr>
              <a:r>
                <a:rPr lang="ja-JP" altLang="en-US" sz="1600" spc="-1" dirty="0">
                  <a:latin typeface="+mn-ea"/>
                </a:rPr>
                <a:t>この課題では</a:t>
              </a:r>
              <a:r>
                <a:rPr lang="en-US" altLang="ja-JP" sz="1600" spc="-1" dirty="0">
                  <a:latin typeface="+mn-ea"/>
                </a:rPr>
                <a:t>1</a:t>
              </a:r>
              <a:r>
                <a:rPr lang="ja-JP" altLang="en-US" sz="1600" spc="-1" dirty="0">
                  <a:latin typeface="+mn-ea"/>
                </a:rPr>
                <a:t>枚絵を分割して、シャッフルを行いパズルが無事に完成できるように制作する事が課題でした。</a:t>
              </a:r>
              <a:endParaRPr lang="en-US" altLang="ja-JP" sz="1600" spc="-1" dirty="0">
                <a:latin typeface="+mn-ea"/>
              </a:endParaRPr>
            </a:p>
            <a:p>
              <a:pPr>
                <a:lnSpc>
                  <a:spcPct val="100000"/>
                </a:lnSpc>
              </a:pPr>
              <a:endParaRPr lang="en-US" altLang="ja-JP" sz="1000" spc="-1" dirty="0">
                <a:latin typeface="+mn-ea"/>
              </a:endParaRPr>
            </a:p>
            <a:p>
              <a:pPr>
                <a:lnSpc>
                  <a:spcPct val="100000"/>
                </a:lnSpc>
              </a:pPr>
              <a:r>
                <a:rPr lang="ja-JP" altLang="en-US" sz="1600" spc="-1" dirty="0">
                  <a:latin typeface="+mn-ea"/>
                </a:rPr>
                <a:t>マウスの位置を見て空きピースを動かしており、この方法を１年生最後の制作に応用しました。</a:t>
              </a:r>
              <a:endParaRPr lang="en-US" altLang="ja-JP" sz="1600" spc="-1" dirty="0">
                <a:latin typeface="+mn-ea"/>
              </a:endParaRPr>
            </a:p>
          </p:txBody>
        </p:sp>
      </p:grpSp>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t="6679"/>
          <a:stretch/>
        </p:blipFill>
        <p:spPr>
          <a:xfrm>
            <a:off x="608311" y="3837150"/>
            <a:ext cx="3256589" cy="2435808"/>
          </a:xfrm>
          <a:prstGeom prst="rect">
            <a:avLst/>
          </a:prstGeom>
        </p:spPr>
      </p:pic>
      <p:pic>
        <p:nvPicPr>
          <p:cNvPr id="4" name="図 3"/>
          <p:cNvPicPr>
            <a:picLocks noChangeAspect="1"/>
          </p:cNvPicPr>
          <p:nvPr/>
        </p:nvPicPr>
        <p:blipFill rotWithShape="1">
          <a:blip r:embed="rId5" cstate="print">
            <a:extLst>
              <a:ext uri="{28A0092B-C50C-407E-A947-70E740481C1C}">
                <a14:useLocalDpi xmlns:a14="http://schemas.microsoft.com/office/drawing/2010/main" val="0"/>
              </a:ext>
            </a:extLst>
          </a:blip>
          <a:srcRect t="6577"/>
          <a:stretch/>
        </p:blipFill>
        <p:spPr>
          <a:xfrm>
            <a:off x="5330407" y="593354"/>
            <a:ext cx="3271763" cy="2449843"/>
          </a:xfrm>
          <a:prstGeom prst="rect">
            <a:avLst/>
          </a:prstGeom>
        </p:spPr>
      </p:pic>
    </p:spTree>
    <p:extLst>
      <p:ext uri="{BB962C8B-B14F-4D97-AF65-F5344CB8AC3E}">
        <p14:creationId xmlns:p14="http://schemas.microsoft.com/office/powerpoint/2010/main" val="3925041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背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6" name="青グラ"/>
          <p:cNvSpPr/>
          <p:nvPr/>
        </p:nvSpPr>
        <p:spPr>
          <a:xfrm>
            <a:off x="0" y="0"/>
            <a:ext cx="9144000" cy="6858000"/>
          </a:xfrm>
          <a:prstGeom prst="rect">
            <a:avLst/>
          </a:prstGeom>
          <a:gradFill flip="none" rotWithShape="1">
            <a:gsLst>
              <a:gs pos="0">
                <a:schemeClr val="accent1">
                  <a:tint val="66000"/>
                  <a:satMod val="160000"/>
                  <a:alpha val="30000"/>
                </a:schemeClr>
              </a:gs>
              <a:gs pos="58000">
                <a:schemeClr val="accent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 name="グループ化 19"/>
          <p:cNvGrpSpPr/>
          <p:nvPr/>
        </p:nvGrpSpPr>
        <p:grpSpPr>
          <a:xfrm>
            <a:off x="287716" y="251408"/>
            <a:ext cx="8599053" cy="3117586"/>
            <a:chOff x="287716" y="251408"/>
            <a:chExt cx="8599053" cy="3117586"/>
          </a:xfrm>
        </p:grpSpPr>
        <p:sp>
          <p:nvSpPr>
            <p:cNvPr id="21" name="角丸四角形 20"/>
            <p:cNvSpPr/>
            <p:nvPr/>
          </p:nvSpPr>
          <p:spPr>
            <a:xfrm>
              <a:off x="3905916" y="251409"/>
              <a:ext cx="4980853" cy="3117585"/>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a:off x="287716" y="251408"/>
              <a:ext cx="4833092" cy="3117586"/>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282941" y="3512325"/>
            <a:ext cx="8608602" cy="3091837"/>
            <a:chOff x="282941" y="3512325"/>
            <a:chExt cx="8608602" cy="3091837"/>
          </a:xfrm>
        </p:grpSpPr>
        <p:sp>
          <p:nvSpPr>
            <p:cNvPr id="24" name="角丸四角形 23"/>
            <p:cNvSpPr/>
            <p:nvPr/>
          </p:nvSpPr>
          <p:spPr>
            <a:xfrm>
              <a:off x="282941" y="3512325"/>
              <a:ext cx="5047466" cy="3091837"/>
            </a:xfrm>
            <a:prstGeom prst="roundRect">
              <a:avLst/>
            </a:prstGeom>
            <a:solidFill>
              <a:schemeClr val="accent1">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4045223" y="3512325"/>
              <a:ext cx="4846320" cy="3091837"/>
            </a:xfrm>
            <a:prstGeom prst="round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 name="グループ化 2"/>
          <p:cNvGrpSpPr/>
          <p:nvPr/>
        </p:nvGrpSpPr>
        <p:grpSpPr>
          <a:xfrm>
            <a:off x="4174618" y="3688160"/>
            <a:ext cx="4501838" cy="2466572"/>
            <a:chOff x="1310480" y="3917415"/>
            <a:chExt cx="4501838" cy="2466572"/>
          </a:xfrm>
        </p:grpSpPr>
        <p:sp>
          <p:nvSpPr>
            <p:cNvPr id="8" name="サブタイトル 2"/>
            <p:cNvSpPr txBox="1">
              <a:spLocks/>
            </p:cNvSpPr>
            <p:nvPr/>
          </p:nvSpPr>
          <p:spPr>
            <a:xfrm>
              <a:off x="1637401" y="4296474"/>
              <a:ext cx="3160713" cy="6647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t>制作時期 </a:t>
              </a:r>
              <a:r>
                <a:rPr lang="en-US" altLang="ja-JP" sz="1600" dirty="0"/>
                <a:t>:  1</a:t>
              </a:r>
              <a:r>
                <a:rPr lang="ja-JP" altLang="en-US" sz="1600" dirty="0"/>
                <a:t>年後期</a:t>
              </a:r>
              <a:endParaRPr lang="en-US" altLang="ja-JP" sz="1600" dirty="0"/>
            </a:p>
            <a:p>
              <a:r>
                <a:rPr lang="ja-JP" altLang="en-US" sz="1600" dirty="0"/>
                <a:t>使用言語 </a:t>
              </a:r>
              <a:r>
                <a:rPr lang="en-US" altLang="ja-JP" sz="1600" dirty="0"/>
                <a:t>: C</a:t>
              </a:r>
              <a:r>
                <a:rPr lang="ja-JP" altLang="en-US" sz="1600" dirty="0"/>
                <a:t>言語</a:t>
              </a:r>
              <a:endParaRPr lang="en-US" altLang="ja-JP" sz="1600" dirty="0"/>
            </a:p>
            <a:p>
              <a:r>
                <a:rPr lang="ja-JP" altLang="en-US" sz="1600" dirty="0"/>
                <a:t>使用ライブラリ </a:t>
              </a:r>
              <a:r>
                <a:rPr lang="en-US" altLang="ja-JP" sz="1600" dirty="0"/>
                <a:t>: DX</a:t>
              </a:r>
              <a:r>
                <a:rPr lang="ja-JP" altLang="en-US" sz="1600" dirty="0"/>
                <a:t>ライブラリ</a:t>
              </a:r>
            </a:p>
          </p:txBody>
        </p:sp>
        <p:sp>
          <p:nvSpPr>
            <p:cNvPr id="14" name="テキスト ボックス 13"/>
            <p:cNvSpPr txBox="1"/>
            <p:nvPr/>
          </p:nvSpPr>
          <p:spPr>
            <a:xfrm>
              <a:off x="1310480" y="3917415"/>
              <a:ext cx="3467100" cy="369332"/>
            </a:xfrm>
            <a:prstGeom prst="rect">
              <a:avLst/>
            </a:prstGeom>
            <a:noFill/>
          </p:spPr>
          <p:txBody>
            <a:bodyPr wrap="square" rtlCol="0">
              <a:spAutoFit/>
            </a:bodyPr>
            <a:lstStyle/>
            <a:p>
              <a:r>
                <a:rPr lang="ja-JP" altLang="en-US" dirty="0"/>
                <a:t>〇弾幕シューティング</a:t>
              </a:r>
            </a:p>
          </p:txBody>
        </p:sp>
        <p:sp>
          <p:nvSpPr>
            <p:cNvPr id="15" name="テキスト ボックス 14"/>
            <p:cNvSpPr txBox="1"/>
            <p:nvPr/>
          </p:nvSpPr>
          <p:spPr>
            <a:xfrm>
              <a:off x="1541449" y="5060548"/>
              <a:ext cx="4270869" cy="1323439"/>
            </a:xfrm>
            <a:prstGeom prst="rect">
              <a:avLst/>
            </a:prstGeom>
            <a:noFill/>
          </p:spPr>
          <p:txBody>
            <a:bodyPr wrap="square" rtlCol="0">
              <a:spAutoFit/>
            </a:bodyPr>
            <a:lstStyle/>
            <a:p>
              <a:pPr>
                <a:lnSpc>
                  <a:spcPct val="100000"/>
                </a:lnSpc>
              </a:pPr>
              <a:r>
                <a:rPr lang="en-US" altLang="ja-JP" sz="1600" spc="-1" dirty="0">
                  <a:solidFill>
                    <a:srgbClr val="000000"/>
                  </a:solidFill>
                  <a:latin typeface="+mn-ea"/>
                </a:rPr>
                <a:t>2</a:t>
              </a:r>
              <a:r>
                <a:rPr lang="ja-JP" altLang="en-US" sz="1600" spc="-1" dirty="0">
                  <a:solidFill>
                    <a:srgbClr val="000000"/>
                  </a:solidFill>
                  <a:latin typeface="+mn-ea"/>
                </a:rPr>
                <a:t>人ペアで相手のクリアできそうなシューティングゲーム</a:t>
              </a:r>
              <a:r>
                <a:rPr lang="en-US" altLang="ja-JP" sz="1600" spc="-1" dirty="0" err="1">
                  <a:solidFill>
                    <a:srgbClr val="000000"/>
                  </a:solidFill>
                  <a:latin typeface="+mn-ea"/>
                </a:rPr>
                <a:t>を作る</a:t>
              </a:r>
              <a:r>
                <a:rPr lang="ja-JP" altLang="en-US" sz="1600" spc="-1" dirty="0">
                  <a:solidFill>
                    <a:srgbClr val="000000"/>
                  </a:solidFill>
                  <a:latin typeface="+mn-ea"/>
                </a:rPr>
                <a:t>事</a:t>
              </a:r>
              <a:r>
                <a:rPr lang="en-US" altLang="ja-JP" sz="1600" spc="-1" dirty="0" err="1">
                  <a:solidFill>
                    <a:srgbClr val="000000"/>
                  </a:solidFill>
                  <a:latin typeface="+mn-ea"/>
                </a:rPr>
                <a:t>が課題でした</a:t>
              </a:r>
              <a:r>
                <a:rPr lang="en-US" altLang="ja-JP" sz="1600" spc="-1" dirty="0">
                  <a:solidFill>
                    <a:srgbClr val="000000"/>
                  </a:solidFill>
                  <a:latin typeface="+mn-ea"/>
                </a:rPr>
                <a:t>。</a:t>
              </a:r>
            </a:p>
            <a:p>
              <a:pPr>
                <a:lnSpc>
                  <a:spcPct val="100000"/>
                </a:lnSpc>
              </a:pPr>
              <a:r>
                <a:rPr lang="en-US" altLang="ja-JP" sz="1600" spc="-1" dirty="0" err="1">
                  <a:solidFill>
                    <a:srgbClr val="000000"/>
                  </a:solidFill>
                  <a:latin typeface="+mn-ea"/>
                </a:rPr>
                <a:t>関数</a:t>
              </a:r>
              <a:r>
                <a:rPr lang="ja-JP" altLang="en-US" sz="1600" spc="-1" dirty="0">
                  <a:solidFill>
                    <a:srgbClr val="000000"/>
                  </a:solidFill>
                  <a:latin typeface="+mn-ea"/>
                </a:rPr>
                <a:t>を用いて、</a:t>
              </a:r>
              <a:r>
                <a:rPr lang="en-US" altLang="ja-JP" sz="1600" spc="-1" dirty="0" err="1">
                  <a:solidFill>
                    <a:srgbClr val="000000"/>
                  </a:solidFill>
                  <a:latin typeface="+mn-ea"/>
                </a:rPr>
                <a:t>様々な弾幕を出す</a:t>
              </a:r>
              <a:r>
                <a:rPr lang="ja-JP" altLang="en-US" sz="1600" spc="-1" dirty="0">
                  <a:solidFill>
                    <a:srgbClr val="000000"/>
                  </a:solidFill>
                  <a:latin typeface="+mn-ea"/>
                </a:rPr>
                <a:t>事</a:t>
              </a:r>
              <a:r>
                <a:rPr lang="en-US" altLang="ja-JP" sz="1600" spc="-1" dirty="0" err="1">
                  <a:solidFill>
                    <a:srgbClr val="000000"/>
                  </a:solidFill>
                  <a:latin typeface="+mn-ea"/>
                </a:rPr>
                <a:t>ができます</a:t>
              </a:r>
              <a:r>
                <a:rPr lang="en-US" altLang="ja-JP" sz="1600" spc="-1" dirty="0">
                  <a:solidFill>
                    <a:srgbClr val="000000"/>
                  </a:solidFill>
                  <a:latin typeface="+mn-ea"/>
                </a:rPr>
                <a:t>。</a:t>
              </a:r>
            </a:p>
            <a:p>
              <a:pPr>
                <a:lnSpc>
                  <a:spcPct val="100000"/>
                </a:lnSpc>
              </a:pPr>
              <a:r>
                <a:rPr lang="ja-JP" altLang="en-US" sz="1600" spc="-1" dirty="0">
                  <a:solidFill>
                    <a:srgbClr val="000000"/>
                  </a:solidFill>
                  <a:latin typeface="+mn-ea"/>
                </a:rPr>
                <a:t>簡単に弾幕を調整できるので相手に合わせた難易度調整でゲーム性を出しました。</a:t>
              </a:r>
              <a:endParaRPr lang="en-US" altLang="ja-JP" sz="1600" spc="-1" dirty="0">
                <a:solidFill>
                  <a:srgbClr val="000000"/>
                </a:solidFill>
                <a:latin typeface="+mn-ea"/>
              </a:endParaRPr>
            </a:p>
          </p:txBody>
        </p:sp>
      </p:grpSp>
      <p:grpSp>
        <p:nvGrpSpPr>
          <p:cNvPr id="2" name="グループ化 1"/>
          <p:cNvGrpSpPr/>
          <p:nvPr/>
        </p:nvGrpSpPr>
        <p:grpSpPr>
          <a:xfrm>
            <a:off x="466186" y="428556"/>
            <a:ext cx="4654622" cy="2632212"/>
            <a:chOff x="316896" y="363242"/>
            <a:chExt cx="4654622" cy="2632212"/>
          </a:xfrm>
        </p:grpSpPr>
        <p:sp>
          <p:nvSpPr>
            <p:cNvPr id="10" name="テキスト ボックス 9"/>
            <p:cNvSpPr txBox="1"/>
            <p:nvPr/>
          </p:nvSpPr>
          <p:spPr>
            <a:xfrm>
              <a:off x="492096" y="1533515"/>
              <a:ext cx="4479422" cy="1461939"/>
            </a:xfrm>
            <a:prstGeom prst="rect">
              <a:avLst/>
            </a:prstGeom>
            <a:noFill/>
          </p:spPr>
          <p:txBody>
            <a:bodyPr wrap="square" rtlCol="0">
              <a:spAutoFit/>
            </a:bodyPr>
            <a:lstStyle/>
            <a:p>
              <a:pPr>
                <a:lnSpc>
                  <a:spcPct val="100000"/>
                </a:lnSpc>
              </a:pPr>
              <a:r>
                <a:rPr lang="en-US" altLang="ja-JP" sz="1600" spc="-1" dirty="0" err="1">
                  <a:solidFill>
                    <a:srgbClr val="000000"/>
                  </a:solidFill>
                  <a:latin typeface="+mn-ea"/>
                </a:rPr>
                <a:t>壁とのあたり判定をビット演算を利用して行う</a:t>
              </a:r>
              <a:r>
                <a:rPr lang="ja-JP" altLang="en-US" sz="1600" spc="-1" dirty="0">
                  <a:solidFill>
                    <a:srgbClr val="000000"/>
                  </a:solidFill>
                  <a:latin typeface="+mn-ea"/>
                </a:rPr>
                <a:t>事</a:t>
              </a:r>
              <a:r>
                <a:rPr lang="en-US" altLang="ja-JP" sz="1600" spc="-1" dirty="0">
                  <a:solidFill>
                    <a:srgbClr val="000000"/>
                  </a:solidFill>
                  <a:latin typeface="+mn-ea"/>
                </a:rPr>
                <a:t>と、</a:t>
              </a:r>
              <a:r>
                <a:rPr lang="ja-JP" altLang="en-US" sz="1600" spc="-1" dirty="0">
                  <a:solidFill>
                    <a:srgbClr val="000000"/>
                  </a:solidFill>
                  <a:latin typeface="+mn-ea"/>
                </a:rPr>
                <a:t>プレイヤーキャラや敵キャラの状態遷移など</a:t>
              </a:r>
              <a:r>
                <a:rPr lang="en-US" altLang="ja-JP" sz="1600" spc="-1" dirty="0" err="1">
                  <a:solidFill>
                    <a:srgbClr val="000000"/>
                  </a:solidFill>
                  <a:latin typeface="+mn-ea"/>
                </a:rPr>
                <a:t>が課題</a:t>
              </a:r>
              <a:r>
                <a:rPr lang="ja-JP" altLang="en-US" sz="1600" spc="-1" dirty="0">
                  <a:solidFill>
                    <a:srgbClr val="000000"/>
                  </a:solidFill>
                  <a:latin typeface="+mn-ea"/>
                </a:rPr>
                <a:t>の制作</a:t>
              </a:r>
              <a:r>
                <a:rPr lang="en-US" altLang="ja-JP" sz="1600" spc="-1" dirty="0" err="1">
                  <a:solidFill>
                    <a:srgbClr val="000000"/>
                  </a:solidFill>
                  <a:latin typeface="+mn-ea"/>
                </a:rPr>
                <a:t>でした</a:t>
              </a:r>
              <a:r>
                <a:rPr lang="en-US" altLang="ja-JP" sz="1600" spc="-1" dirty="0">
                  <a:solidFill>
                    <a:srgbClr val="000000"/>
                  </a:solidFill>
                  <a:latin typeface="+mn-ea"/>
                </a:rPr>
                <a:t>。</a:t>
              </a:r>
              <a:endParaRPr lang="en-US" altLang="ja-JP" sz="1600" spc="-1" dirty="0">
                <a:latin typeface="+mn-ea"/>
              </a:endParaRPr>
            </a:p>
            <a:p>
              <a:pPr>
                <a:lnSpc>
                  <a:spcPct val="100000"/>
                </a:lnSpc>
              </a:pPr>
              <a:endParaRPr lang="en-US" altLang="ja-JP" sz="900" spc="-1" dirty="0">
                <a:latin typeface="+mn-ea"/>
              </a:endParaRPr>
            </a:p>
            <a:p>
              <a:pPr>
                <a:lnSpc>
                  <a:spcPct val="100000"/>
                </a:lnSpc>
              </a:pPr>
              <a:r>
                <a:rPr lang="ja-JP" altLang="en-US" sz="1600" spc="-1" dirty="0">
                  <a:solidFill>
                    <a:srgbClr val="000000"/>
                  </a:solidFill>
                  <a:latin typeface="+mn-ea"/>
                </a:rPr>
                <a:t>動画を見て、実際</a:t>
              </a:r>
              <a:r>
                <a:rPr lang="en-US" altLang="ja-JP" sz="1600" spc="-1" dirty="0" err="1">
                  <a:solidFill>
                    <a:srgbClr val="000000"/>
                  </a:solidFill>
                  <a:latin typeface="+mn-ea"/>
                </a:rPr>
                <a:t>の挙動を調べ</a:t>
              </a:r>
              <a:r>
                <a:rPr lang="en-US" altLang="ja-JP" sz="1600" spc="-1" dirty="0">
                  <a:solidFill>
                    <a:srgbClr val="000000"/>
                  </a:solidFill>
                  <a:latin typeface="+mn-ea"/>
                </a:rPr>
                <a:t>、</a:t>
              </a:r>
              <a:r>
                <a:rPr lang="ja-JP" altLang="en-US" sz="1600" spc="-1" dirty="0">
                  <a:solidFill>
                    <a:srgbClr val="000000"/>
                  </a:solidFill>
                  <a:latin typeface="+mn-ea"/>
                </a:rPr>
                <a:t>なるべく似たような動きになるように考えながら制作を行いました。</a:t>
              </a:r>
              <a:endParaRPr lang="en-US" altLang="ja-JP" sz="1600" spc="-1" dirty="0">
                <a:latin typeface="+mn-ea"/>
              </a:endParaRPr>
            </a:p>
          </p:txBody>
        </p:sp>
        <p:sp>
          <p:nvSpPr>
            <p:cNvPr id="12" name="サブタイトル 2"/>
            <p:cNvSpPr txBox="1">
              <a:spLocks/>
            </p:cNvSpPr>
            <p:nvPr/>
          </p:nvSpPr>
          <p:spPr>
            <a:xfrm>
              <a:off x="595744" y="769441"/>
              <a:ext cx="3507682" cy="664797"/>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1600" dirty="0"/>
                <a:t>制作時期 </a:t>
              </a:r>
              <a:r>
                <a:rPr lang="en-US" altLang="ja-JP" sz="1600" dirty="0"/>
                <a:t>:  1</a:t>
              </a:r>
              <a:r>
                <a:rPr lang="ja-JP" altLang="en-US" sz="1600" dirty="0"/>
                <a:t>年前期</a:t>
              </a:r>
              <a:endParaRPr lang="en-US" altLang="ja-JP" sz="1600" dirty="0"/>
            </a:p>
            <a:p>
              <a:r>
                <a:rPr lang="ja-JP" altLang="en-US" sz="1600" dirty="0"/>
                <a:t>使用言語 </a:t>
              </a:r>
              <a:r>
                <a:rPr lang="en-US" altLang="ja-JP" sz="1600" dirty="0"/>
                <a:t>: C</a:t>
              </a:r>
              <a:r>
                <a:rPr lang="ja-JP" altLang="en-US" sz="1600" dirty="0"/>
                <a:t>言語</a:t>
              </a:r>
              <a:endParaRPr lang="en-US" altLang="ja-JP" sz="1600" dirty="0"/>
            </a:p>
            <a:p>
              <a:r>
                <a:rPr lang="ja-JP" altLang="en-US" sz="1600" dirty="0"/>
                <a:t>使用ライブラリ </a:t>
              </a:r>
              <a:r>
                <a:rPr lang="en-US" altLang="ja-JP" sz="1600" dirty="0"/>
                <a:t>: DX</a:t>
              </a:r>
              <a:r>
                <a:rPr lang="ja-JP" altLang="en-US" sz="1600" dirty="0"/>
                <a:t>ライブラリ</a:t>
              </a:r>
            </a:p>
          </p:txBody>
        </p:sp>
        <p:sp>
          <p:nvSpPr>
            <p:cNvPr id="13" name="テキスト ボックス 12"/>
            <p:cNvSpPr txBox="1"/>
            <p:nvPr/>
          </p:nvSpPr>
          <p:spPr>
            <a:xfrm>
              <a:off x="316896" y="363242"/>
              <a:ext cx="3467100" cy="369332"/>
            </a:xfrm>
            <a:prstGeom prst="rect">
              <a:avLst/>
            </a:prstGeom>
            <a:noFill/>
          </p:spPr>
          <p:txBody>
            <a:bodyPr wrap="square" rtlCol="0">
              <a:spAutoFit/>
            </a:bodyPr>
            <a:lstStyle/>
            <a:p>
              <a:r>
                <a:rPr lang="ja-JP" altLang="en-US" dirty="0"/>
                <a:t>〇パックマン</a:t>
              </a:r>
            </a:p>
          </p:txBody>
        </p:sp>
      </p:grpSp>
      <p:pic>
        <p:nvPicPr>
          <p:cNvPr id="18" name="図 17"/>
          <p:cNvPicPr>
            <a:picLocks noChangeAspect="1"/>
          </p:cNvPicPr>
          <p:nvPr/>
        </p:nvPicPr>
        <p:blipFill rotWithShape="1">
          <a:blip r:embed="rId3" cstate="print">
            <a:extLst>
              <a:ext uri="{28A0092B-C50C-407E-A947-70E740481C1C}">
                <a14:useLocalDpi xmlns:a14="http://schemas.microsoft.com/office/drawing/2010/main" val="0"/>
              </a:ext>
            </a:extLst>
          </a:blip>
          <a:srcRect t="6314"/>
          <a:stretch/>
        </p:blipFill>
        <p:spPr>
          <a:xfrm>
            <a:off x="5330407" y="587521"/>
            <a:ext cx="3251511" cy="2430896"/>
          </a:xfrm>
          <a:prstGeom prst="rect">
            <a:avLst/>
          </a:prstGeom>
        </p:spPr>
      </p:pic>
      <p:pic>
        <p:nvPicPr>
          <p:cNvPr id="19" name="図 18"/>
          <p:cNvPicPr>
            <a:picLocks noChangeAspect="1"/>
          </p:cNvPicPr>
          <p:nvPr/>
        </p:nvPicPr>
        <p:blipFill rotWithShape="1">
          <a:blip r:embed="rId4" cstate="print">
            <a:extLst>
              <a:ext uri="{28A0092B-C50C-407E-A947-70E740481C1C}">
                <a14:useLocalDpi xmlns:a14="http://schemas.microsoft.com/office/drawing/2010/main" val="0"/>
              </a:ext>
            </a:extLst>
          </a:blip>
          <a:srcRect t="6239"/>
          <a:stretch/>
        </p:blipFill>
        <p:spPr>
          <a:xfrm>
            <a:off x="611784" y="3837151"/>
            <a:ext cx="3265890" cy="2435808"/>
          </a:xfrm>
          <a:prstGeom prst="rect">
            <a:avLst/>
          </a:prstGeom>
        </p:spPr>
      </p:pic>
    </p:spTree>
    <p:extLst>
      <p:ext uri="{BB962C8B-B14F-4D97-AF65-F5344CB8AC3E}">
        <p14:creationId xmlns:p14="http://schemas.microsoft.com/office/powerpoint/2010/main" val="3893451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正方形/長方形 6"/>
          <p:cNvSpPr/>
          <p:nvPr/>
        </p:nvSpPr>
        <p:spPr>
          <a:xfrm>
            <a:off x="146945" y="4808711"/>
            <a:ext cx="4355187" cy="1944216"/>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3" cstate="print">
            <a:extLst>
              <a:ext uri="{28A0092B-C50C-407E-A947-70E740481C1C}">
                <a14:useLocalDpi xmlns:a14="http://schemas.microsoft.com/office/drawing/2010/main" val="0"/>
              </a:ext>
            </a:extLst>
          </a:blip>
          <a:srcRect t="5987"/>
          <a:stretch/>
        </p:blipFill>
        <p:spPr>
          <a:xfrm>
            <a:off x="207917" y="5002555"/>
            <a:ext cx="2085433" cy="1550897"/>
          </a:xfrm>
          <a:prstGeom prst="rect">
            <a:avLst/>
          </a:prstGeom>
        </p:spPr>
      </p:pic>
      <p:sp>
        <p:nvSpPr>
          <p:cNvPr id="10" name="正方形/長方形 9"/>
          <p:cNvSpPr/>
          <p:nvPr/>
        </p:nvSpPr>
        <p:spPr>
          <a:xfrm>
            <a:off x="4581238" y="4808708"/>
            <a:ext cx="4392487" cy="1944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p:cNvGrpSpPr/>
          <p:nvPr/>
        </p:nvGrpSpPr>
        <p:grpSpPr>
          <a:xfrm>
            <a:off x="208182" y="5008178"/>
            <a:ext cx="4223843" cy="1545275"/>
            <a:chOff x="4675562" y="957163"/>
            <a:chExt cx="4223843" cy="1545275"/>
          </a:xfrm>
        </p:grpSpPr>
        <p:sp>
          <p:nvSpPr>
            <p:cNvPr id="83" name="正方形/長方形 82"/>
            <p:cNvSpPr/>
            <p:nvPr/>
          </p:nvSpPr>
          <p:spPr>
            <a:xfrm>
              <a:off x="6765277" y="1313672"/>
              <a:ext cx="2134128" cy="1188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6765541" y="957164"/>
              <a:ext cx="2133600" cy="356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4675562" y="957163"/>
              <a:ext cx="2086659" cy="154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制作詳細"/>
          <p:cNvGrpSpPr/>
          <p:nvPr/>
        </p:nvGrpSpPr>
        <p:grpSpPr>
          <a:xfrm>
            <a:off x="5433587" y="5169937"/>
            <a:ext cx="2562091" cy="1223053"/>
            <a:chOff x="4925852" y="4888527"/>
            <a:chExt cx="2562091" cy="1223053"/>
          </a:xfrm>
        </p:grpSpPr>
        <p:grpSp>
          <p:nvGrpSpPr>
            <p:cNvPr id="33" name="グループ化 32"/>
            <p:cNvGrpSpPr/>
            <p:nvPr/>
          </p:nvGrpSpPr>
          <p:grpSpPr>
            <a:xfrm>
              <a:off x="4935020" y="4888527"/>
              <a:ext cx="2552923" cy="385403"/>
              <a:chOff x="4935020" y="4888527"/>
              <a:chExt cx="2552923" cy="385403"/>
            </a:xfrm>
          </p:grpSpPr>
          <p:sp>
            <p:nvSpPr>
              <p:cNvPr id="9" name="テキスト ボックス 8"/>
              <p:cNvSpPr txBox="1"/>
              <p:nvPr/>
            </p:nvSpPr>
            <p:spPr>
              <a:xfrm>
                <a:off x="6185845" y="4888527"/>
                <a:ext cx="130209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年前期</a:t>
                </a:r>
                <a:endParaRPr lang="en-US" altLang="ja-JP"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4935020" y="4904598"/>
                <a:ext cx="1125346" cy="369332"/>
              </a:xfrm>
              <a:prstGeom prst="rect">
                <a:avLst/>
              </a:prstGeom>
              <a:noFill/>
            </p:spPr>
            <p:txBody>
              <a:bodyPr wrap="square" rtlCol="0">
                <a:spAutoFit/>
              </a:bodyPr>
              <a:lstStyle/>
              <a:p>
                <a:pPr algn="dist"/>
                <a:r>
                  <a:rPr lang="ja-JP" altLang="en-US" dirty="0">
                    <a:latin typeface="Meiryo UI" panose="020B0604030504040204" pitchFamily="50" charset="-128"/>
                    <a:ea typeface="Meiryo UI" panose="020B0604030504040204" pitchFamily="50" charset="-128"/>
                  </a:rPr>
                  <a:t>制作時期</a:t>
                </a:r>
                <a:endParaRPr kumimoji="1" lang="ja-JP" altLang="en-US" dirty="0"/>
              </a:p>
            </p:txBody>
          </p:sp>
          <p:sp>
            <p:nvSpPr>
              <p:cNvPr id="27" name="テキスト ボックス 26"/>
              <p:cNvSpPr txBox="1"/>
              <p:nvPr/>
            </p:nvSpPr>
            <p:spPr>
              <a:xfrm>
                <a:off x="5970809" y="4888598"/>
                <a:ext cx="28041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a:t>
                </a:r>
              </a:p>
            </p:txBody>
          </p:sp>
        </p:grpSp>
        <p:grpSp>
          <p:nvGrpSpPr>
            <p:cNvPr id="34" name="グループ化 33"/>
            <p:cNvGrpSpPr/>
            <p:nvPr/>
          </p:nvGrpSpPr>
          <p:grpSpPr>
            <a:xfrm>
              <a:off x="4925852" y="5317125"/>
              <a:ext cx="2557968" cy="371399"/>
              <a:chOff x="4925852" y="5317125"/>
              <a:chExt cx="2557968" cy="371399"/>
            </a:xfrm>
          </p:grpSpPr>
          <p:sp>
            <p:nvSpPr>
              <p:cNvPr id="21" name="テキスト ボックス 20"/>
              <p:cNvSpPr txBox="1"/>
              <p:nvPr/>
            </p:nvSpPr>
            <p:spPr>
              <a:xfrm>
                <a:off x="6175321" y="5317125"/>
                <a:ext cx="1308499"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C++</a:t>
                </a:r>
                <a:r>
                  <a:rPr lang="ja-JP" altLang="en-US" dirty="0">
                    <a:latin typeface="Meiryo UI" panose="020B0604030504040204" pitchFamily="50" charset="-128"/>
                    <a:ea typeface="Meiryo UI" panose="020B0604030504040204" pitchFamily="50" charset="-128"/>
                  </a:rPr>
                  <a:t>言語</a:t>
                </a:r>
                <a:endParaRPr lang="en-US" altLang="ja-JP"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4925852" y="5319192"/>
                <a:ext cx="1120609" cy="369332"/>
              </a:xfrm>
              <a:prstGeom prst="rect">
                <a:avLst/>
              </a:prstGeom>
              <a:noFill/>
            </p:spPr>
            <p:txBody>
              <a:bodyPr wrap="square" rtlCol="0">
                <a:spAutoFit/>
              </a:bodyPr>
              <a:lstStyle/>
              <a:p>
                <a:pPr algn="dist"/>
                <a:r>
                  <a:rPr lang="ja-JP" altLang="en-US" dirty="0">
                    <a:latin typeface="Meiryo UI" panose="020B0604030504040204" pitchFamily="50" charset="-128"/>
                    <a:ea typeface="Meiryo UI" panose="020B0604030504040204" pitchFamily="50" charset="-128"/>
                  </a:rPr>
                  <a:t>使用言語</a:t>
                </a:r>
                <a:endParaRPr kumimoji="1" lang="ja-JP" altLang="en-US" dirty="0"/>
              </a:p>
            </p:txBody>
          </p:sp>
          <p:sp>
            <p:nvSpPr>
              <p:cNvPr id="29" name="テキスト ボックス 28"/>
              <p:cNvSpPr txBox="1"/>
              <p:nvPr/>
            </p:nvSpPr>
            <p:spPr>
              <a:xfrm>
                <a:off x="5966686" y="5317125"/>
                <a:ext cx="28041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a:t>
                </a:r>
              </a:p>
            </p:txBody>
          </p:sp>
        </p:grpSp>
        <p:grpSp>
          <p:nvGrpSpPr>
            <p:cNvPr id="36" name="グループ化 35"/>
            <p:cNvGrpSpPr/>
            <p:nvPr/>
          </p:nvGrpSpPr>
          <p:grpSpPr>
            <a:xfrm>
              <a:off x="4925852" y="5722073"/>
              <a:ext cx="2557968" cy="389507"/>
              <a:chOff x="4925852" y="5722073"/>
              <a:chExt cx="2557968" cy="389507"/>
            </a:xfrm>
          </p:grpSpPr>
          <p:sp>
            <p:nvSpPr>
              <p:cNvPr id="16" name="テキスト ボックス 15"/>
              <p:cNvSpPr txBox="1"/>
              <p:nvPr/>
            </p:nvSpPr>
            <p:spPr>
              <a:xfrm>
                <a:off x="5968148" y="5722073"/>
                <a:ext cx="258073"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181722" y="5729652"/>
                <a:ext cx="130209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DX</a:t>
                </a:r>
                <a:r>
                  <a:rPr lang="ja-JP" altLang="en-US" dirty="0">
                    <a:latin typeface="Meiryo UI" panose="020B0604030504040204" pitchFamily="50" charset="-128"/>
                    <a:ea typeface="Meiryo UI" panose="020B0604030504040204" pitchFamily="50" charset="-128"/>
                  </a:rPr>
                  <a:t>ライブラリ</a:t>
                </a:r>
              </a:p>
            </p:txBody>
          </p:sp>
          <p:sp>
            <p:nvSpPr>
              <p:cNvPr id="30" name="テキスト ボックス 29"/>
              <p:cNvSpPr txBox="1"/>
              <p:nvPr/>
            </p:nvSpPr>
            <p:spPr>
              <a:xfrm>
                <a:off x="4925852" y="5742248"/>
                <a:ext cx="1152128" cy="369332"/>
              </a:xfrm>
              <a:prstGeom prst="rect">
                <a:avLst/>
              </a:prstGeom>
              <a:noFill/>
            </p:spPr>
            <p:txBody>
              <a:bodyPr wrap="square" rtlCol="0">
                <a:spAutoFit/>
              </a:bodyPr>
              <a:lstStyle/>
              <a:p>
                <a:pPr algn="dist"/>
                <a:r>
                  <a:rPr lang="ja-JP" altLang="en-US" dirty="0">
                    <a:latin typeface="Meiryo UI" panose="020B0604030504040204" pitchFamily="50" charset="-128"/>
                    <a:ea typeface="Meiryo UI" panose="020B0604030504040204" pitchFamily="50" charset="-128"/>
                  </a:rPr>
                  <a:t>動作環境</a:t>
                </a:r>
                <a:endParaRPr kumimoji="1" lang="ja-JP" altLang="en-US" dirty="0"/>
              </a:p>
            </p:txBody>
          </p:sp>
        </p:grpSp>
      </p:grpSp>
      <p:sp>
        <p:nvSpPr>
          <p:cNvPr id="23" name="内容文(レイトレ)"/>
          <p:cNvSpPr txBox="1"/>
          <p:nvPr/>
        </p:nvSpPr>
        <p:spPr>
          <a:xfrm>
            <a:off x="2334810" y="5489719"/>
            <a:ext cx="2095461" cy="877163"/>
          </a:xfrm>
          <a:prstGeom prst="rect">
            <a:avLst/>
          </a:prstGeom>
          <a:noFill/>
        </p:spPr>
        <p:txBody>
          <a:bodyPr wrap="square" rtlCol="0">
            <a:spAutoFit/>
          </a:bodyPr>
          <a:lstStyle/>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球体の明るさ</a:t>
            </a:r>
            <a:r>
              <a:rPr lang="en-US" altLang="ja-JP" sz="1700" spc="-1" dirty="0">
                <a:solidFill>
                  <a:srgbClr val="000000"/>
                </a:solidFill>
                <a:latin typeface="Meiryo UI" panose="020B0604030504040204" pitchFamily="50" charset="-128"/>
                <a:ea typeface="Meiryo UI" panose="020B0604030504040204" pitchFamily="50" charset="-128"/>
              </a:rPr>
              <a:t>、 床</a:t>
            </a:r>
            <a:r>
              <a:rPr lang="ja-JP" altLang="en-US" sz="1700" spc="-1" dirty="0">
                <a:solidFill>
                  <a:srgbClr val="000000"/>
                </a:solidFill>
                <a:latin typeface="Meiryo UI" panose="020B0604030504040204" pitchFamily="50" charset="-128"/>
                <a:ea typeface="Meiryo UI" panose="020B0604030504040204" pitchFamily="50" charset="-128"/>
              </a:rPr>
              <a:t>の反射、</a:t>
            </a:r>
            <a:r>
              <a:rPr lang="en-US" altLang="ja-JP" sz="1700" spc="-1" dirty="0" err="1">
                <a:solidFill>
                  <a:srgbClr val="000000"/>
                </a:solidFill>
                <a:latin typeface="Meiryo UI" panose="020B0604030504040204" pitchFamily="50" charset="-128"/>
                <a:ea typeface="Meiryo UI" panose="020B0604030504040204" pitchFamily="50" charset="-128"/>
              </a:rPr>
              <a:t>スペキュラ</a:t>
            </a:r>
            <a:r>
              <a:rPr lang="ja-JP" altLang="en-US" sz="1700" spc="-1" dirty="0">
                <a:solidFill>
                  <a:srgbClr val="000000"/>
                </a:solidFill>
                <a:latin typeface="Meiryo UI" panose="020B0604030504040204" pitchFamily="50" charset="-128"/>
                <a:ea typeface="Meiryo UI" panose="020B0604030504040204" pitchFamily="50" charset="-128"/>
              </a:rPr>
              <a:t>などの</a:t>
            </a:r>
            <a:r>
              <a:rPr lang="en-US" altLang="ja-JP" sz="1700" spc="-1" dirty="0" err="1">
                <a:solidFill>
                  <a:srgbClr val="000000"/>
                </a:solidFill>
                <a:latin typeface="Meiryo UI" panose="020B0604030504040204" pitchFamily="50" charset="-128"/>
                <a:ea typeface="Meiryo UI" panose="020B0604030504040204" pitchFamily="50" charset="-128"/>
              </a:rPr>
              <a:t>実装</a:t>
            </a:r>
            <a:r>
              <a:rPr lang="ja-JP" altLang="en-US" sz="1700" spc="-1" dirty="0">
                <a:solidFill>
                  <a:srgbClr val="000000"/>
                </a:solidFill>
                <a:latin typeface="Meiryo UI" panose="020B0604030504040204" pitchFamily="50" charset="-128"/>
                <a:ea typeface="Meiryo UI" panose="020B0604030504040204" pitchFamily="50" charset="-128"/>
              </a:rPr>
              <a:t>が課題でした。</a:t>
            </a:r>
            <a:endParaRPr lang="en-US" altLang="ja-JP" sz="1700" spc="-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365768" y="5002556"/>
            <a:ext cx="2025258" cy="353943"/>
          </a:xfrm>
          <a:prstGeom prst="rect">
            <a:avLst/>
          </a:prstGeom>
          <a:noFill/>
        </p:spPr>
        <p:txBody>
          <a:bodyPr wrap="square" rtlCol="0">
            <a:spAutoFit/>
          </a:bodyPr>
          <a:lstStyle/>
          <a:p>
            <a:pPr algn="ctr"/>
            <a:r>
              <a:rPr lang="ja-JP" altLang="en-US" sz="1700" dirty="0">
                <a:latin typeface="Meiryo UI" panose="020B0604030504040204" pitchFamily="50" charset="-128"/>
                <a:ea typeface="Meiryo UI" panose="020B0604030504040204" pitchFamily="50" charset="-128"/>
              </a:rPr>
              <a:t>レイトレーシング</a:t>
            </a:r>
            <a:endParaRPr kumimoji="1" lang="ja-JP" altLang="en-US" sz="1700" dirty="0">
              <a:latin typeface="Meiryo UI" panose="020B0604030504040204" pitchFamily="50" charset="-128"/>
              <a:ea typeface="Meiryo UI" panose="020B0604030504040204" pitchFamily="50" charset="-128"/>
            </a:endParaRPr>
          </a:p>
        </p:txBody>
      </p:sp>
      <p:sp>
        <p:nvSpPr>
          <p:cNvPr id="8" name="正方形/長方形 7"/>
          <p:cNvSpPr/>
          <p:nvPr/>
        </p:nvSpPr>
        <p:spPr>
          <a:xfrm>
            <a:off x="4581238" y="2780325"/>
            <a:ext cx="4392488" cy="1944216"/>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2015" t="5955" b="6672"/>
          <a:stretch/>
        </p:blipFill>
        <p:spPr>
          <a:xfrm>
            <a:off x="4673871" y="3001456"/>
            <a:ext cx="2091669" cy="1545275"/>
          </a:xfrm>
          <a:prstGeom prst="rect">
            <a:avLst/>
          </a:prstGeom>
        </p:spPr>
      </p:pic>
      <p:grpSp>
        <p:nvGrpSpPr>
          <p:cNvPr id="78" name="グループ化 77"/>
          <p:cNvGrpSpPr/>
          <p:nvPr/>
        </p:nvGrpSpPr>
        <p:grpSpPr>
          <a:xfrm>
            <a:off x="4673871" y="3001457"/>
            <a:ext cx="4223843" cy="1545275"/>
            <a:chOff x="4675562" y="957163"/>
            <a:chExt cx="4223843" cy="1545275"/>
          </a:xfrm>
        </p:grpSpPr>
        <p:sp>
          <p:nvSpPr>
            <p:cNvPr id="79" name="正方形/長方形 78"/>
            <p:cNvSpPr/>
            <p:nvPr/>
          </p:nvSpPr>
          <p:spPr>
            <a:xfrm>
              <a:off x="6765277" y="1313672"/>
              <a:ext cx="2134128" cy="1188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6765541" y="957164"/>
              <a:ext cx="2133600" cy="356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4675562" y="957163"/>
              <a:ext cx="2086659" cy="154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内容文(ビリヤード)"/>
          <p:cNvSpPr/>
          <p:nvPr/>
        </p:nvSpPr>
        <p:spPr>
          <a:xfrm>
            <a:off x="6828827" y="3489174"/>
            <a:ext cx="2133599" cy="877163"/>
          </a:xfrm>
          <a:prstGeom prst="rect">
            <a:avLst/>
          </a:prstGeom>
        </p:spPr>
        <p:txBody>
          <a:bodyPr wrap="square">
            <a:spAutoFit/>
          </a:bodyPr>
          <a:lstStyle/>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物体がぶつかった</a:t>
            </a:r>
            <a:r>
              <a:rPr lang="ja-JP" altLang="en-US" sz="1700" spc="-1" dirty="0">
                <a:solidFill>
                  <a:srgbClr val="000000"/>
                </a:solidFill>
                <a:latin typeface="Meiryo UI" panose="020B0604030504040204" pitchFamily="50" charset="-128"/>
                <a:ea typeface="Meiryo UI" panose="020B0604030504040204" pitchFamily="50" charset="-128"/>
              </a:rPr>
              <a:t>時</a:t>
            </a:r>
            <a:r>
              <a:rPr lang="en-US" altLang="ja-JP" sz="1700" spc="-1" dirty="0" err="1">
                <a:solidFill>
                  <a:srgbClr val="000000"/>
                </a:solidFill>
                <a:latin typeface="Meiryo UI" panose="020B0604030504040204" pitchFamily="50" charset="-128"/>
                <a:ea typeface="Meiryo UI" panose="020B0604030504040204" pitchFamily="50" charset="-128"/>
              </a:rPr>
              <a:t>の力の分散を求める課題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7129287" y="2958956"/>
            <a:ext cx="1435410" cy="369332"/>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ビリヤード</a:t>
            </a:r>
            <a:endParaRPr kumimoji="1" lang="ja-JP" altLang="en-US" dirty="0">
              <a:latin typeface="Meiryo UI" panose="020B0604030504040204" pitchFamily="50" charset="-128"/>
              <a:ea typeface="Meiryo UI" panose="020B0604030504040204" pitchFamily="50" charset="-128"/>
            </a:endParaRPr>
          </a:p>
        </p:txBody>
      </p:sp>
      <p:sp>
        <p:nvSpPr>
          <p:cNvPr id="6" name="正方形/長方形 5"/>
          <p:cNvSpPr/>
          <p:nvPr/>
        </p:nvSpPr>
        <p:spPr>
          <a:xfrm>
            <a:off x="146945" y="2780325"/>
            <a:ext cx="4355187" cy="1932664"/>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5" cstate="print">
            <a:extLst>
              <a:ext uri="{28A0092B-C50C-407E-A947-70E740481C1C}">
                <a14:useLocalDpi xmlns:a14="http://schemas.microsoft.com/office/drawing/2010/main" val="0"/>
              </a:ext>
            </a:extLst>
          </a:blip>
          <a:srcRect t="6342"/>
          <a:stretch/>
        </p:blipFill>
        <p:spPr>
          <a:xfrm>
            <a:off x="203373" y="2937365"/>
            <a:ext cx="2083936" cy="1545225"/>
          </a:xfrm>
          <a:prstGeom prst="rect">
            <a:avLst/>
          </a:prstGeom>
        </p:spPr>
      </p:pic>
      <p:grpSp>
        <p:nvGrpSpPr>
          <p:cNvPr id="74" name="グループ化 73"/>
          <p:cNvGrpSpPr/>
          <p:nvPr/>
        </p:nvGrpSpPr>
        <p:grpSpPr>
          <a:xfrm>
            <a:off x="206692" y="2937316"/>
            <a:ext cx="4223843" cy="1545275"/>
            <a:chOff x="4675562" y="957163"/>
            <a:chExt cx="4223843" cy="1545275"/>
          </a:xfrm>
        </p:grpSpPr>
        <p:sp>
          <p:nvSpPr>
            <p:cNvPr id="75" name="正方形/長方形 74"/>
            <p:cNvSpPr/>
            <p:nvPr/>
          </p:nvSpPr>
          <p:spPr>
            <a:xfrm>
              <a:off x="6765277" y="1313672"/>
              <a:ext cx="2134128" cy="1188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6765541" y="957164"/>
              <a:ext cx="2133600" cy="356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4675562" y="957163"/>
              <a:ext cx="2086659" cy="154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内容文(坂道の加速)"/>
          <p:cNvSpPr txBox="1"/>
          <p:nvPr/>
        </p:nvSpPr>
        <p:spPr>
          <a:xfrm>
            <a:off x="2353098" y="3440091"/>
            <a:ext cx="2105025" cy="877163"/>
          </a:xfrm>
          <a:prstGeom prst="rect">
            <a:avLst/>
          </a:prstGeom>
          <a:noFill/>
        </p:spPr>
        <p:txBody>
          <a:bodyPr wrap="square" rtlCol="0">
            <a:spAutoFit/>
          </a:bodyPr>
          <a:lstStyle/>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角度による重力変化から推進力を求める課題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2709497" y="2982771"/>
            <a:ext cx="1387372" cy="353943"/>
          </a:xfrm>
          <a:prstGeom prst="rect">
            <a:avLst/>
          </a:prstGeom>
          <a:noFill/>
        </p:spPr>
        <p:txBody>
          <a:bodyPr wrap="square" rtlCol="0">
            <a:spAutoFit/>
          </a:bodyPr>
          <a:lstStyle/>
          <a:p>
            <a:pPr algn="ctr"/>
            <a:r>
              <a:rPr lang="ja-JP" altLang="en-US" sz="1700" dirty="0">
                <a:latin typeface="Meiryo UI" panose="020B0604030504040204" pitchFamily="50" charset="-128"/>
                <a:ea typeface="Meiryo UI" panose="020B0604030504040204" pitchFamily="50" charset="-128"/>
              </a:rPr>
              <a:t>坂道の加速</a:t>
            </a:r>
            <a:endParaRPr kumimoji="1" lang="ja-JP" altLang="en-US" sz="1700" dirty="0">
              <a:latin typeface="Meiryo UI" panose="020B0604030504040204" pitchFamily="50" charset="-128"/>
              <a:ea typeface="Meiryo UI" panose="020B0604030504040204" pitchFamily="50" charset="-128"/>
            </a:endParaRPr>
          </a:p>
        </p:txBody>
      </p:sp>
      <p:sp>
        <p:nvSpPr>
          <p:cNvPr id="5" name="正方形/長方形 4"/>
          <p:cNvSpPr/>
          <p:nvPr/>
        </p:nvSpPr>
        <p:spPr>
          <a:xfrm>
            <a:off x="4581238" y="743647"/>
            <a:ext cx="4392488" cy="1946574"/>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p:cNvPicPr>
            <a:picLocks noChangeAspect="1"/>
          </p:cNvPicPr>
          <p:nvPr/>
        </p:nvPicPr>
        <p:blipFill rotWithShape="1">
          <a:blip r:embed="rId6" cstate="print">
            <a:extLst>
              <a:ext uri="{28A0092B-C50C-407E-A947-70E740481C1C}">
                <a14:useLocalDpi xmlns:a14="http://schemas.microsoft.com/office/drawing/2010/main" val="0"/>
              </a:ext>
            </a:extLst>
          </a:blip>
          <a:srcRect t="6459"/>
          <a:stretch/>
        </p:blipFill>
        <p:spPr>
          <a:xfrm>
            <a:off x="4675566" y="957164"/>
            <a:ext cx="2081450" cy="1560530"/>
          </a:xfrm>
          <a:prstGeom prst="rect">
            <a:avLst/>
          </a:prstGeom>
        </p:spPr>
      </p:pic>
      <p:grpSp>
        <p:nvGrpSpPr>
          <p:cNvPr id="22" name="グループ化 21"/>
          <p:cNvGrpSpPr/>
          <p:nvPr/>
        </p:nvGrpSpPr>
        <p:grpSpPr>
          <a:xfrm>
            <a:off x="4675562" y="957163"/>
            <a:ext cx="4223843" cy="1545275"/>
            <a:chOff x="4675562" y="957163"/>
            <a:chExt cx="4223843" cy="1545275"/>
          </a:xfrm>
        </p:grpSpPr>
        <p:sp>
          <p:nvSpPr>
            <p:cNvPr id="68" name="正方形/長方形 67"/>
            <p:cNvSpPr/>
            <p:nvPr/>
          </p:nvSpPr>
          <p:spPr>
            <a:xfrm>
              <a:off x="6765277" y="1313672"/>
              <a:ext cx="2134128" cy="1188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6765541" y="957164"/>
              <a:ext cx="2133600" cy="356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675562" y="957163"/>
              <a:ext cx="2086659" cy="154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内容文(振り子)"/>
          <p:cNvSpPr/>
          <p:nvPr/>
        </p:nvSpPr>
        <p:spPr>
          <a:xfrm>
            <a:off x="6795866" y="1427015"/>
            <a:ext cx="2114550" cy="877163"/>
          </a:xfrm>
          <a:prstGeom prst="rect">
            <a:avLst/>
          </a:prstGeom>
        </p:spPr>
        <p:txBody>
          <a:bodyPr wrap="square">
            <a:spAutoFit/>
          </a:bodyPr>
          <a:lstStyle/>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振り子運動による加速度の変化を求める課題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7271346" y="936716"/>
            <a:ext cx="1121990" cy="369332"/>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振り子</a:t>
            </a:r>
            <a:endParaRPr kumimoji="1" lang="ja-JP" altLang="en-US" dirty="0">
              <a:latin typeface="Meiryo UI" panose="020B0604030504040204" pitchFamily="50" charset="-128"/>
              <a:ea typeface="Meiryo UI" panose="020B0604030504040204" pitchFamily="50" charset="-128"/>
            </a:endParaRPr>
          </a:p>
        </p:txBody>
      </p:sp>
      <p:sp>
        <p:nvSpPr>
          <p:cNvPr id="4" name="正方形/長方形 3"/>
          <p:cNvSpPr/>
          <p:nvPr/>
        </p:nvSpPr>
        <p:spPr>
          <a:xfrm>
            <a:off x="146945" y="746004"/>
            <a:ext cx="4355187" cy="1944216"/>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7" cstate="print">
            <a:extLst>
              <a:ext uri="{28A0092B-C50C-407E-A947-70E740481C1C}">
                <a14:useLocalDpi xmlns:a14="http://schemas.microsoft.com/office/drawing/2010/main" val="0"/>
              </a:ext>
            </a:extLst>
          </a:blip>
          <a:srcRect t="6409"/>
          <a:stretch/>
        </p:blipFill>
        <p:spPr>
          <a:xfrm>
            <a:off x="206693" y="956746"/>
            <a:ext cx="2091610" cy="1545692"/>
          </a:xfrm>
          <a:prstGeom prst="rect">
            <a:avLst/>
          </a:prstGeom>
        </p:spPr>
      </p:pic>
      <p:grpSp>
        <p:nvGrpSpPr>
          <p:cNvPr id="70" name="グループ化 69"/>
          <p:cNvGrpSpPr/>
          <p:nvPr/>
        </p:nvGrpSpPr>
        <p:grpSpPr>
          <a:xfrm>
            <a:off x="206956" y="957163"/>
            <a:ext cx="4223843" cy="1545275"/>
            <a:chOff x="4675562" y="957163"/>
            <a:chExt cx="4223843" cy="1545275"/>
          </a:xfrm>
        </p:grpSpPr>
        <p:sp>
          <p:nvSpPr>
            <p:cNvPr id="71" name="正方形/長方形 70"/>
            <p:cNvSpPr/>
            <p:nvPr/>
          </p:nvSpPr>
          <p:spPr>
            <a:xfrm>
              <a:off x="6765277" y="1313672"/>
              <a:ext cx="2134128" cy="1188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正方形/長方形 71"/>
            <p:cNvSpPr/>
            <p:nvPr/>
          </p:nvSpPr>
          <p:spPr>
            <a:xfrm>
              <a:off x="6765541" y="957164"/>
              <a:ext cx="2133600" cy="356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4675562" y="957163"/>
              <a:ext cx="2086659" cy="154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内容文(モンハン)"/>
          <p:cNvSpPr txBox="1"/>
          <p:nvPr/>
        </p:nvSpPr>
        <p:spPr>
          <a:xfrm>
            <a:off x="2337838" y="1431952"/>
            <a:ext cx="2143124" cy="1154162"/>
          </a:xfrm>
          <a:prstGeom prst="rect">
            <a:avLst/>
          </a:prstGeom>
          <a:noFill/>
        </p:spPr>
        <p:txBody>
          <a:bodyPr wrap="square" rtlCol="0">
            <a:spAutoFit/>
          </a:bodyPr>
          <a:lstStyle/>
          <a:p>
            <a:r>
              <a:rPr lang="ja-JP" altLang="en-US" sz="1700" dirty="0">
                <a:latin typeface="Meiryo UI" panose="020B0604030504040204" pitchFamily="50" charset="-128"/>
                <a:ea typeface="Meiryo UI" panose="020B0604030504040204" pitchFamily="50" charset="-128"/>
              </a:rPr>
              <a:t>発射と同時に落下してくる物体に石を当てる課題でした。</a:t>
            </a:r>
            <a:endParaRPr lang="en-US" altLang="ja-JP" sz="1700" dirty="0">
              <a:latin typeface="Meiryo UI" panose="020B0604030504040204" pitchFamily="50" charset="-128"/>
              <a:ea typeface="Meiryo UI" panose="020B0604030504040204" pitchFamily="50" charset="-128"/>
            </a:endParaRPr>
          </a:p>
          <a:p>
            <a:endParaRPr kumimoji="1" lang="ja-JP" altLang="en-US" dirty="0"/>
          </a:p>
        </p:txBody>
      </p:sp>
      <p:sp>
        <p:nvSpPr>
          <p:cNvPr id="3" name="テキスト ボックス 2"/>
          <p:cNvSpPr txBox="1"/>
          <p:nvPr/>
        </p:nvSpPr>
        <p:spPr>
          <a:xfrm>
            <a:off x="2123728" y="957164"/>
            <a:ext cx="2488203" cy="353943"/>
          </a:xfrm>
          <a:prstGeom prst="rect">
            <a:avLst/>
          </a:prstGeom>
          <a:noFill/>
        </p:spPr>
        <p:txBody>
          <a:bodyPr wrap="square" rtlCol="0">
            <a:spAutoFit/>
          </a:bodyPr>
          <a:lstStyle/>
          <a:p>
            <a:pPr algn="ctr"/>
            <a:r>
              <a:rPr kumimoji="1" lang="ja-JP" altLang="en-US" sz="1700" dirty="0">
                <a:latin typeface="Meiryo UI" panose="020B0604030504040204" pitchFamily="50" charset="-128"/>
                <a:ea typeface="Meiryo UI" panose="020B0604030504040204" pitchFamily="50" charset="-128"/>
              </a:rPr>
              <a:t>モンキーハンティング</a:t>
            </a:r>
          </a:p>
        </p:txBody>
      </p:sp>
      <p:grpSp>
        <p:nvGrpSpPr>
          <p:cNvPr id="46" name="タイトル">
            <a:extLst>
              <a:ext uri="{FF2B5EF4-FFF2-40B4-BE49-F238E27FC236}">
                <a16:creationId xmlns:a16="http://schemas.microsoft.com/office/drawing/2014/main" id="{C97D33F2-9C4E-4262-9F79-838C6C1A1555}"/>
              </a:ext>
            </a:extLst>
          </p:cNvPr>
          <p:cNvGrpSpPr/>
          <p:nvPr/>
        </p:nvGrpSpPr>
        <p:grpSpPr>
          <a:xfrm>
            <a:off x="2736647" y="112581"/>
            <a:ext cx="3530970" cy="523220"/>
            <a:chOff x="2724168" y="188172"/>
            <a:chExt cx="3816424" cy="683109"/>
          </a:xfrm>
        </p:grpSpPr>
        <p:sp>
          <p:nvSpPr>
            <p:cNvPr id="47" name="六角形 46"/>
            <p:cNvSpPr/>
            <p:nvPr/>
          </p:nvSpPr>
          <p:spPr>
            <a:xfrm>
              <a:off x="2724168" y="188172"/>
              <a:ext cx="3816424" cy="675615"/>
            </a:xfrm>
            <a:prstGeom prst="hexagon">
              <a:avLst/>
            </a:prstGeom>
            <a:solidFill>
              <a:srgbClr val="C6D9F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6D9F1"/>
                </a:solidFill>
              </a:endParaRPr>
            </a:p>
          </p:txBody>
        </p:sp>
        <p:sp>
          <p:nvSpPr>
            <p:cNvPr id="48" name="数学"/>
            <p:cNvSpPr txBox="1"/>
            <p:nvPr/>
          </p:nvSpPr>
          <p:spPr>
            <a:xfrm>
              <a:off x="2733390" y="188172"/>
              <a:ext cx="3740920" cy="683109"/>
            </a:xfrm>
            <a:prstGeom prst="rect">
              <a:avLst/>
            </a:prstGeom>
            <a:noFill/>
          </p:spPr>
          <p:txBody>
            <a:bodyPr wrap="square" rtlCol="0">
              <a:spAutoFit/>
            </a:bodyPr>
            <a:lstStyle/>
            <a:p>
              <a:pPr algn="ctr"/>
              <a:r>
                <a:rPr kumimoji="1" lang="ja-JP" altLang="en-US" sz="2800" dirty="0">
                  <a:latin typeface="Meiryo UI" panose="020B0604030504040204" pitchFamily="50" charset="-128"/>
                  <a:ea typeface="Meiryo UI" panose="020B0604030504040204" pitchFamily="50" charset="-128"/>
                </a:rPr>
                <a:t>数        学</a:t>
              </a:r>
            </a:p>
          </p:txBody>
        </p:sp>
      </p:grpSp>
    </p:spTree>
    <p:extLst>
      <p:ext uri="{BB962C8B-B14F-4D97-AF65-F5344CB8AC3E}">
        <p14:creationId xmlns:p14="http://schemas.microsoft.com/office/powerpoint/2010/main" val="2815084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図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正方形/長方形 9"/>
          <p:cNvSpPr/>
          <p:nvPr/>
        </p:nvSpPr>
        <p:spPr>
          <a:xfrm>
            <a:off x="4644008" y="4793832"/>
            <a:ext cx="4331965" cy="1944216"/>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制作詳細"/>
          <p:cNvGrpSpPr/>
          <p:nvPr/>
        </p:nvGrpSpPr>
        <p:grpSpPr>
          <a:xfrm>
            <a:off x="5456628" y="5155061"/>
            <a:ext cx="2562091" cy="1223053"/>
            <a:chOff x="4925852" y="4888527"/>
            <a:chExt cx="2562091" cy="1223053"/>
          </a:xfrm>
        </p:grpSpPr>
        <p:grpSp>
          <p:nvGrpSpPr>
            <p:cNvPr id="33" name="グループ化 32"/>
            <p:cNvGrpSpPr/>
            <p:nvPr/>
          </p:nvGrpSpPr>
          <p:grpSpPr>
            <a:xfrm>
              <a:off x="4935020" y="4888527"/>
              <a:ext cx="2552923" cy="385403"/>
              <a:chOff x="4935020" y="4888527"/>
              <a:chExt cx="2552923" cy="385403"/>
            </a:xfrm>
          </p:grpSpPr>
          <p:sp>
            <p:nvSpPr>
              <p:cNvPr id="9" name="テキスト ボックス 8"/>
              <p:cNvSpPr txBox="1"/>
              <p:nvPr/>
            </p:nvSpPr>
            <p:spPr>
              <a:xfrm>
                <a:off x="6185845" y="4888527"/>
                <a:ext cx="130209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2</a:t>
                </a:r>
                <a:r>
                  <a:rPr lang="ja-JP" altLang="en-US" dirty="0">
                    <a:latin typeface="Meiryo UI" panose="020B0604030504040204" pitchFamily="50" charset="-128"/>
                    <a:ea typeface="Meiryo UI" panose="020B0604030504040204" pitchFamily="50" charset="-128"/>
                  </a:rPr>
                  <a:t>年前期</a:t>
                </a:r>
                <a:endParaRPr lang="en-US" altLang="ja-JP"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4935020" y="4904598"/>
                <a:ext cx="1125346"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制作時期</a:t>
                </a:r>
                <a:endParaRPr kumimoji="1" lang="ja-JP" altLang="en-US" dirty="0"/>
              </a:p>
            </p:txBody>
          </p:sp>
          <p:sp>
            <p:nvSpPr>
              <p:cNvPr id="27" name="テキスト ボックス 26"/>
              <p:cNvSpPr txBox="1"/>
              <p:nvPr/>
            </p:nvSpPr>
            <p:spPr>
              <a:xfrm>
                <a:off x="5970809" y="4888598"/>
                <a:ext cx="28041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a:t>
                </a:r>
              </a:p>
            </p:txBody>
          </p:sp>
        </p:grpSp>
        <p:grpSp>
          <p:nvGrpSpPr>
            <p:cNvPr id="34" name="グループ化 33"/>
            <p:cNvGrpSpPr/>
            <p:nvPr/>
          </p:nvGrpSpPr>
          <p:grpSpPr>
            <a:xfrm>
              <a:off x="4925852" y="5317125"/>
              <a:ext cx="2557968" cy="371399"/>
              <a:chOff x="4925852" y="5317125"/>
              <a:chExt cx="2557968" cy="371399"/>
            </a:xfrm>
          </p:grpSpPr>
          <p:sp>
            <p:nvSpPr>
              <p:cNvPr id="21" name="テキスト ボックス 20"/>
              <p:cNvSpPr txBox="1"/>
              <p:nvPr/>
            </p:nvSpPr>
            <p:spPr>
              <a:xfrm>
                <a:off x="6175321" y="5317125"/>
                <a:ext cx="1308499"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C++</a:t>
                </a:r>
                <a:r>
                  <a:rPr lang="ja-JP" altLang="en-US" dirty="0">
                    <a:latin typeface="Meiryo UI" panose="020B0604030504040204" pitchFamily="50" charset="-128"/>
                    <a:ea typeface="Meiryo UI" panose="020B0604030504040204" pitchFamily="50" charset="-128"/>
                  </a:rPr>
                  <a:t>言語</a:t>
                </a:r>
                <a:endParaRPr lang="en-US" altLang="ja-JP" dirty="0">
                  <a:latin typeface="Meiryo UI" panose="020B0604030504040204" pitchFamily="50" charset="-128"/>
                  <a:ea typeface="Meiryo UI" panose="020B0604030504040204" pitchFamily="50" charset="-128"/>
                </a:endParaRPr>
              </a:p>
            </p:txBody>
          </p:sp>
          <p:sp>
            <p:nvSpPr>
              <p:cNvPr id="28" name="テキスト ボックス 27"/>
              <p:cNvSpPr txBox="1"/>
              <p:nvPr/>
            </p:nvSpPr>
            <p:spPr>
              <a:xfrm>
                <a:off x="4925852" y="5319192"/>
                <a:ext cx="1120609"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使用言語</a:t>
                </a:r>
                <a:endParaRPr kumimoji="1" lang="ja-JP" altLang="en-US" dirty="0"/>
              </a:p>
            </p:txBody>
          </p:sp>
          <p:sp>
            <p:nvSpPr>
              <p:cNvPr id="29" name="テキスト ボックス 28"/>
              <p:cNvSpPr txBox="1"/>
              <p:nvPr/>
            </p:nvSpPr>
            <p:spPr>
              <a:xfrm>
                <a:off x="5966686" y="5317125"/>
                <a:ext cx="28041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a:t>
                </a:r>
              </a:p>
            </p:txBody>
          </p:sp>
        </p:grpSp>
        <p:grpSp>
          <p:nvGrpSpPr>
            <p:cNvPr id="36" name="グループ化 35"/>
            <p:cNvGrpSpPr/>
            <p:nvPr/>
          </p:nvGrpSpPr>
          <p:grpSpPr>
            <a:xfrm>
              <a:off x="4925852" y="5722073"/>
              <a:ext cx="2557968" cy="389507"/>
              <a:chOff x="4925852" y="5722073"/>
              <a:chExt cx="2557968" cy="389507"/>
            </a:xfrm>
          </p:grpSpPr>
          <p:sp>
            <p:nvSpPr>
              <p:cNvPr id="16" name="テキスト ボックス 15"/>
              <p:cNvSpPr txBox="1"/>
              <p:nvPr/>
            </p:nvSpPr>
            <p:spPr>
              <a:xfrm>
                <a:off x="5968148" y="5722073"/>
                <a:ext cx="258073" cy="369332"/>
              </a:xfrm>
              <a:prstGeom prst="rect">
                <a:avLst/>
              </a:prstGeom>
              <a:noFill/>
            </p:spPr>
            <p:txBody>
              <a:bodyPr wrap="square" rtlCol="0">
                <a:spAutoFit/>
              </a:bodyPr>
              <a:lstStyle/>
              <a:p>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181722" y="5729652"/>
                <a:ext cx="1302098"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DX</a:t>
                </a:r>
                <a:r>
                  <a:rPr lang="ja-JP" altLang="en-US" dirty="0">
                    <a:latin typeface="Meiryo UI" panose="020B0604030504040204" pitchFamily="50" charset="-128"/>
                    <a:ea typeface="Meiryo UI" panose="020B0604030504040204" pitchFamily="50" charset="-128"/>
                  </a:rPr>
                  <a:t>ライブラリ</a:t>
                </a:r>
              </a:p>
            </p:txBody>
          </p:sp>
          <p:sp>
            <p:nvSpPr>
              <p:cNvPr id="30" name="テキスト ボックス 29"/>
              <p:cNvSpPr txBox="1"/>
              <p:nvPr/>
            </p:nvSpPr>
            <p:spPr>
              <a:xfrm>
                <a:off x="4925852" y="5742248"/>
                <a:ext cx="1152128"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動作環境</a:t>
                </a:r>
                <a:endParaRPr kumimoji="1" lang="ja-JP" altLang="en-US" dirty="0"/>
              </a:p>
            </p:txBody>
          </p:sp>
        </p:grpSp>
      </p:grpSp>
      <p:sp>
        <p:nvSpPr>
          <p:cNvPr id="103" name="正方形/長方形 102"/>
          <p:cNvSpPr/>
          <p:nvPr/>
        </p:nvSpPr>
        <p:spPr>
          <a:xfrm>
            <a:off x="180270" y="4794710"/>
            <a:ext cx="2168680" cy="194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 name="図 101"/>
          <p:cNvPicPr>
            <a:picLocks noChangeAspect="1"/>
          </p:cNvPicPr>
          <p:nvPr/>
        </p:nvPicPr>
        <p:blipFill rotWithShape="1">
          <a:blip r:embed="rId3" cstate="print">
            <a:extLst>
              <a:ext uri="{28A0092B-C50C-407E-A947-70E740481C1C}">
                <a14:useLocalDpi xmlns:a14="http://schemas.microsoft.com/office/drawing/2010/main" val="0"/>
              </a:ext>
            </a:extLst>
          </a:blip>
          <a:srcRect t="5987"/>
          <a:stretch/>
        </p:blipFill>
        <p:spPr>
          <a:xfrm>
            <a:off x="180465" y="4956328"/>
            <a:ext cx="2176003" cy="1618252"/>
          </a:xfrm>
          <a:prstGeom prst="rect">
            <a:avLst/>
          </a:prstGeom>
        </p:spPr>
      </p:pic>
      <p:grpSp>
        <p:nvGrpSpPr>
          <p:cNvPr id="82" name="グループ化 81"/>
          <p:cNvGrpSpPr/>
          <p:nvPr/>
        </p:nvGrpSpPr>
        <p:grpSpPr>
          <a:xfrm>
            <a:off x="174872" y="4794071"/>
            <a:ext cx="4331965" cy="1944703"/>
            <a:chOff x="4580612" y="757205"/>
            <a:chExt cx="4331965" cy="1944703"/>
          </a:xfrm>
        </p:grpSpPr>
        <p:sp>
          <p:nvSpPr>
            <p:cNvPr id="83" name="正方形/長方形 82"/>
            <p:cNvSpPr/>
            <p:nvPr/>
          </p:nvSpPr>
          <p:spPr>
            <a:xfrm>
              <a:off x="6765277" y="1118921"/>
              <a:ext cx="2147300" cy="1582987"/>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6762221" y="757205"/>
              <a:ext cx="2150356" cy="361741"/>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4580612" y="757693"/>
              <a:ext cx="2181609" cy="1944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内容文(レイトレ)"/>
          <p:cNvSpPr txBox="1"/>
          <p:nvPr/>
        </p:nvSpPr>
        <p:spPr>
          <a:xfrm>
            <a:off x="2396629" y="5254149"/>
            <a:ext cx="2095461" cy="877163"/>
          </a:xfrm>
          <a:prstGeom prst="rect">
            <a:avLst/>
          </a:prstGeom>
          <a:noFill/>
        </p:spPr>
        <p:txBody>
          <a:bodyPr wrap="square" rtlCol="0">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球体の明るさ、床</a:t>
            </a:r>
            <a:r>
              <a:rPr lang="ja-JP" altLang="en-US" sz="1700" spc="-1" dirty="0">
                <a:solidFill>
                  <a:srgbClr val="000000"/>
                </a:solidFill>
                <a:latin typeface="Meiryo UI" panose="020B0604030504040204" pitchFamily="50" charset="-128"/>
                <a:ea typeface="Meiryo UI" panose="020B0604030504040204" pitchFamily="50" charset="-128"/>
              </a:rPr>
              <a:t>の反</a:t>
            </a:r>
            <a:endParaRPr lang="en-US" altLang="ja-JP" sz="17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ja-JP" altLang="en-US" sz="1700" spc="-1" dirty="0">
                <a:solidFill>
                  <a:srgbClr val="000000"/>
                </a:solidFill>
                <a:latin typeface="Meiryo UI" panose="020B0604030504040204" pitchFamily="50" charset="-128"/>
                <a:ea typeface="Meiryo UI" panose="020B0604030504040204" pitchFamily="50" charset="-128"/>
              </a:rPr>
              <a:t>射、</a:t>
            </a:r>
            <a:r>
              <a:rPr lang="en-US" altLang="ja-JP" sz="1700" spc="-1" dirty="0" err="1">
                <a:solidFill>
                  <a:srgbClr val="000000"/>
                </a:solidFill>
                <a:latin typeface="Meiryo UI" panose="020B0604030504040204" pitchFamily="50" charset="-128"/>
                <a:ea typeface="Meiryo UI" panose="020B0604030504040204" pitchFamily="50" charset="-128"/>
              </a:rPr>
              <a:t>スペキュラ</a:t>
            </a:r>
            <a:r>
              <a:rPr lang="ja-JP" altLang="en-US" sz="1700" spc="-1" dirty="0">
                <a:solidFill>
                  <a:srgbClr val="000000"/>
                </a:solidFill>
                <a:latin typeface="Meiryo UI" panose="020B0604030504040204" pitchFamily="50" charset="-128"/>
                <a:ea typeface="Meiryo UI" panose="020B0604030504040204" pitchFamily="50" charset="-128"/>
              </a:rPr>
              <a:t>などの</a:t>
            </a:r>
            <a:r>
              <a:rPr lang="en-US" altLang="ja-JP" sz="1700" spc="-1" dirty="0">
                <a:solidFill>
                  <a:srgbClr val="000000"/>
                </a:solidFill>
                <a:latin typeface="Meiryo UI" panose="020B0604030504040204" pitchFamily="50" charset="-128"/>
                <a:ea typeface="Meiryo UI" panose="020B0604030504040204" pitchFamily="50" charset="-128"/>
              </a:rPr>
              <a:t>実</a:t>
            </a:r>
          </a:p>
          <a:p>
            <a:pPr>
              <a:lnSpc>
                <a:spcPct val="100000"/>
              </a:lnSpc>
            </a:pPr>
            <a:r>
              <a:rPr lang="en-US" altLang="ja-JP" sz="1700" spc="-1" dirty="0">
                <a:solidFill>
                  <a:srgbClr val="000000"/>
                </a:solidFill>
                <a:latin typeface="Meiryo UI" panose="020B0604030504040204" pitchFamily="50" charset="-128"/>
                <a:ea typeface="Meiryo UI" panose="020B0604030504040204" pitchFamily="50" charset="-128"/>
              </a:rPr>
              <a:t>装</a:t>
            </a:r>
            <a:r>
              <a:rPr lang="ja-JP" altLang="en-US" sz="1700" spc="-1" dirty="0">
                <a:solidFill>
                  <a:srgbClr val="000000"/>
                </a:solidFill>
                <a:latin typeface="Meiryo UI" panose="020B0604030504040204" pitchFamily="50" charset="-128"/>
                <a:ea typeface="Meiryo UI" panose="020B0604030504040204" pitchFamily="50" charset="-128"/>
              </a:rPr>
              <a:t>が課題でした。</a:t>
            </a:r>
            <a:endParaRPr lang="en-US" altLang="ja-JP" sz="1700" spc="-1" dirty="0">
              <a:latin typeface="Meiryo UI" panose="020B0604030504040204" pitchFamily="50" charset="-128"/>
              <a:ea typeface="Meiryo UI" panose="020B0604030504040204" pitchFamily="50" charset="-128"/>
            </a:endParaRPr>
          </a:p>
        </p:txBody>
      </p:sp>
      <p:sp>
        <p:nvSpPr>
          <p:cNvPr id="24" name="テキスト ボックス 23"/>
          <p:cNvSpPr txBox="1"/>
          <p:nvPr/>
        </p:nvSpPr>
        <p:spPr>
          <a:xfrm>
            <a:off x="2419030" y="4811434"/>
            <a:ext cx="2025258" cy="353943"/>
          </a:xfrm>
          <a:prstGeom prst="rect">
            <a:avLst/>
          </a:prstGeom>
          <a:noFill/>
        </p:spPr>
        <p:txBody>
          <a:bodyPr wrap="square" rtlCol="0">
            <a:spAutoFit/>
          </a:bodyPr>
          <a:lstStyle/>
          <a:p>
            <a:pPr algn="ctr"/>
            <a:r>
              <a:rPr lang="ja-JP" altLang="en-US" sz="1700" dirty="0">
                <a:latin typeface="Meiryo UI" panose="020B0604030504040204" pitchFamily="50" charset="-128"/>
                <a:ea typeface="Meiryo UI" panose="020B0604030504040204" pitchFamily="50" charset="-128"/>
              </a:rPr>
              <a:t>レイトレーシング</a:t>
            </a:r>
            <a:endParaRPr kumimoji="1" lang="ja-JP" altLang="en-US" sz="1700" dirty="0">
              <a:latin typeface="Meiryo UI" panose="020B0604030504040204" pitchFamily="50" charset="-128"/>
              <a:ea typeface="Meiryo UI" panose="020B0604030504040204" pitchFamily="50" charset="-128"/>
            </a:endParaRPr>
          </a:p>
        </p:txBody>
      </p:sp>
      <p:sp>
        <p:nvSpPr>
          <p:cNvPr id="17" name="正方形/長方形 16"/>
          <p:cNvSpPr/>
          <p:nvPr/>
        </p:nvSpPr>
        <p:spPr>
          <a:xfrm>
            <a:off x="4637329" y="2769216"/>
            <a:ext cx="2181609" cy="1937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rotWithShape="1">
          <a:blip r:embed="rId4" cstate="print">
            <a:extLst>
              <a:ext uri="{28A0092B-C50C-407E-A947-70E740481C1C}">
                <a14:useLocalDpi xmlns:a14="http://schemas.microsoft.com/office/drawing/2010/main" val="0"/>
              </a:ext>
            </a:extLst>
          </a:blip>
          <a:srcRect l="2015" t="6841" b="6672"/>
          <a:stretch/>
        </p:blipFill>
        <p:spPr>
          <a:xfrm>
            <a:off x="4656011" y="2949230"/>
            <a:ext cx="2170588" cy="1587328"/>
          </a:xfrm>
          <a:prstGeom prst="rect">
            <a:avLst/>
          </a:prstGeom>
        </p:spPr>
      </p:pic>
      <p:grpSp>
        <p:nvGrpSpPr>
          <p:cNvPr id="91" name="グループ化 90"/>
          <p:cNvGrpSpPr/>
          <p:nvPr/>
        </p:nvGrpSpPr>
        <p:grpSpPr>
          <a:xfrm>
            <a:off x="4640385" y="2762343"/>
            <a:ext cx="4331965" cy="1944703"/>
            <a:chOff x="4580612" y="757205"/>
            <a:chExt cx="4331965" cy="1944703"/>
          </a:xfrm>
        </p:grpSpPr>
        <p:sp>
          <p:nvSpPr>
            <p:cNvPr id="92" name="正方形/長方形 91"/>
            <p:cNvSpPr/>
            <p:nvPr/>
          </p:nvSpPr>
          <p:spPr>
            <a:xfrm>
              <a:off x="6765277" y="1118921"/>
              <a:ext cx="2147300" cy="1582987"/>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p:nvSpPr>
          <p:spPr>
            <a:xfrm>
              <a:off x="6762221" y="757205"/>
              <a:ext cx="2150356" cy="361741"/>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p:nvSpPr>
          <p:spPr>
            <a:xfrm>
              <a:off x="4580612" y="757693"/>
              <a:ext cx="2181609" cy="1944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内容文(ビリヤード)"/>
          <p:cNvSpPr/>
          <p:nvPr/>
        </p:nvSpPr>
        <p:spPr>
          <a:xfrm>
            <a:off x="6838378" y="3246953"/>
            <a:ext cx="2126352" cy="877163"/>
          </a:xfrm>
          <a:prstGeom prst="rect">
            <a:avLst/>
          </a:prstGeom>
        </p:spPr>
        <p:txBody>
          <a:bodyPr wrap="square">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物体がぶつかった</a:t>
            </a:r>
            <a:r>
              <a:rPr lang="ja-JP" altLang="en-US" sz="1700" spc="-1" dirty="0">
                <a:solidFill>
                  <a:srgbClr val="000000"/>
                </a:solidFill>
                <a:latin typeface="Meiryo UI" panose="020B0604030504040204" pitchFamily="50" charset="-128"/>
                <a:ea typeface="Meiryo UI" panose="020B0604030504040204" pitchFamily="50" charset="-128"/>
              </a:rPr>
              <a:t>時</a:t>
            </a:r>
            <a:r>
              <a:rPr lang="en-US" altLang="ja-JP" sz="1700" spc="-1" dirty="0">
                <a:solidFill>
                  <a:srgbClr val="000000"/>
                </a:solidFill>
                <a:latin typeface="Meiryo UI" panose="020B0604030504040204" pitchFamily="50" charset="-128"/>
                <a:ea typeface="Meiryo UI" panose="020B0604030504040204" pitchFamily="50" charset="-128"/>
              </a:rPr>
              <a:t>の</a:t>
            </a:r>
          </a:p>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力の分散を求める課</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en-US" altLang="ja-JP" sz="1700" spc="-1" dirty="0">
                <a:solidFill>
                  <a:srgbClr val="000000"/>
                </a:solidFill>
                <a:latin typeface="Meiryo UI" panose="020B0604030504040204" pitchFamily="50" charset="-128"/>
                <a:ea typeface="Meiryo UI" panose="020B0604030504040204" pitchFamily="50" charset="-128"/>
              </a:rPr>
              <a:t>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7174293" y="2758535"/>
            <a:ext cx="1435410" cy="369332"/>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ビリヤード</a:t>
            </a:r>
            <a:endParaRPr kumimoji="1" lang="ja-JP" altLang="en-US" dirty="0">
              <a:latin typeface="Meiryo UI" panose="020B0604030504040204" pitchFamily="50" charset="-128"/>
              <a:ea typeface="Meiryo UI" panose="020B0604030504040204" pitchFamily="50" charset="-128"/>
            </a:endParaRPr>
          </a:p>
        </p:txBody>
      </p:sp>
      <p:sp>
        <p:nvSpPr>
          <p:cNvPr id="101" name="正方形/長方形 100"/>
          <p:cNvSpPr/>
          <p:nvPr/>
        </p:nvSpPr>
        <p:spPr>
          <a:xfrm>
            <a:off x="176504" y="2771975"/>
            <a:ext cx="2181609" cy="19318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5" cstate="print">
            <a:extLst>
              <a:ext uri="{28A0092B-C50C-407E-A947-70E740481C1C}">
                <a14:useLocalDpi xmlns:a14="http://schemas.microsoft.com/office/drawing/2010/main" val="0"/>
              </a:ext>
            </a:extLst>
          </a:blip>
          <a:srcRect t="6342"/>
          <a:stretch/>
        </p:blipFill>
        <p:spPr>
          <a:xfrm>
            <a:off x="185917" y="2933805"/>
            <a:ext cx="2168213" cy="1607716"/>
          </a:xfrm>
          <a:prstGeom prst="rect">
            <a:avLst/>
          </a:prstGeom>
        </p:spPr>
      </p:pic>
      <p:grpSp>
        <p:nvGrpSpPr>
          <p:cNvPr id="60" name="グループ化 59"/>
          <p:cNvGrpSpPr/>
          <p:nvPr/>
        </p:nvGrpSpPr>
        <p:grpSpPr>
          <a:xfrm>
            <a:off x="176504" y="2762841"/>
            <a:ext cx="4331965" cy="1944703"/>
            <a:chOff x="4580612" y="757205"/>
            <a:chExt cx="4331965" cy="1944703"/>
          </a:xfrm>
        </p:grpSpPr>
        <p:sp>
          <p:nvSpPr>
            <p:cNvPr id="61" name="正方形/長方形 60"/>
            <p:cNvSpPr/>
            <p:nvPr/>
          </p:nvSpPr>
          <p:spPr>
            <a:xfrm>
              <a:off x="6765277" y="1118921"/>
              <a:ext cx="2147300" cy="1582987"/>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6762221" y="757205"/>
              <a:ext cx="2150356" cy="361741"/>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4580612" y="757693"/>
              <a:ext cx="2181609" cy="1944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内容文(坂道の加速)"/>
          <p:cNvSpPr txBox="1"/>
          <p:nvPr/>
        </p:nvSpPr>
        <p:spPr>
          <a:xfrm>
            <a:off x="2400372" y="3296166"/>
            <a:ext cx="2105025" cy="877163"/>
          </a:xfrm>
          <a:prstGeom prst="rect">
            <a:avLst/>
          </a:prstGeom>
          <a:noFill/>
        </p:spPr>
        <p:txBody>
          <a:bodyPr wrap="square" rtlCol="0">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角度による重力変化から推進力を求める課</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en-US" altLang="ja-JP" sz="1700" spc="-1" dirty="0">
                <a:solidFill>
                  <a:srgbClr val="000000"/>
                </a:solidFill>
                <a:latin typeface="Meiryo UI" panose="020B0604030504040204" pitchFamily="50" charset="-128"/>
                <a:ea typeface="Meiryo UI" panose="020B0604030504040204" pitchFamily="50" charset="-128"/>
              </a:rPr>
              <a:t>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20" name="テキスト ボックス 19"/>
          <p:cNvSpPr txBox="1"/>
          <p:nvPr/>
        </p:nvSpPr>
        <p:spPr>
          <a:xfrm>
            <a:off x="2734920" y="2794169"/>
            <a:ext cx="1387372" cy="353943"/>
          </a:xfrm>
          <a:prstGeom prst="rect">
            <a:avLst/>
          </a:prstGeom>
          <a:noFill/>
        </p:spPr>
        <p:txBody>
          <a:bodyPr wrap="square" rtlCol="0">
            <a:spAutoFit/>
          </a:bodyPr>
          <a:lstStyle/>
          <a:p>
            <a:pPr algn="ctr"/>
            <a:r>
              <a:rPr lang="ja-JP" altLang="en-US" sz="1700" dirty="0">
                <a:latin typeface="Meiryo UI" panose="020B0604030504040204" pitchFamily="50" charset="-128"/>
                <a:ea typeface="Meiryo UI" panose="020B0604030504040204" pitchFamily="50" charset="-128"/>
              </a:rPr>
              <a:t>坂道の加速</a:t>
            </a:r>
            <a:endParaRPr kumimoji="1" lang="ja-JP" altLang="en-US" sz="1700" dirty="0">
              <a:latin typeface="Meiryo UI" panose="020B0604030504040204" pitchFamily="50" charset="-128"/>
              <a:ea typeface="Meiryo UI" panose="020B0604030504040204" pitchFamily="50" charset="-128"/>
            </a:endParaRPr>
          </a:p>
        </p:txBody>
      </p:sp>
      <p:sp>
        <p:nvSpPr>
          <p:cNvPr id="100" name="正方形/長方形 99"/>
          <p:cNvSpPr/>
          <p:nvPr/>
        </p:nvSpPr>
        <p:spPr>
          <a:xfrm>
            <a:off x="4640762" y="711733"/>
            <a:ext cx="2181609" cy="19318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6" cstate="print">
            <a:extLst>
              <a:ext uri="{28A0092B-C50C-407E-A947-70E740481C1C}">
                <a14:useLocalDpi xmlns:a14="http://schemas.microsoft.com/office/drawing/2010/main" val="0"/>
              </a:ext>
            </a:extLst>
          </a:blip>
          <a:srcRect t="6459"/>
          <a:stretch/>
        </p:blipFill>
        <p:spPr>
          <a:xfrm>
            <a:off x="4655608" y="877262"/>
            <a:ext cx="2158373" cy="1606666"/>
          </a:xfrm>
          <a:prstGeom prst="rect">
            <a:avLst/>
          </a:prstGeom>
        </p:spPr>
      </p:pic>
      <p:grpSp>
        <p:nvGrpSpPr>
          <p:cNvPr id="87" name="グループ化 86"/>
          <p:cNvGrpSpPr/>
          <p:nvPr/>
        </p:nvGrpSpPr>
        <p:grpSpPr>
          <a:xfrm>
            <a:off x="4640762" y="707073"/>
            <a:ext cx="4331965" cy="1944703"/>
            <a:chOff x="4580612" y="757205"/>
            <a:chExt cx="4331965" cy="1944703"/>
          </a:xfrm>
        </p:grpSpPr>
        <p:sp>
          <p:nvSpPr>
            <p:cNvPr id="88" name="正方形/長方形 87"/>
            <p:cNvSpPr/>
            <p:nvPr/>
          </p:nvSpPr>
          <p:spPr>
            <a:xfrm>
              <a:off x="6765277" y="1118921"/>
              <a:ext cx="2147300" cy="1582987"/>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p:nvSpPr>
          <p:spPr>
            <a:xfrm>
              <a:off x="6762221" y="757205"/>
              <a:ext cx="2150356" cy="361741"/>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p:nvSpPr>
          <p:spPr>
            <a:xfrm>
              <a:off x="4580612" y="757693"/>
              <a:ext cx="2181609" cy="1944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内容文(振り子)"/>
          <p:cNvSpPr/>
          <p:nvPr/>
        </p:nvSpPr>
        <p:spPr>
          <a:xfrm>
            <a:off x="6853618" y="1174823"/>
            <a:ext cx="2070486" cy="877163"/>
          </a:xfrm>
          <a:prstGeom prst="rect">
            <a:avLst/>
          </a:prstGeom>
        </p:spPr>
        <p:txBody>
          <a:bodyPr wrap="square">
            <a:spAutoFit/>
          </a:bodyPr>
          <a:lstStyle/>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振り子運動による加</a:t>
            </a:r>
            <a:endParaRPr lang="en-US" altLang="ja-JP" sz="1700" spc="-1" dirty="0">
              <a:solidFill>
                <a:srgbClr val="000000"/>
              </a:solidFill>
              <a:latin typeface="Meiryo UI" panose="020B0604030504040204" pitchFamily="50" charset="-128"/>
              <a:ea typeface="Meiryo UI" panose="020B0604030504040204" pitchFamily="50" charset="-128"/>
            </a:endParaRPr>
          </a:p>
          <a:p>
            <a:pPr algn="dist">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速度の変化を求める</a:t>
            </a:r>
            <a:endParaRPr lang="en-US" altLang="ja-JP" sz="1700" spc="-1" dirty="0">
              <a:solidFill>
                <a:srgbClr val="000000"/>
              </a:solidFill>
              <a:latin typeface="Meiryo UI" panose="020B0604030504040204" pitchFamily="50" charset="-128"/>
              <a:ea typeface="Meiryo UI" panose="020B0604030504040204" pitchFamily="50" charset="-128"/>
            </a:endParaRPr>
          </a:p>
          <a:p>
            <a:pPr>
              <a:lnSpc>
                <a:spcPct val="100000"/>
              </a:lnSpc>
            </a:pPr>
            <a:r>
              <a:rPr lang="en-US" altLang="ja-JP" sz="1700" spc="-1" dirty="0" err="1">
                <a:solidFill>
                  <a:srgbClr val="000000"/>
                </a:solidFill>
                <a:latin typeface="Meiryo UI" panose="020B0604030504040204" pitchFamily="50" charset="-128"/>
                <a:ea typeface="Meiryo UI" panose="020B0604030504040204" pitchFamily="50" charset="-128"/>
              </a:rPr>
              <a:t>課題</a:t>
            </a:r>
            <a:r>
              <a:rPr lang="ja-JP" altLang="en-US" sz="1700" spc="-1" dirty="0" err="1">
                <a:solidFill>
                  <a:srgbClr val="000000"/>
                </a:solidFill>
                <a:latin typeface="Meiryo UI" panose="020B0604030504040204" pitchFamily="50" charset="-128"/>
                <a:ea typeface="Meiryo UI" panose="020B0604030504040204" pitchFamily="50" charset="-128"/>
              </a:rPr>
              <a:t>で</a:t>
            </a:r>
            <a:r>
              <a:rPr lang="ja-JP" altLang="en-US" sz="1700" spc="-1" dirty="0">
                <a:solidFill>
                  <a:srgbClr val="000000"/>
                </a:solidFill>
                <a:latin typeface="Meiryo UI" panose="020B0604030504040204" pitchFamily="50" charset="-128"/>
                <a:ea typeface="Meiryo UI" panose="020B0604030504040204" pitchFamily="50" charset="-128"/>
              </a:rPr>
              <a:t>した</a:t>
            </a:r>
            <a:r>
              <a:rPr lang="en-US" altLang="ja-JP" sz="1700" spc="-1" dirty="0">
                <a:solidFill>
                  <a:srgbClr val="000000"/>
                </a:solidFill>
                <a:latin typeface="Meiryo UI" panose="020B0604030504040204" pitchFamily="50" charset="-128"/>
                <a:ea typeface="Meiryo UI" panose="020B0604030504040204" pitchFamily="50" charset="-128"/>
              </a:rPr>
              <a:t>。</a:t>
            </a:r>
            <a:endParaRPr lang="en-US" altLang="ja-JP" sz="1700" spc="-1" dirty="0">
              <a:latin typeface="Meiryo UI" panose="020B0604030504040204" pitchFamily="50" charset="-128"/>
              <a:ea typeface="Meiryo UI" panose="020B0604030504040204" pitchFamily="50" charset="-128"/>
            </a:endParaRPr>
          </a:p>
        </p:txBody>
      </p:sp>
      <p:sp>
        <p:nvSpPr>
          <p:cNvPr id="38" name="テキスト ボックス 37"/>
          <p:cNvSpPr txBox="1"/>
          <p:nvPr/>
        </p:nvSpPr>
        <p:spPr>
          <a:xfrm>
            <a:off x="7336554" y="726215"/>
            <a:ext cx="1121990" cy="369332"/>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振り子</a:t>
            </a:r>
            <a:endParaRPr kumimoji="1" lang="ja-JP" altLang="en-US" dirty="0">
              <a:latin typeface="Meiryo UI" panose="020B0604030504040204" pitchFamily="50" charset="-128"/>
              <a:ea typeface="Meiryo UI" panose="020B0604030504040204" pitchFamily="50" charset="-128"/>
            </a:endParaRPr>
          </a:p>
        </p:txBody>
      </p:sp>
      <p:sp>
        <p:nvSpPr>
          <p:cNvPr id="99" name="正方形/長方形 98"/>
          <p:cNvSpPr/>
          <p:nvPr/>
        </p:nvSpPr>
        <p:spPr>
          <a:xfrm>
            <a:off x="185680" y="702619"/>
            <a:ext cx="2181609" cy="19495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rotWithShape="1">
          <a:blip r:embed="rId7" cstate="print">
            <a:extLst>
              <a:ext uri="{28A0092B-C50C-407E-A947-70E740481C1C}">
                <a14:useLocalDpi xmlns:a14="http://schemas.microsoft.com/office/drawing/2010/main" val="0"/>
              </a:ext>
            </a:extLst>
          </a:blip>
          <a:srcRect t="6409"/>
          <a:stretch/>
        </p:blipFill>
        <p:spPr>
          <a:xfrm>
            <a:off x="193028" y="888326"/>
            <a:ext cx="2166729" cy="1601205"/>
          </a:xfrm>
          <a:prstGeom prst="rect">
            <a:avLst/>
          </a:prstGeom>
        </p:spPr>
      </p:pic>
      <p:grpSp>
        <p:nvGrpSpPr>
          <p:cNvPr id="64" name="グループ化 63"/>
          <p:cNvGrpSpPr/>
          <p:nvPr/>
        </p:nvGrpSpPr>
        <p:grpSpPr>
          <a:xfrm>
            <a:off x="179953" y="707456"/>
            <a:ext cx="4331965" cy="1944703"/>
            <a:chOff x="4580612" y="757205"/>
            <a:chExt cx="4331965" cy="1944703"/>
          </a:xfrm>
        </p:grpSpPr>
        <p:sp>
          <p:nvSpPr>
            <p:cNvPr id="65" name="正方形/長方形 64"/>
            <p:cNvSpPr/>
            <p:nvPr/>
          </p:nvSpPr>
          <p:spPr>
            <a:xfrm>
              <a:off x="6765277" y="1118921"/>
              <a:ext cx="2147300" cy="1582987"/>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6762221" y="757205"/>
              <a:ext cx="2150356" cy="361741"/>
            </a:xfrm>
            <a:prstGeom prst="rect">
              <a:avLst/>
            </a:prstGeom>
            <a:solidFill>
              <a:srgbClr val="E7F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4580612" y="757693"/>
              <a:ext cx="2181609" cy="19442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内容文(モンハン)"/>
          <p:cNvSpPr txBox="1"/>
          <p:nvPr/>
        </p:nvSpPr>
        <p:spPr>
          <a:xfrm>
            <a:off x="2395677" y="1151373"/>
            <a:ext cx="2056231" cy="1154162"/>
          </a:xfrm>
          <a:prstGeom prst="rect">
            <a:avLst/>
          </a:prstGeom>
          <a:noFill/>
        </p:spPr>
        <p:txBody>
          <a:bodyPr wrap="square" rtlCol="0">
            <a:spAutoFit/>
          </a:bodyPr>
          <a:lstStyle/>
          <a:p>
            <a:pPr algn="dist"/>
            <a:r>
              <a:rPr lang="ja-JP" altLang="en-US" sz="1700" dirty="0">
                <a:latin typeface="Meiryo UI" panose="020B0604030504040204" pitchFamily="50" charset="-128"/>
                <a:ea typeface="Meiryo UI" panose="020B0604030504040204" pitchFamily="50" charset="-128"/>
              </a:rPr>
              <a:t>発射と同時に落下し</a:t>
            </a:r>
            <a:endParaRPr lang="en-US" altLang="ja-JP" sz="1700" dirty="0">
              <a:latin typeface="Meiryo UI" panose="020B0604030504040204" pitchFamily="50" charset="-128"/>
              <a:ea typeface="Meiryo UI" panose="020B0604030504040204" pitchFamily="50" charset="-128"/>
            </a:endParaRPr>
          </a:p>
          <a:p>
            <a:pPr algn="dist"/>
            <a:r>
              <a:rPr lang="ja-JP" altLang="en-US" sz="1700" dirty="0">
                <a:latin typeface="Meiryo UI" panose="020B0604030504040204" pitchFamily="50" charset="-128"/>
                <a:ea typeface="Meiryo UI" panose="020B0604030504040204" pitchFamily="50" charset="-128"/>
              </a:rPr>
              <a:t>てくる物体に、石を当</a:t>
            </a:r>
            <a:endParaRPr lang="en-US" altLang="ja-JP" sz="1700" dirty="0">
              <a:latin typeface="Meiryo UI" panose="020B0604030504040204" pitchFamily="50" charset="-128"/>
              <a:ea typeface="Meiryo UI" panose="020B0604030504040204" pitchFamily="50" charset="-128"/>
            </a:endParaRPr>
          </a:p>
          <a:p>
            <a:r>
              <a:rPr lang="ja-JP" altLang="en-US" sz="1700" dirty="0">
                <a:latin typeface="Meiryo UI" panose="020B0604030504040204" pitchFamily="50" charset="-128"/>
                <a:ea typeface="Meiryo UI" panose="020B0604030504040204" pitchFamily="50" charset="-128"/>
              </a:rPr>
              <a:t>てる課題でした。</a:t>
            </a:r>
            <a:endParaRPr lang="en-US" altLang="ja-JP" sz="1700" dirty="0">
              <a:latin typeface="Meiryo UI" panose="020B0604030504040204" pitchFamily="50" charset="-128"/>
              <a:ea typeface="Meiryo UI" panose="020B0604030504040204" pitchFamily="50" charset="-128"/>
            </a:endParaRPr>
          </a:p>
          <a:p>
            <a:endParaRPr kumimoji="1" lang="ja-JP" altLang="en-US" dirty="0"/>
          </a:p>
        </p:txBody>
      </p:sp>
      <p:sp>
        <p:nvSpPr>
          <p:cNvPr id="3" name="テキスト ボックス 2"/>
          <p:cNvSpPr txBox="1"/>
          <p:nvPr/>
        </p:nvSpPr>
        <p:spPr>
          <a:xfrm>
            <a:off x="2155805" y="734694"/>
            <a:ext cx="2488203" cy="353943"/>
          </a:xfrm>
          <a:prstGeom prst="rect">
            <a:avLst/>
          </a:prstGeom>
          <a:noFill/>
        </p:spPr>
        <p:txBody>
          <a:bodyPr wrap="square" rtlCol="0">
            <a:spAutoFit/>
          </a:bodyPr>
          <a:lstStyle/>
          <a:p>
            <a:pPr algn="ctr"/>
            <a:r>
              <a:rPr kumimoji="1" lang="ja-JP" altLang="en-US" sz="1700" dirty="0">
                <a:latin typeface="Meiryo UI" panose="020B0604030504040204" pitchFamily="50" charset="-128"/>
                <a:ea typeface="Meiryo UI" panose="020B0604030504040204" pitchFamily="50" charset="-128"/>
              </a:rPr>
              <a:t>モンキーハンティング</a:t>
            </a:r>
          </a:p>
        </p:txBody>
      </p:sp>
      <p:grpSp>
        <p:nvGrpSpPr>
          <p:cNvPr id="46" name="タイトル">
            <a:extLst>
              <a:ext uri="{FF2B5EF4-FFF2-40B4-BE49-F238E27FC236}">
                <a16:creationId xmlns:a16="http://schemas.microsoft.com/office/drawing/2014/main" id="{C97D33F2-9C4E-4262-9F79-838C6C1A1555}"/>
              </a:ext>
            </a:extLst>
          </p:cNvPr>
          <p:cNvGrpSpPr/>
          <p:nvPr/>
        </p:nvGrpSpPr>
        <p:grpSpPr>
          <a:xfrm>
            <a:off x="2736647" y="112581"/>
            <a:ext cx="3530970" cy="523220"/>
            <a:chOff x="2724168" y="188172"/>
            <a:chExt cx="3816424" cy="683109"/>
          </a:xfrm>
        </p:grpSpPr>
        <p:sp>
          <p:nvSpPr>
            <p:cNvPr id="47" name="六角形 46"/>
            <p:cNvSpPr/>
            <p:nvPr/>
          </p:nvSpPr>
          <p:spPr>
            <a:xfrm>
              <a:off x="2724168" y="188172"/>
              <a:ext cx="3816424" cy="675615"/>
            </a:xfrm>
            <a:prstGeom prst="hexagon">
              <a:avLst/>
            </a:prstGeom>
            <a:solidFill>
              <a:srgbClr val="E7FE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C6D9F1"/>
                </a:solidFill>
              </a:endParaRPr>
            </a:p>
          </p:txBody>
        </p:sp>
        <p:sp>
          <p:nvSpPr>
            <p:cNvPr id="48" name="数学"/>
            <p:cNvSpPr txBox="1"/>
            <p:nvPr/>
          </p:nvSpPr>
          <p:spPr>
            <a:xfrm>
              <a:off x="2733390" y="188172"/>
              <a:ext cx="3740920" cy="683109"/>
            </a:xfrm>
            <a:prstGeom prst="rect">
              <a:avLst/>
            </a:prstGeom>
            <a:noFill/>
          </p:spPr>
          <p:txBody>
            <a:bodyPr wrap="square" rtlCol="0">
              <a:spAutoFit/>
            </a:bodyPr>
            <a:lstStyle/>
            <a:p>
              <a:pPr algn="ctr"/>
              <a:r>
                <a:rPr kumimoji="1" lang="ja-JP" altLang="en-US" sz="2800" b="1" dirty="0">
                  <a:latin typeface="Meiryo UI" panose="020B0604030504040204" pitchFamily="50" charset="-128"/>
                  <a:ea typeface="Meiryo UI" panose="020B0604030504040204" pitchFamily="50" charset="-128"/>
                </a:rPr>
                <a:t>数        学</a:t>
              </a:r>
            </a:p>
          </p:txBody>
        </p:sp>
      </p:grpSp>
      <p:sp>
        <p:nvSpPr>
          <p:cNvPr id="31" name="正方形/長方形 30"/>
          <p:cNvSpPr/>
          <p:nvPr/>
        </p:nvSpPr>
        <p:spPr>
          <a:xfrm>
            <a:off x="179953" y="711733"/>
            <a:ext cx="4331965" cy="193218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p:cNvSpPr/>
          <p:nvPr/>
        </p:nvSpPr>
        <p:spPr>
          <a:xfrm>
            <a:off x="176504" y="2763814"/>
            <a:ext cx="4331965" cy="194130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正方形/長方形 104"/>
          <p:cNvSpPr/>
          <p:nvPr/>
        </p:nvSpPr>
        <p:spPr>
          <a:xfrm>
            <a:off x="176504" y="4794804"/>
            <a:ext cx="4331965" cy="194130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正方形/長方形 105"/>
          <p:cNvSpPr/>
          <p:nvPr/>
        </p:nvSpPr>
        <p:spPr>
          <a:xfrm>
            <a:off x="4640762" y="709643"/>
            <a:ext cx="4331965" cy="194130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p:cNvSpPr/>
          <p:nvPr/>
        </p:nvSpPr>
        <p:spPr>
          <a:xfrm>
            <a:off x="4644008" y="2763814"/>
            <a:ext cx="4331965" cy="1941300"/>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4647343" y="4791900"/>
            <a:ext cx="4331965" cy="1944204"/>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409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角丸四角形 29"/>
          <p:cNvSpPr/>
          <p:nvPr/>
        </p:nvSpPr>
        <p:spPr>
          <a:xfrm>
            <a:off x="129167" y="6046385"/>
            <a:ext cx="8910058" cy="6926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dirty="0">
              <a:solidFill>
                <a:schemeClr val="tx1"/>
              </a:solidFill>
              <a:latin typeface="Meiryo UI" panose="020B0604030504040204" pitchFamily="50" charset="-128"/>
              <a:ea typeface="Meiryo UI" panose="020B0604030504040204" pitchFamily="50" charset="-128"/>
            </a:endParaRPr>
          </a:p>
        </p:txBody>
      </p:sp>
      <p:sp>
        <p:nvSpPr>
          <p:cNvPr id="4" name="正方形/長方形 3"/>
          <p:cNvSpPr/>
          <p:nvPr/>
        </p:nvSpPr>
        <p:spPr>
          <a:xfrm>
            <a:off x="129167" y="260648"/>
            <a:ext cx="4380676" cy="2743114"/>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675000" y="260648"/>
            <a:ext cx="4380675" cy="2743114"/>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31544" y="3147778"/>
            <a:ext cx="4378833" cy="2743114"/>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793098" y="404336"/>
            <a:ext cx="4176528" cy="3786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679324" y="3147778"/>
            <a:ext cx="4378834" cy="2743114"/>
          </a:xfrm>
          <a:prstGeom prst="rect">
            <a:avLst/>
          </a:prstGeom>
          <a:solidFill>
            <a:srgbClr val="C6D9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7046212" y="3818052"/>
            <a:ext cx="1926714" cy="19267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7042913" y="920347"/>
            <a:ext cx="1926714" cy="19267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2501270" y="3813195"/>
            <a:ext cx="1926714" cy="19267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4793097" y="3289488"/>
            <a:ext cx="4176529" cy="3786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501270" y="926166"/>
            <a:ext cx="1926714" cy="19267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45730" y="3276220"/>
            <a:ext cx="4182253" cy="3786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45729" y="400265"/>
            <a:ext cx="4182253" cy="3786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2605869" y="1035471"/>
            <a:ext cx="1851507" cy="1477328"/>
          </a:xfrm>
          <a:prstGeom prst="rect">
            <a:avLst/>
          </a:prstGeom>
          <a:noFill/>
        </p:spPr>
        <p:txBody>
          <a:bodyPr wrap="square" rtlCol="0">
            <a:spAutoFit/>
          </a:bodyPr>
          <a:lstStyle/>
          <a:p>
            <a:r>
              <a:rPr kumimoji="1" lang="ja-JP" altLang="en-US" sz="1500" dirty="0">
                <a:latin typeface="Meiryo UI" panose="020B0604030504040204" pitchFamily="50" charset="-128"/>
                <a:ea typeface="Meiryo UI" panose="020B0604030504040204" pitchFamily="50" charset="-128"/>
              </a:rPr>
              <a:t>カプセルと球体の当たり判定を実装する課題でした。</a:t>
            </a:r>
            <a:endParaRPr kumimoji="1" lang="en-US" altLang="ja-JP" sz="1500" dirty="0">
              <a:latin typeface="Meiryo UI" panose="020B0604030504040204" pitchFamily="50" charset="-128"/>
              <a:ea typeface="Meiryo UI" panose="020B0604030504040204" pitchFamily="50" charset="-128"/>
            </a:endParaRPr>
          </a:p>
          <a:p>
            <a:r>
              <a:rPr lang="en-US" altLang="ja-JP" sz="1500" dirty="0">
                <a:latin typeface="Meiryo UI" panose="020B0604030504040204" pitchFamily="50" charset="-128"/>
                <a:ea typeface="Meiryo UI" panose="020B0604030504040204" pitchFamily="50" charset="-128"/>
              </a:rPr>
              <a:t>2</a:t>
            </a:r>
            <a:r>
              <a:rPr lang="ja-JP" altLang="en-US" sz="1500" dirty="0" err="1">
                <a:latin typeface="Meiryo UI" panose="020B0604030504040204" pitchFamily="50" charset="-128"/>
                <a:ea typeface="Meiryo UI" panose="020B0604030504040204" pitchFamily="50" charset="-128"/>
              </a:rPr>
              <a:t>つの</a:t>
            </a:r>
            <a:r>
              <a:rPr lang="ja-JP" altLang="en-US" sz="1500" dirty="0">
                <a:latin typeface="Meiryo UI" panose="020B0604030504040204" pitchFamily="50" charset="-128"/>
                <a:ea typeface="Meiryo UI" panose="020B0604030504040204" pitchFamily="50" charset="-128"/>
              </a:rPr>
              <a:t>距離を測り、半径内であれば球体を光るようにしました。</a:t>
            </a:r>
            <a:endParaRPr kumimoji="1" lang="en-US" altLang="ja-JP" sz="1500"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933116" y="412254"/>
            <a:ext cx="2993958"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カプセルと球体の当たり判定</a:t>
            </a:r>
            <a:endParaRPr kumimoji="1" lang="ja-JP" altLang="en-US" dirty="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6030351" y="412818"/>
            <a:ext cx="1975919" cy="369332"/>
          </a:xfrm>
          <a:prstGeom prst="rect">
            <a:avLst/>
          </a:prstGeom>
          <a:noFill/>
        </p:spPr>
        <p:txBody>
          <a:bodyPr wrap="square" rtlCol="0">
            <a:spAutoFit/>
          </a:bodyPr>
          <a:lstStyle/>
          <a:p>
            <a:r>
              <a:rPr lang="en-US" altLang="ja-JP" dirty="0">
                <a:latin typeface="Meiryo UI" panose="020B0604030504040204" pitchFamily="50" charset="-128"/>
                <a:ea typeface="Meiryo UI" panose="020B0604030504040204" pitchFamily="50" charset="-128"/>
              </a:rPr>
              <a:t>3D</a:t>
            </a:r>
            <a:r>
              <a:rPr lang="ja-JP" altLang="en-US" dirty="0">
                <a:latin typeface="Meiryo UI" panose="020B0604030504040204" pitchFamily="50" charset="-128"/>
                <a:ea typeface="Meiryo UI" panose="020B0604030504040204" pitchFamily="50" charset="-128"/>
              </a:rPr>
              <a:t>の移動制限</a:t>
            </a:r>
            <a:endParaRPr kumimoji="1" lang="ja-JP" altLang="en-US" dirty="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835521" y="3283576"/>
            <a:ext cx="2930665" cy="369332"/>
          </a:xfrm>
          <a:prstGeom prst="rect">
            <a:avLst/>
          </a:prstGeom>
          <a:noFill/>
        </p:spPr>
        <p:txBody>
          <a:bodyPr wrap="square" rtlCol="0">
            <a:spAutoFit/>
          </a:bodyPr>
          <a:lstStyle/>
          <a:p>
            <a:pPr algn="ctr"/>
            <a:r>
              <a:rPr lang="ja-JP" altLang="en-US" dirty="0">
                <a:latin typeface="Meiryo UI" panose="020B0604030504040204" pitchFamily="50" charset="-128"/>
                <a:ea typeface="Meiryo UI" panose="020B0604030504040204" pitchFamily="50" charset="-128"/>
              </a:rPr>
              <a:t>床に沿った移動制御</a:t>
            </a:r>
            <a:endParaRPr kumimoji="1" lang="ja-JP" altLang="en-US"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5858385" y="3302650"/>
            <a:ext cx="2319850"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影と物体への重力</a:t>
            </a:r>
            <a:endParaRPr kumimoji="1" lang="ja-JP" altLang="en-US" dirty="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t="4872"/>
          <a:stretch/>
        </p:blipFill>
        <p:spPr>
          <a:xfrm>
            <a:off x="268762" y="1054952"/>
            <a:ext cx="2161333" cy="1621032"/>
          </a:xfrm>
          <a:prstGeom prst="rect">
            <a:avLst/>
          </a:prstGeom>
        </p:spPr>
      </p:pic>
      <p:pic>
        <p:nvPicPr>
          <p:cNvPr id="11" name="図 10"/>
          <p:cNvPicPr>
            <a:picLocks noChangeAspect="1"/>
          </p:cNvPicPr>
          <p:nvPr/>
        </p:nvPicPr>
        <p:blipFill rotWithShape="1">
          <a:blip r:embed="rId5" cstate="print">
            <a:extLst>
              <a:ext uri="{28A0092B-C50C-407E-A947-70E740481C1C}">
                <a14:useLocalDpi xmlns:a14="http://schemas.microsoft.com/office/drawing/2010/main" val="0"/>
              </a:ext>
            </a:extLst>
          </a:blip>
          <a:srcRect t="5107"/>
          <a:stretch/>
        </p:blipFill>
        <p:spPr>
          <a:xfrm>
            <a:off x="4809673" y="1063630"/>
            <a:ext cx="2163100" cy="1640203"/>
          </a:xfrm>
          <a:prstGeom prst="rect">
            <a:avLst/>
          </a:prstGeom>
        </p:spPr>
      </p:pic>
      <p:pic>
        <p:nvPicPr>
          <p:cNvPr id="12" name="図 11"/>
          <p:cNvPicPr>
            <a:picLocks noChangeAspect="1"/>
          </p:cNvPicPr>
          <p:nvPr/>
        </p:nvPicPr>
        <p:blipFill rotWithShape="1">
          <a:blip r:embed="rId6" cstate="print">
            <a:extLst>
              <a:ext uri="{28A0092B-C50C-407E-A947-70E740481C1C}">
                <a14:useLocalDpi xmlns:a14="http://schemas.microsoft.com/office/drawing/2010/main" val="0"/>
              </a:ext>
            </a:extLst>
          </a:blip>
          <a:srcRect t="5096"/>
          <a:stretch/>
        </p:blipFill>
        <p:spPr>
          <a:xfrm>
            <a:off x="255025" y="3924684"/>
            <a:ext cx="2175070" cy="1627490"/>
          </a:xfrm>
          <a:prstGeom prst="rect">
            <a:avLst/>
          </a:prstGeom>
        </p:spPr>
      </p:pic>
      <p:pic>
        <p:nvPicPr>
          <p:cNvPr id="15" name="図 14"/>
          <p:cNvPicPr>
            <a:picLocks noChangeAspect="1"/>
          </p:cNvPicPr>
          <p:nvPr/>
        </p:nvPicPr>
        <p:blipFill rotWithShape="1">
          <a:blip r:embed="rId7" cstate="print">
            <a:extLst>
              <a:ext uri="{28A0092B-C50C-407E-A947-70E740481C1C}">
                <a14:useLocalDpi xmlns:a14="http://schemas.microsoft.com/office/drawing/2010/main" val="0"/>
              </a:ext>
            </a:extLst>
          </a:blip>
          <a:srcRect t="4680"/>
          <a:stretch/>
        </p:blipFill>
        <p:spPr>
          <a:xfrm>
            <a:off x="4823969" y="3960621"/>
            <a:ext cx="2148952" cy="1640825"/>
          </a:xfrm>
          <a:prstGeom prst="rect">
            <a:avLst/>
          </a:prstGeom>
        </p:spPr>
      </p:pic>
      <p:sp>
        <p:nvSpPr>
          <p:cNvPr id="38" name="テキスト ボックス 37"/>
          <p:cNvSpPr txBox="1"/>
          <p:nvPr/>
        </p:nvSpPr>
        <p:spPr>
          <a:xfrm>
            <a:off x="7094017" y="1035471"/>
            <a:ext cx="1902873" cy="1477328"/>
          </a:xfrm>
          <a:prstGeom prst="rect">
            <a:avLst/>
          </a:prstGeom>
          <a:noFill/>
        </p:spPr>
        <p:txBody>
          <a:bodyPr wrap="square" rtlCol="0">
            <a:spAutoFit/>
          </a:bodyPr>
          <a:lstStyle/>
          <a:p>
            <a:r>
              <a:rPr lang="ja-JP" altLang="en-US" sz="1500" dirty="0">
                <a:latin typeface="Meiryo UI" panose="020B0604030504040204" pitchFamily="50" charset="-128"/>
                <a:ea typeface="Meiryo UI" panose="020B0604030504040204" pitchFamily="50" charset="-128"/>
              </a:rPr>
              <a:t>三角形との当たり判定を取り、模様の中でのみ動けるようしています。</a:t>
            </a:r>
            <a:endParaRPr lang="en-US" altLang="ja-JP" sz="1500" dirty="0">
              <a:latin typeface="Meiryo UI" panose="020B0604030504040204" pitchFamily="50" charset="-128"/>
              <a:ea typeface="Meiryo UI" panose="020B0604030504040204" pitchFamily="50" charset="-128"/>
            </a:endParaRPr>
          </a:p>
          <a:p>
            <a:r>
              <a:rPr lang="ja-JP" altLang="en-US" sz="1500" dirty="0">
                <a:latin typeface="Meiryo UI" panose="020B0604030504040204" pitchFamily="50" charset="-128"/>
                <a:ea typeface="Meiryo UI" panose="020B0604030504040204" pitchFamily="50" charset="-128"/>
              </a:rPr>
              <a:t>模様の中心部付近に進入禁止範囲も実装しました。</a:t>
            </a:r>
            <a:endParaRPr lang="en-US" altLang="ja-JP" sz="1500" dirty="0">
              <a:latin typeface="Meiryo UI" panose="020B0604030504040204" pitchFamily="50" charset="-128"/>
              <a:ea typeface="Meiryo UI" panose="020B0604030504040204" pitchFamily="50" charset="-128"/>
            </a:endParaRPr>
          </a:p>
        </p:txBody>
      </p:sp>
      <p:sp>
        <p:nvSpPr>
          <p:cNvPr id="39" name="テキスト ボックス 38"/>
          <p:cNvSpPr txBox="1"/>
          <p:nvPr/>
        </p:nvSpPr>
        <p:spPr>
          <a:xfrm>
            <a:off x="2579992" y="3962784"/>
            <a:ext cx="1851507" cy="1246495"/>
          </a:xfrm>
          <a:prstGeom prst="rect">
            <a:avLst/>
          </a:prstGeom>
          <a:noFill/>
        </p:spPr>
        <p:txBody>
          <a:bodyPr wrap="square" rtlCol="0">
            <a:spAutoFit/>
          </a:bodyPr>
          <a:lstStyle/>
          <a:p>
            <a:r>
              <a:rPr lang="ja-JP" altLang="en-US" sz="1500" dirty="0">
                <a:latin typeface="Meiryo UI" panose="020B0604030504040204" pitchFamily="50" charset="-128"/>
                <a:ea typeface="Meiryo UI" panose="020B0604030504040204" pitchFamily="50" charset="-128"/>
              </a:rPr>
              <a:t>床に沿うように移動させることが課題でした。</a:t>
            </a:r>
            <a:endParaRPr lang="en-US" altLang="ja-JP" sz="1500" dirty="0">
              <a:latin typeface="Meiryo UI" panose="020B0604030504040204" pitchFamily="50" charset="-128"/>
              <a:ea typeface="Meiryo UI" panose="020B0604030504040204" pitchFamily="50" charset="-128"/>
            </a:endParaRPr>
          </a:p>
          <a:p>
            <a:r>
              <a:rPr kumimoji="1" lang="ja-JP" altLang="en-US" sz="1500" dirty="0">
                <a:latin typeface="Meiryo UI" panose="020B0604030504040204" pitchFamily="50" charset="-128"/>
                <a:ea typeface="Meiryo UI" panose="020B0604030504040204" pitchFamily="50" charset="-128"/>
              </a:rPr>
              <a:t>地形情報を取得して、プレイヤー座標を補正しています。</a:t>
            </a:r>
            <a:endParaRPr kumimoji="1" lang="en-US" altLang="ja-JP" sz="1500" dirty="0">
              <a:latin typeface="Meiryo UI" panose="020B0604030504040204" pitchFamily="50" charset="-128"/>
              <a:ea typeface="Meiryo UI" panose="020B0604030504040204" pitchFamily="50" charset="-128"/>
            </a:endParaRPr>
          </a:p>
        </p:txBody>
      </p:sp>
      <p:sp>
        <p:nvSpPr>
          <p:cNvPr id="40" name="テキスト ボックス 39"/>
          <p:cNvSpPr txBox="1"/>
          <p:nvPr/>
        </p:nvSpPr>
        <p:spPr>
          <a:xfrm>
            <a:off x="7123426" y="3915519"/>
            <a:ext cx="1851507" cy="1708160"/>
          </a:xfrm>
          <a:prstGeom prst="rect">
            <a:avLst/>
          </a:prstGeom>
          <a:noFill/>
        </p:spPr>
        <p:txBody>
          <a:bodyPr wrap="square" rtlCol="0">
            <a:spAutoFit/>
          </a:bodyPr>
          <a:lstStyle/>
          <a:p>
            <a:r>
              <a:rPr lang="ja-JP" altLang="en-US" sz="1500" dirty="0">
                <a:latin typeface="Meiryo UI" panose="020B0604030504040204" pitchFamily="50" charset="-128"/>
                <a:ea typeface="Meiryo UI" panose="020B0604030504040204" pitchFamily="50" charset="-128"/>
              </a:rPr>
              <a:t>砲弾の射出と砲弾が地面にぶつかったときにバウンドをさせるのが課題でした。</a:t>
            </a:r>
            <a:endParaRPr lang="en-US" altLang="ja-JP" sz="1500" dirty="0">
              <a:latin typeface="Meiryo UI" panose="020B0604030504040204" pitchFamily="50" charset="-128"/>
              <a:ea typeface="Meiryo UI" panose="020B0604030504040204" pitchFamily="50" charset="-128"/>
            </a:endParaRPr>
          </a:p>
          <a:p>
            <a:r>
              <a:rPr kumimoji="1" lang="ja-JP" altLang="en-US" sz="1500" dirty="0">
                <a:latin typeface="Meiryo UI" panose="020B0604030504040204" pitchFamily="50" charset="-128"/>
                <a:ea typeface="Meiryo UI" panose="020B0604030504040204" pitchFamily="50" charset="-128"/>
              </a:rPr>
              <a:t>砲弾の角度に合わせて射出させる事に苦労しました。</a:t>
            </a:r>
            <a:endParaRPr kumimoji="1" lang="en-US" altLang="ja-JP" sz="1500"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3531622" y="6232780"/>
            <a:ext cx="2147884"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使用言語 </a:t>
            </a:r>
            <a:r>
              <a:rPr lang="en-US" altLang="ja-JP" dirty="0">
                <a:latin typeface="Meiryo UI" panose="020B0604030504040204" pitchFamily="50" charset="-128"/>
                <a:ea typeface="Meiryo UI" panose="020B0604030504040204" pitchFamily="50" charset="-128"/>
              </a:rPr>
              <a:t>: C++</a:t>
            </a:r>
            <a:endParaRPr kumimoji="1" lang="ja-JP" altLang="en-US" dirty="0"/>
          </a:p>
        </p:txBody>
      </p:sp>
      <p:sp>
        <p:nvSpPr>
          <p:cNvPr id="9" name="テキスト ボックス 8"/>
          <p:cNvSpPr txBox="1"/>
          <p:nvPr/>
        </p:nvSpPr>
        <p:spPr>
          <a:xfrm>
            <a:off x="6377338" y="6230430"/>
            <a:ext cx="2592288" cy="369332"/>
          </a:xfrm>
          <a:prstGeom prst="rect">
            <a:avLst/>
          </a:prstGeom>
          <a:noFill/>
        </p:spPr>
        <p:txBody>
          <a:bodyPr wrap="square" rtlCol="0">
            <a:spAutoFit/>
          </a:bodyPr>
          <a:lstStyle/>
          <a:p>
            <a:r>
              <a:rPr lang="ja-JP" altLang="en-US" dirty="0">
                <a:latin typeface="Meiryo UI" panose="020B0604030504040204" pitchFamily="50" charset="-128"/>
                <a:ea typeface="Meiryo UI" panose="020B0604030504040204" pitchFamily="50" charset="-128"/>
              </a:rPr>
              <a:t>使用</a:t>
            </a: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 DirectX11</a:t>
            </a:r>
            <a:endParaRPr kumimoji="1" lang="ja-JP" altLang="en-US" dirty="0"/>
          </a:p>
        </p:txBody>
      </p:sp>
      <p:sp>
        <p:nvSpPr>
          <p:cNvPr id="20" name="テキスト ボックス 19"/>
          <p:cNvSpPr txBox="1"/>
          <p:nvPr/>
        </p:nvSpPr>
        <p:spPr>
          <a:xfrm>
            <a:off x="474428" y="6230430"/>
            <a:ext cx="1968809" cy="369332"/>
          </a:xfrm>
          <a:prstGeom prst="rect">
            <a:avLst/>
          </a:prstGeom>
          <a:noFill/>
        </p:spPr>
        <p:txBody>
          <a:bodyPr wrap="none" rtlCol="0">
            <a:spAutoFit/>
          </a:bodyPr>
          <a:lstStyle/>
          <a:p>
            <a:r>
              <a:rPr lang="ja-JP" altLang="en-US" dirty="0">
                <a:latin typeface="Meiryo UI" panose="020B0604030504040204" pitchFamily="50" charset="-128"/>
                <a:ea typeface="Meiryo UI" panose="020B0604030504040204" pitchFamily="50" charset="-128"/>
              </a:rPr>
              <a:t>制作時期 </a:t>
            </a:r>
            <a:r>
              <a:rPr lang="en-US" altLang="ja-JP" dirty="0">
                <a:latin typeface="Meiryo UI" panose="020B0604030504040204" pitchFamily="50" charset="-128"/>
                <a:ea typeface="Meiryo UI" panose="020B0604030504040204" pitchFamily="50" charset="-128"/>
              </a:rPr>
              <a:t>: 3</a:t>
            </a:r>
            <a:r>
              <a:rPr lang="ja-JP" altLang="en-US" dirty="0">
                <a:latin typeface="Meiryo UI" panose="020B0604030504040204" pitchFamily="50" charset="-128"/>
                <a:ea typeface="Meiryo UI" panose="020B0604030504040204" pitchFamily="50" charset="-128"/>
              </a:rPr>
              <a:t>年生</a:t>
            </a:r>
            <a:endParaRPr kumimoji="1" lang="ja-JP" altLang="en-US" dirty="0"/>
          </a:p>
        </p:txBody>
      </p:sp>
    </p:spTree>
    <p:extLst>
      <p:ext uri="{BB962C8B-B14F-4D97-AF65-F5344CB8AC3E}">
        <p14:creationId xmlns:p14="http://schemas.microsoft.com/office/powerpoint/2010/main" val="1638887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5" name="DirectX12"/>
          <p:cNvSpPr txBox="1"/>
          <p:nvPr/>
        </p:nvSpPr>
        <p:spPr>
          <a:xfrm>
            <a:off x="7236296" y="6431366"/>
            <a:ext cx="2232248" cy="461665"/>
          </a:xfrm>
          <a:prstGeom prst="rect">
            <a:avLst/>
          </a:prstGeom>
          <a:noFill/>
        </p:spPr>
        <p:txBody>
          <a:bodyPr wrap="square" rtlCol="0">
            <a:spAutoFit/>
          </a:bodyPr>
          <a:lstStyle/>
          <a:p>
            <a:pPr algn="ctr"/>
            <a:r>
              <a:rPr kumimoji="1" lang="en-US" altLang="ja-JP" sz="2400" b="1" dirty="0">
                <a:solidFill>
                  <a:schemeClr val="accent3"/>
                </a:solidFill>
              </a:rPr>
              <a:t>DirectX12</a:t>
            </a:r>
            <a:endParaRPr kumimoji="1" lang="ja-JP" altLang="en-US" sz="2400" b="1" dirty="0">
              <a:solidFill>
                <a:schemeClr val="accent3"/>
              </a:solidFill>
            </a:endParaRPr>
          </a:p>
        </p:txBody>
      </p:sp>
      <p:sp>
        <p:nvSpPr>
          <p:cNvPr id="8" name="正方形/長方形 7">
            <a:extLst>
              <a:ext uri="{FF2B5EF4-FFF2-40B4-BE49-F238E27FC236}">
                <a16:creationId xmlns:a16="http://schemas.microsoft.com/office/drawing/2014/main" id="{7FC3D6F1-5408-442A-BF90-6A664EC785F4}"/>
              </a:ext>
            </a:extLst>
          </p:cNvPr>
          <p:cNvSpPr/>
          <p:nvPr/>
        </p:nvSpPr>
        <p:spPr>
          <a:xfrm>
            <a:off x="179512" y="836712"/>
            <a:ext cx="8784975" cy="5562232"/>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EA451F1-40CF-4D8B-AD5D-ABABE30A866C}"/>
              </a:ext>
            </a:extLst>
          </p:cNvPr>
          <p:cNvSpPr txBox="1"/>
          <p:nvPr/>
        </p:nvSpPr>
        <p:spPr>
          <a:xfrm>
            <a:off x="2964529" y="115515"/>
            <a:ext cx="3214939" cy="461665"/>
          </a:xfrm>
          <a:prstGeom prst="rect">
            <a:avLst/>
          </a:prstGeom>
          <a:noFill/>
        </p:spPr>
        <p:txBody>
          <a:bodyPr wrap="square" rtlCol="0">
            <a:spAutoFit/>
          </a:bodyPr>
          <a:lstStyle/>
          <a:p>
            <a:pPr algn="ctr"/>
            <a:r>
              <a:rPr lang="ja-JP" altLang="en-US" sz="2400" b="1" dirty="0">
                <a:latin typeface="Meiryo UI" panose="020B0604030504040204" pitchFamily="50" charset="-128"/>
                <a:ea typeface="Meiryo UI" panose="020B0604030504040204" pitchFamily="50" charset="-128"/>
              </a:rPr>
              <a:t>モーションについて</a:t>
            </a:r>
            <a:endParaRPr kumimoji="1" lang="ja-JP" altLang="en-US" sz="2400" b="1"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AF7C12A2-E103-4962-9613-80E799CCA4B8}"/>
              </a:ext>
            </a:extLst>
          </p:cNvPr>
          <p:cNvSpPr txBox="1"/>
          <p:nvPr/>
        </p:nvSpPr>
        <p:spPr>
          <a:xfrm>
            <a:off x="467542" y="485647"/>
            <a:ext cx="8208912" cy="307777"/>
          </a:xfrm>
          <a:prstGeom prst="rect">
            <a:avLst/>
          </a:prstGeom>
          <a:noFill/>
        </p:spPr>
        <p:txBody>
          <a:bodyPr wrap="square" rtlCol="0">
            <a:spAutoFit/>
          </a:bodyPr>
          <a:lstStyle/>
          <a:p>
            <a:pPr algn="ctr"/>
            <a:r>
              <a:rPr kumimoji="1" lang="en-US" altLang="ja-JP" sz="1400" dirty="0"/>
              <a:t>VMD</a:t>
            </a:r>
            <a:r>
              <a:rPr kumimoji="1" lang="ja-JP" altLang="en-US" sz="1400" dirty="0"/>
              <a:t>ファイルから動きの情報を取得して</a:t>
            </a:r>
            <a:r>
              <a:rPr kumimoji="1" lang="en-US" altLang="ja-JP" sz="1400" dirty="0"/>
              <a:t>PMD</a:t>
            </a:r>
            <a:r>
              <a:rPr kumimoji="1" lang="ja-JP" altLang="en-US" sz="1400" dirty="0"/>
              <a:t>モデルに適応させています。</a:t>
            </a:r>
          </a:p>
        </p:txBody>
      </p:sp>
    </p:spTree>
    <p:extLst>
      <p:ext uri="{BB962C8B-B14F-4D97-AF65-F5344CB8AC3E}">
        <p14:creationId xmlns:p14="http://schemas.microsoft.com/office/powerpoint/2010/main" val="130135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正方形/長方形 29"/>
          <p:cNvSpPr/>
          <p:nvPr/>
        </p:nvSpPr>
        <p:spPr>
          <a:xfrm>
            <a:off x="467544" y="1296386"/>
            <a:ext cx="8383813" cy="1908706"/>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467544" y="4579053"/>
            <a:ext cx="8383813" cy="1772757"/>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467544" y="3311099"/>
            <a:ext cx="8383813" cy="1167736"/>
          </a:xfrm>
          <a:prstGeom prst="rect">
            <a:avLst/>
          </a:prstGeom>
          <a:solidFill>
            <a:srgbClr val="F7F1E9"/>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CustomShape 8"/>
          <p:cNvSpPr/>
          <p:nvPr/>
        </p:nvSpPr>
        <p:spPr>
          <a:xfrm>
            <a:off x="846728" y="485576"/>
            <a:ext cx="7236428" cy="3371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600" b="1" strike="noStrike" spc="-1" dirty="0">
                <a:latin typeface="Meiryo UI" panose="020B0604030504040204" pitchFamily="50" charset="-128"/>
                <a:ea typeface="Meiryo UI" panose="020B0604030504040204" pitchFamily="50" charset="-128"/>
              </a:rPr>
              <a:t>- </a:t>
            </a:r>
            <a:r>
              <a:rPr lang="ja-JP" altLang="en-US" sz="1600" b="1" strike="noStrike" spc="-1" dirty="0">
                <a:latin typeface="Meiryo UI" panose="020B0604030504040204" pitchFamily="50" charset="-128"/>
                <a:ea typeface="Meiryo UI" panose="020B0604030504040204" pitchFamily="50" charset="-128"/>
              </a:rPr>
              <a:t>ビヘイビアツリーを用いた構築 </a:t>
            </a:r>
            <a:r>
              <a:rPr lang="en-US" altLang="ja-JP" sz="1600" b="1" strike="noStrike" spc="-1" dirty="0">
                <a:latin typeface="Meiryo UI" panose="020B0604030504040204" pitchFamily="50" charset="-128"/>
                <a:ea typeface="Meiryo UI" panose="020B0604030504040204" pitchFamily="50" charset="-128"/>
              </a:rPr>
              <a:t>-</a:t>
            </a:r>
            <a:endParaRPr lang="en-US" sz="1600" b="1" strike="noStrike" spc="-1" dirty="0">
              <a:latin typeface="Meiryo UI" panose="020B0604030504040204" pitchFamily="50" charset="-128"/>
              <a:ea typeface="Meiryo UI" panose="020B0604030504040204" pitchFamily="50" charset="-128"/>
            </a:endParaRPr>
          </a:p>
        </p:txBody>
      </p:sp>
      <p:pic>
        <p:nvPicPr>
          <p:cNvPr id="226" name="図 225"/>
          <p:cNvPicPr/>
          <p:nvPr/>
        </p:nvPicPr>
        <p:blipFill rotWithShape="1">
          <a:blip r:embed="rId3"/>
          <a:srcRect l="23067" t="43401" r="44963" b="36626"/>
          <a:stretch/>
        </p:blipFill>
        <p:spPr>
          <a:xfrm>
            <a:off x="5266128" y="3457136"/>
            <a:ext cx="3287347" cy="904744"/>
          </a:xfrm>
          <a:prstGeom prst="rect">
            <a:avLst/>
          </a:prstGeom>
          <a:ln>
            <a:solidFill>
              <a:schemeClr val="tx1">
                <a:lumMod val="65000"/>
                <a:lumOff val="35000"/>
              </a:schemeClr>
            </a:solidFill>
          </a:ln>
        </p:spPr>
      </p:pic>
      <p:pic>
        <p:nvPicPr>
          <p:cNvPr id="230" name="図 229"/>
          <p:cNvPicPr/>
          <p:nvPr/>
        </p:nvPicPr>
        <p:blipFill rotWithShape="1">
          <a:blip r:embed="rId4"/>
          <a:srcRect l="28206" t="22216" r="35360" b="37837"/>
          <a:stretch/>
        </p:blipFill>
        <p:spPr>
          <a:xfrm>
            <a:off x="5266128" y="4748129"/>
            <a:ext cx="3287347" cy="1416818"/>
          </a:xfrm>
          <a:prstGeom prst="rect">
            <a:avLst/>
          </a:prstGeom>
          <a:ln>
            <a:solidFill>
              <a:schemeClr val="tx1">
                <a:lumMod val="65000"/>
                <a:lumOff val="35000"/>
              </a:schemeClr>
            </a:solidFill>
          </a:ln>
        </p:spPr>
      </p:pic>
      <p:pic>
        <p:nvPicPr>
          <p:cNvPr id="228" name="図 227"/>
          <p:cNvPicPr/>
          <p:nvPr/>
        </p:nvPicPr>
        <p:blipFill rotWithShape="1">
          <a:blip r:embed="rId5"/>
          <a:srcRect l="23467" t="19742" r="36869" b="22626"/>
          <a:stretch/>
        </p:blipFill>
        <p:spPr>
          <a:xfrm>
            <a:off x="5286623" y="1426740"/>
            <a:ext cx="3246355" cy="1647997"/>
          </a:xfrm>
          <a:prstGeom prst="rect">
            <a:avLst/>
          </a:prstGeom>
          <a:ln>
            <a:solidFill>
              <a:schemeClr val="tx1">
                <a:lumMod val="65000"/>
                <a:lumOff val="35000"/>
              </a:schemeClr>
            </a:solidFill>
          </a:ln>
        </p:spPr>
      </p:pic>
      <p:grpSp>
        <p:nvGrpSpPr>
          <p:cNvPr id="8" name="グループ化 7"/>
          <p:cNvGrpSpPr/>
          <p:nvPr/>
        </p:nvGrpSpPr>
        <p:grpSpPr>
          <a:xfrm>
            <a:off x="628374" y="1316173"/>
            <a:ext cx="4339870" cy="873820"/>
            <a:chOff x="526261" y="1532601"/>
            <a:chExt cx="4339870" cy="873820"/>
          </a:xfrm>
        </p:grpSpPr>
        <p:sp>
          <p:nvSpPr>
            <p:cNvPr id="235" name="CustomShape 11"/>
            <p:cNvSpPr/>
            <p:nvPr/>
          </p:nvSpPr>
          <p:spPr>
            <a:xfrm>
              <a:off x="803715" y="1576878"/>
              <a:ext cx="4062416" cy="82954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dirty="0" err="1">
                  <a:latin typeface="Meiryo UI" panose="020B0604030504040204" pitchFamily="50" charset="-128"/>
                  <a:ea typeface="Meiryo UI" panose="020B0604030504040204" pitchFamily="50" charset="-128"/>
                </a:rPr>
                <a:t>同じレベル内にいる追跡対象をAIControllerから取得</a:t>
              </a:r>
              <a:r>
                <a:rPr lang="ja-JP" altLang="en-US" sz="1600" b="1" strike="noStrike" spc="-1" dirty="0">
                  <a:latin typeface="Meiryo UI" panose="020B0604030504040204" pitchFamily="50" charset="-128"/>
                  <a:ea typeface="Meiryo UI" panose="020B0604030504040204" pitchFamily="50" charset="-128"/>
                </a:rPr>
                <a:t>して、 </a:t>
              </a:r>
              <a:r>
                <a:rPr lang="ja-JP" altLang="en-US" sz="1600" b="1" spc="-1" dirty="0">
                  <a:latin typeface="Meiryo UI" panose="020B0604030504040204" pitchFamily="50" charset="-128"/>
                  <a:ea typeface="Meiryo UI" panose="020B0604030504040204" pitchFamily="50" charset="-128"/>
                </a:rPr>
                <a:t>ビヘイビアツリー全体で使用できるようにブラックボード変数に格納しています。</a:t>
              </a:r>
              <a:endParaRPr lang="en-US" sz="1600" b="1" strike="noStrike" spc="-1" dirty="0">
                <a:latin typeface="Meiryo UI" panose="020B0604030504040204" pitchFamily="50" charset="-128"/>
                <a:ea typeface="Meiryo UI" panose="020B0604030504040204" pitchFamily="50" charset="-128"/>
              </a:endParaRPr>
            </a:p>
          </p:txBody>
        </p:sp>
        <p:sp>
          <p:nvSpPr>
            <p:cNvPr id="34" name="テキスト ボックス 33"/>
            <p:cNvSpPr txBox="1"/>
            <p:nvPr/>
          </p:nvSpPr>
          <p:spPr>
            <a:xfrm>
              <a:off x="526261" y="1532601"/>
              <a:ext cx="288032"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①</a:t>
              </a:r>
              <a:endParaRPr kumimoji="1" lang="ja-JP" altLang="en-US" sz="2000" b="1" dirty="0">
                <a:latin typeface="Meiryo UI" panose="020B0604030504040204" pitchFamily="50" charset="-128"/>
                <a:ea typeface="Meiryo UI" panose="020B0604030504040204" pitchFamily="50" charset="-128"/>
              </a:endParaRPr>
            </a:p>
          </p:txBody>
        </p:sp>
      </p:grpSp>
      <p:grpSp>
        <p:nvGrpSpPr>
          <p:cNvPr id="9" name="グループ化 8"/>
          <p:cNvGrpSpPr/>
          <p:nvPr/>
        </p:nvGrpSpPr>
        <p:grpSpPr>
          <a:xfrm>
            <a:off x="656548" y="3369002"/>
            <a:ext cx="4394755" cy="623294"/>
            <a:chOff x="526280" y="3381983"/>
            <a:chExt cx="4394755" cy="623294"/>
          </a:xfrm>
        </p:grpSpPr>
        <p:sp>
          <p:nvSpPr>
            <p:cNvPr id="233" name="CustomShape 9"/>
            <p:cNvSpPr/>
            <p:nvPr/>
          </p:nvSpPr>
          <p:spPr>
            <a:xfrm>
              <a:off x="803715" y="3421956"/>
              <a:ext cx="41173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dirty="0" err="1">
                  <a:latin typeface="Meiryo UI" panose="020B0604030504040204" pitchFamily="50" charset="-128"/>
                  <a:ea typeface="Meiryo UI" panose="020B0604030504040204" pitchFamily="50" charset="-128"/>
                </a:rPr>
                <a:t>取得した追跡対象が一定の距離以内にいるのかを判定しています</a:t>
              </a:r>
              <a:r>
                <a:rPr lang="en-US" sz="1600" b="1" strike="noStrike" spc="-1" dirty="0">
                  <a:latin typeface="Meiryo UI" panose="020B0604030504040204" pitchFamily="50" charset="-128"/>
                  <a:ea typeface="Meiryo UI" panose="020B0604030504040204" pitchFamily="50" charset="-128"/>
                </a:rPr>
                <a:t>。</a:t>
              </a:r>
            </a:p>
          </p:txBody>
        </p:sp>
        <p:sp>
          <p:nvSpPr>
            <p:cNvPr id="35" name="テキスト ボックス 34"/>
            <p:cNvSpPr txBox="1"/>
            <p:nvPr/>
          </p:nvSpPr>
          <p:spPr>
            <a:xfrm>
              <a:off x="526280" y="3381983"/>
              <a:ext cx="288032"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②</a:t>
              </a:r>
              <a:endParaRPr kumimoji="1" lang="ja-JP" altLang="en-US" sz="2000" b="1" dirty="0">
                <a:latin typeface="Meiryo UI" panose="020B0604030504040204" pitchFamily="50" charset="-128"/>
                <a:ea typeface="Meiryo UI" panose="020B0604030504040204" pitchFamily="50" charset="-128"/>
              </a:endParaRPr>
            </a:p>
          </p:txBody>
        </p:sp>
      </p:grpSp>
      <p:grpSp>
        <p:nvGrpSpPr>
          <p:cNvPr id="10" name="グループ化 9"/>
          <p:cNvGrpSpPr/>
          <p:nvPr/>
        </p:nvGrpSpPr>
        <p:grpSpPr>
          <a:xfrm>
            <a:off x="648928" y="4659909"/>
            <a:ext cx="4402375" cy="1118264"/>
            <a:chOff x="518660" y="4655815"/>
            <a:chExt cx="4358553" cy="1118264"/>
          </a:xfrm>
        </p:grpSpPr>
        <p:sp>
          <p:nvSpPr>
            <p:cNvPr id="234" name="CustomShape 10"/>
            <p:cNvSpPr/>
            <p:nvPr/>
          </p:nvSpPr>
          <p:spPr>
            <a:xfrm>
              <a:off x="811305" y="4698315"/>
              <a:ext cx="4065908"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dist">
                <a:lnSpc>
                  <a:spcPct val="100000"/>
                </a:lnSpc>
              </a:pPr>
              <a:r>
                <a:rPr lang="en-US" sz="1600" b="1" strike="noStrike" spc="-1" dirty="0" err="1">
                  <a:latin typeface="Meiryo UI" panose="020B0604030504040204" pitchFamily="50" charset="-128"/>
                  <a:ea typeface="Meiryo UI" panose="020B0604030504040204" pitchFamily="50" charset="-128"/>
                </a:rPr>
                <a:t>追跡対象が一定の距離以内にいる場合、その</a:t>
              </a:r>
              <a:endParaRPr lang="en-US" sz="1600" b="1" strike="noStrike" spc="-1" dirty="0">
                <a:latin typeface="Meiryo UI" panose="020B0604030504040204" pitchFamily="50" charset="-128"/>
                <a:ea typeface="Meiryo UI" panose="020B0604030504040204" pitchFamily="50" charset="-128"/>
              </a:endParaRPr>
            </a:p>
            <a:p>
              <a:pPr>
                <a:lnSpc>
                  <a:spcPct val="100000"/>
                </a:lnSpc>
              </a:pPr>
              <a:r>
                <a:rPr lang="en-US" sz="1600" b="1" strike="noStrike" spc="-1" dirty="0" err="1">
                  <a:latin typeface="Meiryo UI" panose="020B0604030504040204" pitchFamily="50" charset="-128"/>
                  <a:ea typeface="Meiryo UI" panose="020B0604030504040204" pitchFamily="50" charset="-128"/>
                </a:rPr>
                <a:t>間追跡対象の座標を</a:t>
              </a:r>
              <a:r>
                <a:rPr lang="ja-JP" altLang="en-US" sz="1600" b="1" strike="noStrike" spc="-1" dirty="0">
                  <a:latin typeface="Meiryo UI" panose="020B0604030504040204" pitchFamily="50" charset="-128"/>
                  <a:ea typeface="Meiryo UI" panose="020B0604030504040204" pitchFamily="50" charset="-128"/>
                </a:rPr>
                <a:t>取得します。</a:t>
              </a:r>
              <a:endParaRPr lang="en-US" altLang="ja-JP" sz="1600" b="1" strike="noStrike" spc="-1" dirty="0">
                <a:latin typeface="Meiryo UI" panose="020B0604030504040204" pitchFamily="50" charset="-128"/>
                <a:ea typeface="Meiryo UI" panose="020B0604030504040204" pitchFamily="50" charset="-128"/>
              </a:endParaRPr>
            </a:p>
            <a:p>
              <a:pPr algn="dist">
                <a:lnSpc>
                  <a:spcPct val="100000"/>
                </a:lnSpc>
              </a:pPr>
              <a:r>
                <a:rPr lang="ja-JP" altLang="en-US" sz="1600" b="1" strike="noStrike" spc="-1" dirty="0">
                  <a:latin typeface="Meiryo UI" panose="020B0604030504040204" pitchFamily="50" charset="-128"/>
                  <a:ea typeface="Meiryo UI" panose="020B0604030504040204" pitchFamily="50" charset="-128"/>
                </a:rPr>
                <a:t>取得した座標</a:t>
              </a:r>
              <a:r>
                <a:rPr lang="ja-JP" altLang="en-US" sz="1600" b="1" spc="-1" dirty="0">
                  <a:latin typeface="Meiryo UI" panose="020B0604030504040204" pitchFamily="50" charset="-128"/>
                  <a:ea typeface="Meiryo UI" panose="020B0604030504040204" pitchFamily="50" charset="-128"/>
                </a:rPr>
                <a:t>を</a:t>
              </a:r>
              <a:r>
                <a:rPr lang="ja-JP" altLang="en-US" sz="1600" b="1" strike="noStrike" spc="-1" dirty="0">
                  <a:latin typeface="Meiryo UI" panose="020B0604030504040204" pitchFamily="50" charset="-128"/>
                  <a:ea typeface="Meiryo UI" panose="020B0604030504040204" pitchFamily="50" charset="-128"/>
                </a:rPr>
                <a:t>ブラックボード変数に格納して</a:t>
              </a:r>
              <a:endParaRPr lang="en-US" altLang="ja-JP" sz="1600" b="1" strike="noStrike" spc="-1" dirty="0">
                <a:latin typeface="Meiryo UI" panose="020B0604030504040204" pitchFamily="50" charset="-128"/>
                <a:ea typeface="Meiryo UI" panose="020B0604030504040204" pitchFamily="50" charset="-128"/>
              </a:endParaRPr>
            </a:p>
            <a:p>
              <a:pPr>
                <a:lnSpc>
                  <a:spcPct val="100000"/>
                </a:lnSpc>
              </a:pPr>
              <a:r>
                <a:rPr lang="ja-JP" altLang="en-US" sz="1600" b="1" strike="noStrike" spc="-1" dirty="0">
                  <a:latin typeface="Meiryo UI" panose="020B0604030504040204" pitchFamily="50" charset="-128"/>
                  <a:ea typeface="Meiryo UI" panose="020B0604030504040204" pitchFamily="50" charset="-128"/>
                </a:rPr>
                <a:t>追跡用の</a:t>
              </a:r>
              <a:r>
                <a:rPr lang="en-US" altLang="ja-JP" sz="1600" b="1" strike="noStrike" spc="-1" dirty="0" err="1">
                  <a:latin typeface="Meiryo UI" panose="020B0604030504040204" pitchFamily="50" charset="-128"/>
                  <a:ea typeface="Meiryo UI" panose="020B0604030504040204" pitchFamily="50" charset="-128"/>
                </a:rPr>
                <a:t>BluePrint</a:t>
              </a:r>
              <a:r>
                <a:rPr lang="ja-JP" altLang="en-US" sz="1600" b="1" strike="noStrike" spc="-1" dirty="0">
                  <a:latin typeface="Meiryo UI" panose="020B0604030504040204" pitchFamily="50" charset="-128"/>
                  <a:ea typeface="Meiryo UI" panose="020B0604030504040204" pitchFamily="50" charset="-128"/>
                </a:rPr>
                <a:t>クラスに渡します</a:t>
              </a:r>
              <a:r>
                <a:rPr lang="en-US" sz="1600" b="1" strike="noStrike" spc="-1" dirty="0">
                  <a:latin typeface="Meiryo UI" panose="020B0604030504040204" pitchFamily="50" charset="-128"/>
                  <a:ea typeface="Meiryo UI" panose="020B0604030504040204" pitchFamily="50" charset="-128"/>
                </a:rPr>
                <a:t>。</a:t>
              </a:r>
              <a:endParaRPr lang="en-US" sz="1600" b="1" spc="-1" dirty="0">
                <a:latin typeface="Meiryo UI" panose="020B0604030504040204" pitchFamily="50" charset="-128"/>
                <a:ea typeface="Meiryo UI" panose="020B0604030504040204" pitchFamily="50" charset="-128"/>
              </a:endParaRPr>
            </a:p>
          </p:txBody>
        </p:sp>
        <p:sp>
          <p:nvSpPr>
            <p:cNvPr id="36" name="テキスト ボックス 35"/>
            <p:cNvSpPr txBox="1"/>
            <p:nvPr/>
          </p:nvSpPr>
          <p:spPr>
            <a:xfrm>
              <a:off x="518660" y="4655815"/>
              <a:ext cx="288032" cy="400110"/>
            </a:xfrm>
            <a:prstGeom prst="rect">
              <a:avLst/>
            </a:prstGeom>
            <a:noFill/>
          </p:spPr>
          <p:txBody>
            <a:bodyPr wrap="square" rtlCol="0">
              <a:spAutoFit/>
            </a:bodyPr>
            <a:lstStyle/>
            <a:p>
              <a:r>
                <a:rPr lang="ja-JP" altLang="en-US" sz="2000" b="1" dirty="0">
                  <a:latin typeface="Meiryo UI" panose="020B0604030504040204" pitchFamily="50" charset="-128"/>
                  <a:ea typeface="Meiryo UI" panose="020B0604030504040204" pitchFamily="50" charset="-128"/>
                </a:rPr>
                <a:t>③</a:t>
              </a:r>
              <a:endParaRPr kumimoji="1" lang="ja-JP" altLang="en-US" sz="2000" b="1" dirty="0">
                <a:latin typeface="Meiryo UI" panose="020B0604030504040204" pitchFamily="50" charset="-128"/>
                <a:ea typeface="Meiryo UI" panose="020B0604030504040204" pitchFamily="50" charset="-128"/>
              </a:endParaRPr>
            </a:p>
          </p:txBody>
        </p:sp>
      </p:grpSp>
      <p:sp>
        <p:nvSpPr>
          <p:cNvPr id="2" name="テキスト ボックス 1"/>
          <p:cNvSpPr txBox="1"/>
          <p:nvPr/>
        </p:nvSpPr>
        <p:spPr>
          <a:xfrm>
            <a:off x="839941" y="780532"/>
            <a:ext cx="7448764" cy="338554"/>
          </a:xfrm>
          <a:prstGeom prst="rect">
            <a:avLst/>
          </a:prstGeom>
          <a:noFill/>
        </p:spPr>
        <p:txBody>
          <a:bodyPr wrap="square" rtlCol="0">
            <a:spAutoFit/>
          </a:bodyPr>
          <a:lstStyle/>
          <a:p>
            <a:pPr algn="ctr"/>
            <a:r>
              <a:rPr lang="ja-JP" altLang="en-US" sz="1600" dirty="0">
                <a:latin typeface="Meiryo UI" panose="020B0604030504040204" pitchFamily="50" charset="-128"/>
                <a:ea typeface="Meiryo UI" panose="020B0604030504040204" pitchFamily="50" charset="-128"/>
              </a:rPr>
              <a:t>ナビメッシュ上にいる付近のプレイヤーの探索を目的とした</a:t>
            </a:r>
            <a:r>
              <a:rPr lang="en-US" altLang="ja-JP" sz="1600" dirty="0">
                <a:latin typeface="Meiryo UI" panose="020B0604030504040204" pitchFamily="50" charset="-128"/>
                <a:ea typeface="Meiryo UI" panose="020B0604030504040204" pitchFamily="50" charset="-128"/>
              </a:rPr>
              <a:t>AI</a:t>
            </a:r>
            <a:r>
              <a:rPr lang="ja-JP" altLang="en-US" sz="1600" dirty="0">
                <a:latin typeface="Meiryo UI" panose="020B0604030504040204" pitchFamily="50" charset="-128"/>
                <a:ea typeface="Meiryo UI" panose="020B0604030504040204" pitchFamily="50" charset="-128"/>
              </a:rPr>
              <a:t>の探索アルゴリズムです。</a:t>
            </a:r>
            <a:endParaRPr kumimoji="1" lang="ja-JP" altLang="en-US" sz="1600" dirty="0">
              <a:latin typeface="Meiryo UI" panose="020B0604030504040204" pitchFamily="50" charset="-128"/>
              <a:ea typeface="Meiryo UI" panose="020B0604030504040204" pitchFamily="50" charset="-128"/>
            </a:endParaRPr>
          </a:p>
        </p:txBody>
      </p:sp>
      <p:grpSp>
        <p:nvGrpSpPr>
          <p:cNvPr id="4" name="グループ化 3"/>
          <p:cNvGrpSpPr/>
          <p:nvPr/>
        </p:nvGrpSpPr>
        <p:grpSpPr>
          <a:xfrm>
            <a:off x="0" y="73046"/>
            <a:ext cx="7991662" cy="521766"/>
            <a:chOff x="489422" y="82247"/>
            <a:chExt cx="7991662" cy="521766"/>
          </a:xfrm>
        </p:grpSpPr>
        <p:sp>
          <p:nvSpPr>
            <p:cNvPr id="231" name="CustomShape 7"/>
            <p:cNvSpPr/>
            <p:nvPr/>
          </p:nvSpPr>
          <p:spPr>
            <a:xfrm>
              <a:off x="489422" y="82247"/>
              <a:ext cx="7704856"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800" b="1" strike="noStrike" spc="-1" dirty="0" err="1">
                  <a:latin typeface="Meiryo UI" panose="020B0604030504040204" pitchFamily="50" charset="-128"/>
                  <a:ea typeface="Meiryo UI" panose="020B0604030504040204" pitchFamily="50" charset="-128"/>
                </a:rPr>
                <a:t>敵AI</a:t>
              </a:r>
              <a:r>
                <a:rPr lang="ja-JP" altLang="en-US" sz="2800" b="1" strike="noStrike" spc="-1" dirty="0">
                  <a:latin typeface="Meiryo UI" panose="020B0604030504040204" pitchFamily="50" charset="-128"/>
                  <a:ea typeface="Meiryo UI" panose="020B0604030504040204" pitchFamily="50" charset="-128"/>
                </a:rPr>
                <a:t>のプレイヤー探索</a:t>
              </a:r>
              <a:r>
                <a:rPr lang="en-US" sz="2800" b="1" strike="noStrike" spc="-1" dirty="0" err="1">
                  <a:latin typeface="Meiryo UI" panose="020B0604030504040204" pitchFamily="50" charset="-128"/>
                  <a:ea typeface="Meiryo UI" panose="020B0604030504040204" pitchFamily="50" charset="-128"/>
                </a:rPr>
                <a:t>について</a:t>
              </a:r>
              <a:endParaRPr lang="en-US" sz="2800" b="0" strike="noStrike" spc="-1" dirty="0">
                <a:latin typeface="Meiryo UI" panose="020B0604030504040204" pitchFamily="50" charset="-128"/>
                <a:ea typeface="Meiryo UI" panose="020B0604030504040204" pitchFamily="50" charset="-128"/>
              </a:endParaRPr>
            </a:p>
          </p:txBody>
        </p:sp>
        <p:sp>
          <p:nvSpPr>
            <p:cNvPr id="3" name="テキスト ボックス 2"/>
            <p:cNvSpPr txBox="1"/>
            <p:nvPr/>
          </p:nvSpPr>
          <p:spPr>
            <a:xfrm>
              <a:off x="6515833" y="200367"/>
              <a:ext cx="1965251" cy="338554"/>
            </a:xfrm>
            <a:prstGeom prst="rect">
              <a:avLst/>
            </a:prstGeom>
            <a:noFill/>
          </p:spPr>
          <p:txBody>
            <a:bodyPr wrap="square" rtlCol="0">
              <a:spAutoFit/>
            </a:bodyPr>
            <a:lstStyle/>
            <a:p>
              <a:r>
                <a:rPr lang="en-US" altLang="ja-JP" sz="1600" b="1" spc="-1" dirty="0">
                  <a:latin typeface="Meiryo UI" panose="020B0604030504040204" pitchFamily="50" charset="-128"/>
                  <a:ea typeface="Meiryo UI" panose="020B0604030504040204" pitchFamily="50" charset="-128"/>
                </a:rPr>
                <a:t>(</a:t>
              </a:r>
              <a:r>
                <a:rPr lang="en-US" altLang="ja-JP" sz="1600" b="1" spc="-1" dirty="0" err="1">
                  <a:latin typeface="Meiryo UI" panose="020B0604030504040204" pitchFamily="50" charset="-128"/>
                  <a:ea typeface="Meiryo UI" panose="020B0604030504040204" pitchFamily="50" charset="-128"/>
                </a:rPr>
                <a:t>MeleeEnemy</a:t>
              </a:r>
              <a:r>
                <a:rPr lang="en-US" altLang="ja-JP" sz="1600" b="1" spc="-1" dirty="0">
                  <a:latin typeface="Meiryo UI" panose="020B0604030504040204" pitchFamily="50" charset="-128"/>
                  <a:ea typeface="Meiryo UI" panose="020B0604030504040204" pitchFamily="50" charset="-128"/>
                </a:rPr>
                <a:t>)</a:t>
              </a:r>
              <a:endParaRPr lang="en-US" altLang="ja-JP" sz="1600" spc="-1" dirty="0">
                <a:latin typeface="Meiryo UI" panose="020B0604030504040204" pitchFamily="50" charset="-128"/>
                <a:ea typeface="Meiryo UI" panose="020B0604030504040204" pitchFamily="50" charset="-128"/>
              </a:endParaRPr>
            </a:p>
          </p:txBody>
        </p:sp>
      </p:grpSp>
      <p:pic>
        <p:nvPicPr>
          <p:cNvPr id="24" name="図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466356"/>
            <a:ext cx="2601839" cy="367942"/>
          </a:xfrm>
          <a:prstGeom prst="rect">
            <a:avLst/>
          </a:prstGeom>
        </p:spPr>
      </p:pic>
      <p:sp>
        <p:nvSpPr>
          <p:cNvPr id="26" name="テキスト ボックス 25"/>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p5 -</a:t>
            </a:r>
            <a:endParaRPr kumimoji="1" lang="ja-JP" altLang="en-US" sz="1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5" name="DirectX12"/>
          <p:cNvSpPr txBox="1"/>
          <p:nvPr/>
        </p:nvSpPr>
        <p:spPr>
          <a:xfrm>
            <a:off x="7236296" y="6431366"/>
            <a:ext cx="2232248" cy="461665"/>
          </a:xfrm>
          <a:prstGeom prst="rect">
            <a:avLst/>
          </a:prstGeom>
          <a:noFill/>
        </p:spPr>
        <p:txBody>
          <a:bodyPr wrap="square" rtlCol="0">
            <a:spAutoFit/>
          </a:bodyPr>
          <a:lstStyle/>
          <a:p>
            <a:pPr algn="ctr"/>
            <a:r>
              <a:rPr kumimoji="1" lang="en-US" altLang="ja-JP" sz="2400" b="1" dirty="0">
                <a:solidFill>
                  <a:schemeClr val="accent3"/>
                </a:solidFill>
              </a:rPr>
              <a:t>DirectX12</a:t>
            </a:r>
            <a:endParaRPr kumimoji="1" lang="ja-JP" altLang="en-US" sz="2400" b="1" dirty="0">
              <a:solidFill>
                <a:schemeClr val="accent3"/>
              </a:solidFill>
            </a:endParaRPr>
          </a:p>
        </p:txBody>
      </p:sp>
      <p:sp>
        <p:nvSpPr>
          <p:cNvPr id="6" name="正方形/長方形 5">
            <a:extLst>
              <a:ext uri="{FF2B5EF4-FFF2-40B4-BE49-F238E27FC236}">
                <a16:creationId xmlns:a16="http://schemas.microsoft.com/office/drawing/2014/main" id="{E4EF4897-2925-4A1A-A243-4C7F7AA03C56}"/>
              </a:ext>
            </a:extLst>
          </p:cNvPr>
          <p:cNvSpPr/>
          <p:nvPr/>
        </p:nvSpPr>
        <p:spPr>
          <a:xfrm>
            <a:off x="179512" y="476673"/>
            <a:ext cx="8784975" cy="2952327"/>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A9E876EF-430E-4A1E-B6B8-EA54D29BBB41}"/>
              </a:ext>
            </a:extLst>
          </p:cNvPr>
          <p:cNvSpPr txBox="1"/>
          <p:nvPr/>
        </p:nvSpPr>
        <p:spPr>
          <a:xfrm>
            <a:off x="273763" y="548680"/>
            <a:ext cx="2426029" cy="400110"/>
          </a:xfrm>
          <a:prstGeom prst="rect">
            <a:avLst/>
          </a:prstGeom>
          <a:noFill/>
        </p:spPr>
        <p:txBody>
          <a:bodyPr wrap="square" rtlCol="0">
            <a:spAutoFit/>
          </a:bodyPr>
          <a:lstStyle/>
          <a:p>
            <a:r>
              <a:rPr kumimoji="1" lang="ja-JP" altLang="en-US" sz="2000" dirty="0"/>
              <a:t>◆</a:t>
            </a:r>
            <a:r>
              <a:rPr kumimoji="1" lang="ja-JP" altLang="en-US" sz="2000" b="1" dirty="0">
                <a:latin typeface="Meiryo UI" panose="020B0604030504040204" pitchFamily="50" charset="-128"/>
                <a:ea typeface="Meiryo UI" panose="020B0604030504040204" pitchFamily="50" charset="-128"/>
              </a:rPr>
              <a:t>シャドウマップ</a:t>
            </a:r>
          </a:p>
        </p:txBody>
      </p:sp>
      <p:sp>
        <p:nvSpPr>
          <p:cNvPr id="8" name="正方形/長方形 7">
            <a:extLst>
              <a:ext uri="{FF2B5EF4-FFF2-40B4-BE49-F238E27FC236}">
                <a16:creationId xmlns:a16="http://schemas.microsoft.com/office/drawing/2014/main" id="{7FC3D6F1-5408-442A-BF90-6A664EC785F4}"/>
              </a:ext>
            </a:extLst>
          </p:cNvPr>
          <p:cNvSpPr/>
          <p:nvPr/>
        </p:nvSpPr>
        <p:spPr>
          <a:xfrm>
            <a:off x="179511" y="3479039"/>
            <a:ext cx="8784975" cy="2952327"/>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EA451F1-40CF-4D8B-AD5D-ABABE30A866C}"/>
              </a:ext>
            </a:extLst>
          </p:cNvPr>
          <p:cNvSpPr txBox="1"/>
          <p:nvPr/>
        </p:nvSpPr>
        <p:spPr>
          <a:xfrm>
            <a:off x="276941" y="3573016"/>
            <a:ext cx="3214939" cy="400110"/>
          </a:xfrm>
          <a:prstGeom prst="rect">
            <a:avLst/>
          </a:prstGeom>
          <a:noFill/>
        </p:spPr>
        <p:txBody>
          <a:bodyPr wrap="square" rtlCol="0">
            <a:spAutoFit/>
          </a:bodyPr>
          <a:lstStyle/>
          <a:p>
            <a:r>
              <a:rPr kumimoji="1" lang="ja-JP" altLang="en-US" sz="2000" dirty="0">
                <a:latin typeface="Meiryo UI" panose="020B0604030504040204" pitchFamily="50" charset="-128"/>
                <a:ea typeface="Meiryo UI" panose="020B0604030504040204" pitchFamily="50" charset="-128"/>
              </a:rPr>
              <a:t>◆</a:t>
            </a:r>
            <a:r>
              <a:rPr kumimoji="1" lang="ja-JP" altLang="en-US" sz="2000" b="1" dirty="0">
                <a:latin typeface="Meiryo UI" panose="020B0604030504040204" pitchFamily="50" charset="-128"/>
                <a:ea typeface="Meiryo UI" panose="020B0604030504040204" pitchFamily="50" charset="-128"/>
              </a:rPr>
              <a:t>トゥーンレンダリング</a:t>
            </a:r>
          </a:p>
        </p:txBody>
      </p:sp>
    </p:spTree>
    <p:extLst>
      <p:ext uri="{BB962C8B-B14F-4D97-AF65-F5344CB8AC3E}">
        <p14:creationId xmlns:p14="http://schemas.microsoft.com/office/powerpoint/2010/main" val="67431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0" name="CustomShape 1" hidden="1"/>
          <p:cNvSpPr/>
          <p:nvPr/>
        </p:nvSpPr>
        <p:spPr>
          <a:xfrm>
            <a:off x="252000" y="1297080"/>
            <a:ext cx="4077360" cy="5289120"/>
          </a:xfrm>
          <a:prstGeom prst="rect">
            <a:avLst/>
          </a:prstGeom>
          <a:ln>
            <a:round/>
          </a:ln>
        </p:spPr>
        <p:style>
          <a:lnRef idx="2">
            <a:schemeClr val="accent1">
              <a:shade val="50000"/>
            </a:schemeClr>
          </a:lnRef>
          <a:fillRef idx="1">
            <a:schemeClr val="accent1"/>
          </a:fillRef>
          <a:effectRef idx="0">
            <a:schemeClr val="accent1"/>
          </a:effectRef>
          <a:fontRef idx="minor"/>
        </p:style>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8502" y="-93865"/>
            <a:ext cx="3456475" cy="1467050"/>
          </a:xfrm>
          <a:prstGeom prst="rect">
            <a:avLst/>
          </a:prstGeom>
        </p:spPr>
      </p:pic>
      <p:sp>
        <p:nvSpPr>
          <p:cNvPr id="162" name="CustomShape 3"/>
          <p:cNvSpPr/>
          <p:nvPr/>
        </p:nvSpPr>
        <p:spPr>
          <a:xfrm>
            <a:off x="4627800" y="1268760"/>
            <a:ext cx="4369680" cy="2453286"/>
          </a:xfrm>
          <a:prstGeom prst="rect">
            <a:avLst/>
          </a:prstGeom>
          <a:solidFill>
            <a:srgbClr val="A6DEE2"/>
          </a:solidFill>
          <a:ln w="6480">
            <a:round/>
          </a:ln>
        </p:spPr>
        <p:style>
          <a:lnRef idx="2">
            <a:schemeClr val="accent1">
              <a:shade val="50000"/>
            </a:schemeClr>
          </a:lnRef>
          <a:fillRef idx="1">
            <a:schemeClr val="accent1"/>
          </a:fillRef>
          <a:effectRef idx="0">
            <a:schemeClr val="accent1"/>
          </a:effectRef>
          <a:fontRef idx="minor"/>
        </p:style>
      </p:sp>
      <p:sp>
        <p:nvSpPr>
          <p:cNvPr id="164" name="CustomShape 4"/>
          <p:cNvSpPr/>
          <p:nvPr/>
        </p:nvSpPr>
        <p:spPr>
          <a:xfrm>
            <a:off x="145440" y="1262765"/>
            <a:ext cx="4388040" cy="5124714"/>
          </a:xfrm>
          <a:prstGeom prst="rect">
            <a:avLst/>
          </a:prstGeom>
          <a:solidFill>
            <a:srgbClr val="F5F2CF"/>
          </a:solidFill>
          <a:ln w="19050">
            <a:solidFill>
              <a:schemeClr val="bg2">
                <a:lumMod val="25000"/>
              </a:schemeClr>
            </a:solidFill>
            <a:round/>
          </a:ln>
        </p:spPr>
        <p:style>
          <a:lnRef idx="2">
            <a:schemeClr val="accent1">
              <a:shade val="50000"/>
            </a:schemeClr>
          </a:lnRef>
          <a:fillRef idx="1">
            <a:schemeClr val="accent1"/>
          </a:fillRef>
          <a:effectRef idx="0">
            <a:schemeClr val="accent1"/>
          </a:effectRef>
          <a:fontRef idx="minor"/>
        </p:style>
      </p:sp>
      <p:sp>
        <p:nvSpPr>
          <p:cNvPr id="165" name="CustomShape 5"/>
          <p:cNvSpPr/>
          <p:nvPr/>
        </p:nvSpPr>
        <p:spPr>
          <a:xfrm>
            <a:off x="4627800" y="3825116"/>
            <a:ext cx="4371120" cy="2562364"/>
          </a:xfrm>
          <a:prstGeom prst="rect">
            <a:avLst/>
          </a:prstGeom>
          <a:solidFill>
            <a:srgbClr val="F5F2CF"/>
          </a:solidFill>
          <a:ln w="19050">
            <a:solidFill>
              <a:schemeClr val="bg2">
                <a:lumMod val="25000"/>
              </a:schemeClr>
            </a:solidFill>
            <a:round/>
          </a:ln>
        </p:spPr>
        <p:style>
          <a:lnRef idx="2">
            <a:schemeClr val="accent1">
              <a:shade val="50000"/>
            </a:schemeClr>
          </a:lnRef>
          <a:fillRef idx="1">
            <a:schemeClr val="accent1"/>
          </a:fillRef>
          <a:effectRef idx="0">
            <a:schemeClr val="accent1"/>
          </a:effectRef>
          <a:fontRef idx="minor"/>
        </p:style>
      </p:sp>
      <p:sp>
        <p:nvSpPr>
          <p:cNvPr id="170" name="CustomShape 9"/>
          <p:cNvSpPr/>
          <p:nvPr/>
        </p:nvSpPr>
        <p:spPr>
          <a:xfrm>
            <a:off x="243292" y="1467050"/>
            <a:ext cx="4176221" cy="378419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ja-JP" altLang="en-US" sz="1600" b="1" spc="-1" dirty="0" smtClean="0">
                <a:latin typeface="Meiryo UI" panose="020B0604030504040204" pitchFamily="50" charset="-128"/>
                <a:ea typeface="Meiryo UI" panose="020B0604030504040204" pitchFamily="50" charset="-128"/>
              </a:rPr>
              <a:t>この</a:t>
            </a:r>
            <a:r>
              <a:rPr lang="ja-JP" altLang="en-US" sz="1600" b="1" spc="-1" dirty="0">
                <a:latin typeface="Meiryo UI" panose="020B0604030504040204" pitchFamily="50" charset="-128"/>
                <a:ea typeface="Meiryo UI" panose="020B0604030504040204" pitchFamily="50" charset="-128"/>
              </a:rPr>
              <a:t>作品</a:t>
            </a:r>
            <a:r>
              <a:rPr lang="ja-JP" altLang="en-US" sz="1600" b="1" spc="-1" dirty="0" smtClean="0">
                <a:latin typeface="Meiryo UI" panose="020B0604030504040204" pitchFamily="50" charset="-128"/>
                <a:ea typeface="Meiryo UI" panose="020B0604030504040204" pitchFamily="50" charset="-128"/>
              </a:rPr>
              <a:t>は</a:t>
            </a:r>
            <a:r>
              <a:rPr lang="en-US" altLang="ja-JP" sz="1600" b="1" spc="-1" dirty="0" smtClean="0">
                <a:latin typeface="Meiryo UI" panose="020B0604030504040204" pitchFamily="50" charset="-128"/>
                <a:ea typeface="Meiryo UI" panose="020B0604030504040204" pitchFamily="50" charset="-128"/>
              </a:rPr>
              <a:t>3</a:t>
            </a:r>
            <a:r>
              <a:rPr lang="ja-JP" altLang="en-US" sz="1600" b="1" spc="-1" dirty="0" smtClean="0">
                <a:latin typeface="Meiryo UI" panose="020B0604030504040204" pitchFamily="50" charset="-128"/>
                <a:ea typeface="Meiryo UI" panose="020B0604030504040204" pitchFamily="50" charset="-128"/>
              </a:rPr>
              <a:t>年間専門学校で学習したことを応用して制作した集大成です。</a:t>
            </a:r>
            <a:endParaRPr lang="en-US" altLang="ja-JP" sz="1600" b="1" spc="-1" dirty="0">
              <a:latin typeface="Meiryo UI" panose="020B0604030504040204" pitchFamily="50" charset="-128"/>
              <a:ea typeface="Meiryo UI" panose="020B0604030504040204" pitchFamily="50" charset="-128"/>
            </a:endParaRPr>
          </a:p>
          <a:p>
            <a:pPr>
              <a:lnSpc>
                <a:spcPct val="100000"/>
              </a:lnSpc>
            </a:pPr>
            <a:endParaRPr lang="en-US" altLang="ja-JP" sz="1600" b="1" spc="-1" dirty="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私はプログラマーをとしてこの制作に携わりしました。</a:t>
            </a:r>
            <a:endParaRPr lang="en-US" altLang="ja-JP" sz="1600" b="1" spc="-1" dirty="0" smtClean="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このゲームは、プレイヤーが宙に浮く乗り物のフライヤーを召喚して、そのフライヤーに乗ったり、他のプレイヤーのフライヤーにぶつけたりして、最後の一人になるまで生き残る対戦ゲームです。</a:t>
            </a:r>
            <a:endParaRPr lang="en-US" altLang="ja-JP" sz="1600" b="1" spc="-1" dirty="0" smtClean="0">
              <a:latin typeface="Meiryo UI" panose="020B0604030504040204" pitchFamily="50" charset="-128"/>
              <a:ea typeface="Meiryo UI" panose="020B0604030504040204" pitchFamily="50" charset="-128"/>
            </a:endParaRPr>
          </a:p>
          <a:p>
            <a:pPr>
              <a:lnSpc>
                <a:spcPct val="100000"/>
              </a:lnSpc>
            </a:pPr>
            <a:endParaRPr lang="en-US" altLang="ja-JP" sz="1600" spc="-1" dirty="0" smtClean="0">
              <a:latin typeface="Meiryo UI" panose="020B0604030504040204" pitchFamily="50" charset="-128"/>
              <a:ea typeface="Meiryo UI" panose="020B0604030504040204" pitchFamily="50" charset="-128"/>
            </a:endParaRPr>
          </a:p>
          <a:p>
            <a:pPr>
              <a:lnSpc>
                <a:spcPct val="100000"/>
              </a:lnSpc>
            </a:pPr>
            <a:r>
              <a:rPr lang="ja-JP" altLang="en-US" sz="1600" b="1" spc="-1" dirty="0" smtClean="0">
                <a:latin typeface="Meiryo UI" panose="020B0604030504040204" pitchFamily="50" charset="-128"/>
                <a:ea typeface="Meiryo UI" panose="020B0604030504040204" pitchFamily="50" charset="-128"/>
              </a:rPr>
              <a:t>メンバーの半数が</a:t>
            </a:r>
            <a:r>
              <a:rPr lang="en-US" altLang="ja-JP" sz="1600" b="1" spc="-1" dirty="0" smtClean="0">
                <a:latin typeface="Meiryo UI" panose="020B0604030504040204" pitchFamily="50" charset="-128"/>
                <a:ea typeface="Meiryo UI" panose="020B0604030504040204" pitchFamily="50" charset="-128"/>
              </a:rPr>
              <a:t>UE4</a:t>
            </a:r>
            <a:r>
              <a:rPr lang="ja-JP" altLang="en-US" sz="1600" b="1" spc="-1" dirty="0" smtClean="0">
                <a:latin typeface="Meiryo UI" panose="020B0604030504040204" pitchFamily="50" charset="-128"/>
                <a:ea typeface="Meiryo UI" panose="020B0604030504040204" pitchFamily="50" charset="-128"/>
              </a:rPr>
              <a:t>を用いた制作経験が無く、</a:t>
            </a:r>
            <a:r>
              <a:rPr lang="en-US" altLang="ja-JP" sz="1600" b="1" spc="-1" dirty="0" smtClean="0">
                <a:latin typeface="Meiryo UI" panose="020B0604030504040204" pitchFamily="50" charset="-128"/>
                <a:ea typeface="Meiryo UI" panose="020B0604030504040204" pitchFamily="50" charset="-128"/>
              </a:rPr>
              <a:t>2</a:t>
            </a:r>
            <a:r>
              <a:rPr lang="ja-JP" altLang="en-US" sz="1600" b="1" spc="-1" dirty="0" smtClean="0">
                <a:latin typeface="Meiryo UI" panose="020B0604030504040204" pitchFamily="50" charset="-128"/>
                <a:ea typeface="Meiryo UI" panose="020B0604030504040204" pitchFamily="50" charset="-128"/>
              </a:rPr>
              <a:t>ヶ月後にコンテストへの出展が決まっていたので、自分たちの制作を進めながら、分からない部分で教えることができる部分は教えながら制作を行いました。</a:t>
            </a:r>
            <a:endParaRPr lang="en-US" altLang="ja-JP" sz="1600" b="1" spc="-1" dirty="0">
              <a:latin typeface="Meiryo UI" panose="020B0604030504040204" pitchFamily="50" charset="-128"/>
              <a:ea typeface="Meiryo UI" panose="020B0604030504040204" pitchFamily="50" charset="-128"/>
            </a:endParaRPr>
          </a:p>
        </p:txBody>
      </p:sp>
      <p:pic>
        <p:nvPicPr>
          <p:cNvPr id="2" name="図 1"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6204" y="365707"/>
            <a:ext cx="5590646" cy="838597"/>
          </a:xfrm>
          <a:prstGeom prst="rect">
            <a:avLst/>
          </a:prstGeom>
        </p:spPr>
      </p:pic>
      <p:sp>
        <p:nvSpPr>
          <p:cNvPr id="14" name="テキスト ボックス 13"/>
          <p:cNvSpPr txBox="1"/>
          <p:nvPr/>
        </p:nvSpPr>
        <p:spPr>
          <a:xfrm>
            <a:off x="5810970" y="2416261"/>
            <a:ext cx="2055539" cy="369332"/>
          </a:xfrm>
          <a:prstGeom prst="rect">
            <a:avLst/>
          </a:prstGeom>
          <a:noFill/>
        </p:spPr>
        <p:txBody>
          <a:bodyPr wrap="square" rtlCol="0">
            <a:spAutoFit/>
          </a:bodyPr>
          <a:lstStyle/>
          <a:p>
            <a:pPr algn="ctr"/>
            <a:r>
              <a:rPr kumimoji="1" lang="en-US" altLang="ja-JP" dirty="0"/>
              <a:t>Now Printing…</a:t>
            </a:r>
            <a:endParaRPr kumimoji="1" lang="ja-JP" altLang="en-US" dirty="0"/>
          </a:p>
        </p:txBody>
      </p:sp>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5427" y="1262765"/>
            <a:ext cx="4372054" cy="2459281"/>
          </a:xfrm>
          <a:prstGeom prst="rect">
            <a:avLst/>
          </a:prstGeom>
        </p:spPr>
      </p:pic>
      <p:sp>
        <p:nvSpPr>
          <p:cNvPr id="7" name="正方形/長方形 6"/>
          <p:cNvSpPr/>
          <p:nvPr/>
        </p:nvSpPr>
        <p:spPr>
          <a:xfrm>
            <a:off x="4625426" y="1262765"/>
            <a:ext cx="4372053" cy="2459281"/>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p:cNvGrpSpPr/>
          <p:nvPr/>
        </p:nvGrpSpPr>
        <p:grpSpPr>
          <a:xfrm>
            <a:off x="5094169" y="3874279"/>
            <a:ext cx="3286115" cy="2394163"/>
            <a:chOff x="5094169" y="3874279"/>
            <a:chExt cx="3286115" cy="2394163"/>
          </a:xfrm>
        </p:grpSpPr>
        <p:grpSp>
          <p:nvGrpSpPr>
            <p:cNvPr id="59" name="グループ化 58">
              <a:extLst>
                <a:ext uri="{FF2B5EF4-FFF2-40B4-BE49-F238E27FC236}">
                  <a16:creationId xmlns:a16="http://schemas.microsoft.com/office/drawing/2014/main" id="{CC494432-E145-461F-86C0-9390AB57D4AC}"/>
                </a:ext>
              </a:extLst>
            </p:cNvPr>
            <p:cNvGrpSpPr/>
            <p:nvPr/>
          </p:nvGrpSpPr>
          <p:grpSpPr>
            <a:xfrm>
              <a:off x="6372291" y="3874279"/>
              <a:ext cx="408817" cy="2394163"/>
              <a:chOff x="6103316" y="4135245"/>
              <a:chExt cx="432859" cy="2276533"/>
            </a:xfrm>
            <a:solidFill>
              <a:srgbClr val="F7F1E9"/>
            </a:solidFill>
          </p:grpSpPr>
          <p:sp>
            <p:nvSpPr>
              <p:cNvPr id="76" name="CustomShape 6"/>
              <p:cNvSpPr/>
              <p:nvPr/>
            </p:nvSpPr>
            <p:spPr>
              <a:xfrm>
                <a:off x="6103316" y="6091240"/>
                <a:ext cx="334442" cy="320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600" b="1" strike="noStrike" spc="-1" dirty="0">
                    <a:solidFill>
                      <a:srgbClr val="000000"/>
                    </a:solidFill>
                    <a:latin typeface="Meiryo UI" panose="020B0604030504040204" pitchFamily="50" charset="-128"/>
                    <a:ea typeface="Meiryo UI" panose="020B0604030504040204" pitchFamily="50" charset="-128"/>
                  </a:rPr>
                  <a:t>:</a:t>
                </a:r>
                <a:endParaRPr lang="en-US" sz="1600" b="1" strike="noStrike" spc="-1" dirty="0">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56D998FD-7E4F-4C6D-819B-9430428BE808}"/>
                  </a:ext>
                </a:extLst>
              </p:cNvPr>
              <p:cNvSpPr txBox="1"/>
              <p:nvPr/>
            </p:nvSpPr>
            <p:spPr>
              <a:xfrm>
                <a:off x="6140144" y="4464481"/>
                <a:ext cx="39603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78" name="テキスト ボックス 77">
                <a:extLst>
                  <a:ext uri="{FF2B5EF4-FFF2-40B4-BE49-F238E27FC236}">
                    <a16:creationId xmlns:a16="http://schemas.microsoft.com/office/drawing/2014/main" id="{2377AA9E-1158-41C8-96FA-8281BB3C35AC}"/>
                  </a:ext>
                </a:extLst>
              </p:cNvPr>
              <p:cNvSpPr txBox="1"/>
              <p:nvPr/>
            </p:nvSpPr>
            <p:spPr>
              <a:xfrm>
                <a:off x="6141593" y="4780233"/>
                <a:ext cx="325267"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B7DF0A51-DBD3-4BEA-A36D-8F1BFA5A548A}"/>
                  </a:ext>
                </a:extLst>
              </p:cNvPr>
              <p:cNvSpPr txBox="1"/>
              <p:nvPr/>
            </p:nvSpPr>
            <p:spPr>
              <a:xfrm>
                <a:off x="6107912" y="5734324"/>
                <a:ext cx="283649" cy="321920"/>
              </a:xfrm>
              <a:prstGeom prst="rect">
                <a:avLst/>
              </a:prstGeom>
              <a:noFill/>
            </p:spPr>
            <p:txBody>
              <a:bodyPr wrap="non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D2F62AA6-0525-4A83-A278-1CCB18DF5380}"/>
                  </a:ext>
                </a:extLst>
              </p:cNvPr>
              <p:cNvSpPr txBox="1"/>
              <p:nvPr/>
            </p:nvSpPr>
            <p:spPr>
              <a:xfrm>
                <a:off x="6151645" y="4135245"/>
                <a:ext cx="312251" cy="321920"/>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a:t>
                </a:r>
                <a:endParaRPr lang="en-US" altLang="ja-JP" sz="1600" b="1" spc="-1" dirty="0">
                  <a:latin typeface="Meiryo UI" panose="020B0604030504040204" pitchFamily="50" charset="-128"/>
                  <a:ea typeface="Meiryo UI" panose="020B0604030504040204" pitchFamily="50" charset="-128"/>
                </a:endParaRPr>
              </a:p>
            </p:txBody>
          </p:sp>
        </p:grpSp>
        <p:sp>
          <p:nvSpPr>
            <p:cNvPr id="60" name="テキスト ボックス 59"/>
            <p:cNvSpPr txBox="1"/>
            <p:nvPr/>
          </p:nvSpPr>
          <p:spPr>
            <a:xfrm>
              <a:off x="5105810" y="3910445"/>
              <a:ext cx="1355545"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ジャンル</a:t>
              </a:r>
              <a:endParaRPr kumimoji="1" lang="ja-JP" altLang="en-US" sz="1600" dirty="0"/>
            </a:p>
          </p:txBody>
        </p:sp>
        <p:sp>
          <p:nvSpPr>
            <p:cNvPr id="61" name="テキスト ボックス 60"/>
            <p:cNvSpPr txBox="1"/>
            <p:nvPr/>
          </p:nvSpPr>
          <p:spPr>
            <a:xfrm>
              <a:off x="6619569" y="3902308"/>
              <a:ext cx="1137577" cy="338554"/>
            </a:xfrm>
            <a:prstGeom prst="rect">
              <a:avLst/>
            </a:prstGeom>
            <a:noFill/>
          </p:spPr>
          <p:txBody>
            <a:bodyPr wrap="square" rtlCol="0">
              <a:spAutoFit/>
            </a:bodyPr>
            <a:lstStyle/>
            <a:p>
              <a:r>
                <a:rPr lang="en-US" altLang="ja-JP" sz="1600" b="1" spc="-1" dirty="0" err="1">
                  <a:solidFill>
                    <a:srgbClr val="000000"/>
                  </a:solidFill>
                  <a:latin typeface="Meiryo UI" panose="020B0604030504040204" pitchFamily="50" charset="-128"/>
                  <a:ea typeface="Meiryo UI" panose="020B0604030504040204" pitchFamily="50" charset="-128"/>
                </a:rPr>
                <a:t>アクション</a:t>
              </a:r>
              <a:endParaRPr lang="en-US" altLang="ja-JP" sz="1600" b="1" spc="-1" dirty="0">
                <a:latin typeface="Meiryo UI" panose="020B0604030504040204" pitchFamily="50" charset="-128"/>
                <a:ea typeface="Meiryo UI" panose="020B0604030504040204" pitchFamily="50" charset="-128"/>
              </a:endParaRPr>
            </a:p>
          </p:txBody>
        </p:sp>
        <p:sp>
          <p:nvSpPr>
            <p:cNvPr id="62" name="テキスト ボックス 61"/>
            <p:cNvSpPr txBox="1"/>
            <p:nvPr/>
          </p:nvSpPr>
          <p:spPr>
            <a:xfrm>
              <a:off x="5106101" y="4257280"/>
              <a:ext cx="1355254"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使用エンジン</a:t>
              </a:r>
              <a:endParaRPr kumimoji="1" lang="ja-JP" altLang="en-US" sz="1600" dirty="0"/>
            </a:p>
          </p:txBody>
        </p:sp>
        <p:sp>
          <p:nvSpPr>
            <p:cNvPr id="63" name="正方形/長方形 62"/>
            <p:cNvSpPr/>
            <p:nvPr/>
          </p:nvSpPr>
          <p:spPr>
            <a:xfrm>
              <a:off x="6603900" y="4236688"/>
              <a:ext cx="1776384" cy="338554"/>
            </a:xfrm>
            <a:prstGeom prst="rect">
              <a:avLst/>
            </a:prstGeom>
          </p:spPr>
          <p:txBody>
            <a:bodyPr wrap="none">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UnrealEngine4</a:t>
              </a:r>
              <a:endParaRPr lang="en-US" altLang="ja-JP" sz="1600" b="1" spc="-1" dirty="0">
                <a:latin typeface="Meiryo UI" panose="020B0604030504040204" pitchFamily="50" charset="-128"/>
                <a:ea typeface="Meiryo UI" panose="020B0604030504040204" pitchFamily="50" charset="-128"/>
              </a:endParaRPr>
            </a:p>
          </p:txBody>
        </p:sp>
        <p:sp>
          <p:nvSpPr>
            <p:cNvPr id="64" name="テキスト ボックス 63"/>
            <p:cNvSpPr txBox="1"/>
            <p:nvPr/>
          </p:nvSpPr>
          <p:spPr>
            <a:xfrm>
              <a:off x="5123789" y="4574448"/>
              <a:ext cx="1344462"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制作人数</a:t>
              </a:r>
              <a:endParaRPr kumimoji="1" lang="ja-JP" altLang="en-US" sz="1600" dirty="0"/>
            </a:p>
          </p:txBody>
        </p:sp>
        <p:sp>
          <p:nvSpPr>
            <p:cNvPr id="65" name="テキスト ボックス 64"/>
            <p:cNvSpPr txBox="1"/>
            <p:nvPr/>
          </p:nvSpPr>
          <p:spPr>
            <a:xfrm>
              <a:off x="6610967" y="4559081"/>
              <a:ext cx="1147139"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4人</a:t>
              </a:r>
              <a:endParaRPr lang="en-US" altLang="ja-JP" sz="1600" b="1" spc="-1" dirty="0">
                <a:latin typeface="Meiryo UI" panose="020B0604030504040204" pitchFamily="50" charset="-128"/>
                <a:ea typeface="Meiryo UI" panose="020B0604030504040204" pitchFamily="50" charset="-128"/>
              </a:endParaRPr>
            </a:p>
          </p:txBody>
        </p:sp>
        <p:sp>
          <p:nvSpPr>
            <p:cNvPr id="66" name="テキスト ボックス 65"/>
            <p:cNvSpPr txBox="1"/>
            <p:nvPr/>
          </p:nvSpPr>
          <p:spPr>
            <a:xfrm>
              <a:off x="5094169" y="5587542"/>
              <a:ext cx="1346987" cy="338554"/>
            </a:xfrm>
            <a:prstGeom prst="rect">
              <a:avLst/>
            </a:prstGeom>
            <a:noFill/>
          </p:spPr>
          <p:txBody>
            <a:bodyPr wrap="square" rtlCol="0">
              <a:spAutoFit/>
            </a:bodyPr>
            <a:lstStyle/>
            <a:p>
              <a:pPr algn="dist"/>
              <a:r>
                <a:rPr lang="en-US" altLang="ja-JP" sz="1600" b="1" spc="-1" dirty="0" err="1">
                  <a:solidFill>
                    <a:srgbClr val="000000"/>
                  </a:solidFill>
                  <a:latin typeface="Meiryo UI" panose="020B0604030504040204" pitchFamily="50" charset="-128"/>
                  <a:ea typeface="Meiryo UI" panose="020B0604030504040204" pitchFamily="50" charset="-128"/>
                </a:rPr>
                <a:t>制作期間</a:t>
              </a:r>
              <a:endParaRPr kumimoji="1" lang="ja-JP" altLang="en-US" sz="1600" dirty="0"/>
            </a:p>
          </p:txBody>
        </p:sp>
        <p:sp>
          <p:nvSpPr>
            <p:cNvPr id="67" name="テキスト ボックス 66"/>
            <p:cNvSpPr txBox="1"/>
            <p:nvPr/>
          </p:nvSpPr>
          <p:spPr>
            <a:xfrm>
              <a:off x="6581875" y="5554275"/>
              <a:ext cx="1149137"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2ヶ月</a:t>
              </a:r>
              <a:endParaRPr lang="en-US" altLang="ja-JP" sz="1600" b="1" spc="-1" dirty="0">
                <a:latin typeface="Meiryo UI" panose="020B0604030504040204" pitchFamily="50" charset="-128"/>
                <a:ea typeface="Meiryo UI" panose="020B0604030504040204" pitchFamily="50" charset="-128"/>
              </a:endParaRPr>
            </a:p>
          </p:txBody>
        </p:sp>
        <p:sp>
          <p:nvSpPr>
            <p:cNvPr id="68" name="テキスト ボックス 67"/>
            <p:cNvSpPr txBox="1"/>
            <p:nvPr/>
          </p:nvSpPr>
          <p:spPr>
            <a:xfrm>
              <a:off x="5095777" y="5956953"/>
              <a:ext cx="1351421" cy="307777"/>
            </a:xfrm>
            <a:prstGeom prst="rect">
              <a:avLst/>
            </a:prstGeom>
            <a:noFill/>
          </p:spPr>
          <p:txBody>
            <a:bodyPr wrap="square" rtlCol="0">
              <a:spAutoFit/>
            </a:bodyPr>
            <a:lstStyle/>
            <a:p>
              <a:pPr algn="dist"/>
              <a:r>
                <a:rPr lang="en-US" altLang="ja-JP" sz="1400" b="1" spc="-1" dirty="0" err="1">
                  <a:solidFill>
                    <a:srgbClr val="000000"/>
                  </a:solidFill>
                  <a:latin typeface="Meiryo UI" panose="020B0604030504040204" pitchFamily="50" charset="-128"/>
                  <a:ea typeface="Meiryo UI" panose="020B0604030504040204" pitchFamily="50" charset="-128"/>
                </a:rPr>
                <a:t>プラットフォーム</a:t>
              </a:r>
              <a:endParaRPr kumimoji="1" lang="ja-JP" altLang="en-US" sz="1400" dirty="0"/>
            </a:p>
          </p:txBody>
        </p:sp>
        <p:sp>
          <p:nvSpPr>
            <p:cNvPr id="69" name="テキスト ボックス 68"/>
            <p:cNvSpPr txBox="1"/>
            <p:nvPr/>
          </p:nvSpPr>
          <p:spPr>
            <a:xfrm>
              <a:off x="6578981" y="5929273"/>
              <a:ext cx="1152031" cy="338554"/>
            </a:xfrm>
            <a:prstGeom prst="rect">
              <a:avLst/>
            </a:prstGeom>
            <a:noFill/>
          </p:spPr>
          <p:txBody>
            <a:bodyPr wrap="square" rtlCol="0">
              <a:spAutoFit/>
            </a:bodyPr>
            <a:lstStyle/>
            <a:p>
              <a:r>
                <a:rPr lang="en-US" altLang="ja-JP" sz="1600" b="1" spc="-1" dirty="0">
                  <a:solidFill>
                    <a:srgbClr val="000000"/>
                  </a:solidFill>
                  <a:latin typeface="Meiryo UI" panose="020B0604030504040204" pitchFamily="50" charset="-128"/>
                  <a:ea typeface="Meiryo UI" panose="020B0604030504040204" pitchFamily="50" charset="-128"/>
                </a:rPr>
                <a:t>PC</a:t>
              </a:r>
              <a:endParaRPr lang="en-US" altLang="ja-JP" sz="1600" b="1" spc="-1" dirty="0">
                <a:latin typeface="Meiryo UI" panose="020B0604030504040204" pitchFamily="50" charset="-128"/>
                <a:ea typeface="Meiryo UI" panose="020B0604030504040204" pitchFamily="50" charset="-128"/>
              </a:endParaRPr>
            </a:p>
          </p:txBody>
        </p:sp>
        <p:sp>
          <p:nvSpPr>
            <p:cNvPr id="70" name="テキスト ボックス 69"/>
            <p:cNvSpPr txBox="1"/>
            <p:nvPr/>
          </p:nvSpPr>
          <p:spPr>
            <a:xfrm>
              <a:off x="6618272" y="4877423"/>
              <a:ext cx="978064"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プランナー</a:t>
              </a:r>
            </a:p>
          </p:txBody>
        </p:sp>
        <p:sp>
          <p:nvSpPr>
            <p:cNvPr id="71" name="テキスト ボックス 70"/>
            <p:cNvSpPr txBox="1"/>
            <p:nvPr/>
          </p:nvSpPr>
          <p:spPr>
            <a:xfrm>
              <a:off x="6603163" y="5261849"/>
              <a:ext cx="993173"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プログラマー</a:t>
              </a:r>
            </a:p>
          </p:txBody>
        </p:sp>
        <p:sp>
          <p:nvSpPr>
            <p:cNvPr id="72" name="テキスト ボックス 71"/>
            <p:cNvSpPr txBox="1"/>
            <p:nvPr/>
          </p:nvSpPr>
          <p:spPr>
            <a:xfrm>
              <a:off x="6603163" y="5066907"/>
              <a:ext cx="993173" cy="276999"/>
            </a:xfrm>
            <a:prstGeom prst="rect">
              <a:avLst/>
            </a:prstGeom>
            <a:noFill/>
          </p:spPr>
          <p:txBody>
            <a:bodyPr wrap="square" rtlCol="0">
              <a:spAutoFit/>
            </a:bodyPr>
            <a:lstStyle/>
            <a:p>
              <a:r>
                <a:rPr kumimoji="1" lang="ja-JP" altLang="en-US" sz="1200" b="1" dirty="0">
                  <a:latin typeface="Meiryo UI" panose="020B0604030504040204" pitchFamily="50" charset="-128"/>
                  <a:ea typeface="Meiryo UI" panose="020B0604030504040204" pitchFamily="50" charset="-128"/>
                </a:rPr>
                <a:t>アーティスト</a:t>
              </a:r>
            </a:p>
          </p:txBody>
        </p:sp>
        <p:sp>
          <p:nvSpPr>
            <p:cNvPr id="73" name="テキスト ボックス 72"/>
            <p:cNvSpPr txBox="1"/>
            <p:nvPr/>
          </p:nvSpPr>
          <p:spPr>
            <a:xfrm>
              <a:off x="7476869" y="4884035"/>
              <a:ext cx="649272" cy="276999"/>
            </a:xfrm>
            <a:prstGeom prst="rect">
              <a:avLst/>
            </a:prstGeom>
            <a:noFill/>
          </p:spPr>
          <p:txBody>
            <a:bodyPr wrap="square" rtlCol="0">
              <a:spAutoFit/>
            </a:bodyPr>
            <a:lstStyle/>
            <a:p>
              <a:r>
                <a:rPr kumimoji="1" lang="en-US" altLang="ja-JP" sz="1200" b="1" dirty="0">
                  <a:latin typeface="Meiryo UI" panose="020B0604030504040204" pitchFamily="50" charset="-128"/>
                  <a:ea typeface="Meiryo UI" panose="020B0604030504040204" pitchFamily="50" charset="-128"/>
                </a:rPr>
                <a:t>1</a:t>
              </a:r>
              <a:r>
                <a:rPr kumimoji="1" lang="ja-JP" altLang="en-US" sz="1200" b="1" dirty="0">
                  <a:latin typeface="Meiryo UI" panose="020B0604030504040204" pitchFamily="50" charset="-128"/>
                  <a:ea typeface="Meiryo UI" panose="020B0604030504040204" pitchFamily="50" charset="-128"/>
                </a:rPr>
                <a:t>人</a:t>
              </a:r>
              <a:endParaRPr kumimoji="1" lang="ja-JP" altLang="en-US" b="1" dirty="0">
                <a:latin typeface="Meiryo UI" panose="020B0604030504040204" pitchFamily="50" charset="-128"/>
                <a:ea typeface="Meiryo UI" panose="020B0604030504040204" pitchFamily="50" charset="-128"/>
              </a:endParaRPr>
            </a:p>
          </p:txBody>
        </p:sp>
        <p:sp>
          <p:nvSpPr>
            <p:cNvPr id="74" name="テキスト ボックス 73"/>
            <p:cNvSpPr txBox="1"/>
            <p:nvPr/>
          </p:nvSpPr>
          <p:spPr>
            <a:xfrm>
              <a:off x="7476869" y="5066907"/>
              <a:ext cx="649272" cy="276999"/>
            </a:xfrm>
            <a:prstGeom prst="rect">
              <a:avLst/>
            </a:prstGeom>
            <a:noFill/>
          </p:spPr>
          <p:txBody>
            <a:bodyPr wrap="square" rtlCol="0">
              <a:spAutoFit/>
            </a:bodyPr>
            <a:lstStyle/>
            <a:p>
              <a:r>
                <a:rPr kumimoji="1" lang="en-US" altLang="ja-JP" sz="1200" b="1" dirty="0">
                  <a:latin typeface="Meiryo UI" panose="020B0604030504040204" pitchFamily="50" charset="-128"/>
                  <a:ea typeface="Meiryo UI" panose="020B0604030504040204" pitchFamily="50" charset="-128"/>
                </a:rPr>
                <a:t>1</a:t>
              </a:r>
              <a:r>
                <a:rPr kumimoji="1" lang="ja-JP" altLang="en-US" sz="1200" b="1" dirty="0">
                  <a:latin typeface="Meiryo UI" panose="020B0604030504040204" pitchFamily="50" charset="-128"/>
                  <a:ea typeface="Meiryo UI" panose="020B0604030504040204" pitchFamily="50" charset="-128"/>
                </a:rPr>
                <a:t>人</a:t>
              </a:r>
              <a:endParaRPr kumimoji="1" lang="ja-JP" altLang="en-US" b="1" dirty="0">
                <a:latin typeface="Meiryo UI" panose="020B0604030504040204" pitchFamily="50" charset="-128"/>
                <a:ea typeface="Meiryo UI" panose="020B0604030504040204" pitchFamily="50" charset="-128"/>
              </a:endParaRPr>
            </a:p>
          </p:txBody>
        </p:sp>
        <p:sp>
          <p:nvSpPr>
            <p:cNvPr id="75" name="テキスト ボックス 74"/>
            <p:cNvSpPr txBox="1"/>
            <p:nvPr/>
          </p:nvSpPr>
          <p:spPr>
            <a:xfrm>
              <a:off x="7476869" y="5267322"/>
              <a:ext cx="649272" cy="276999"/>
            </a:xfrm>
            <a:prstGeom prst="rect">
              <a:avLst/>
            </a:prstGeom>
            <a:noFill/>
          </p:spPr>
          <p:txBody>
            <a:bodyPr wrap="square" rtlCol="0">
              <a:spAutoFit/>
            </a:bodyPr>
            <a:lstStyle/>
            <a:p>
              <a:r>
                <a:rPr lang="en-US" altLang="ja-JP" sz="1200" b="1" dirty="0">
                  <a:latin typeface="Meiryo UI" panose="020B0604030504040204" pitchFamily="50" charset="-128"/>
                  <a:ea typeface="Meiryo UI" panose="020B0604030504040204" pitchFamily="50" charset="-128"/>
                </a:rPr>
                <a:t>2</a:t>
              </a:r>
              <a:r>
                <a:rPr kumimoji="1" lang="ja-JP" altLang="en-US" sz="1200" b="1" dirty="0">
                  <a:latin typeface="Meiryo UI" panose="020B0604030504040204" pitchFamily="50" charset="-128"/>
                  <a:ea typeface="Meiryo UI" panose="020B0604030504040204" pitchFamily="50" charset="-128"/>
                </a:rPr>
                <a:t>人</a:t>
              </a:r>
              <a:endParaRPr kumimoji="1" lang="ja-JP" altLang="en-US" b="1" dirty="0">
                <a:latin typeface="Meiryo UI" panose="020B0604030504040204" pitchFamily="50" charset="-128"/>
                <a:ea typeface="Meiryo UI" panose="020B0604030504040204" pitchFamily="50" charset="-128"/>
              </a:endParaRPr>
            </a:p>
          </p:txBody>
        </p:sp>
      </p:grpSp>
      <p:sp>
        <p:nvSpPr>
          <p:cNvPr id="37" name="テキスト ボックス 36"/>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p6 -</a:t>
            </a:r>
            <a:endParaRPr kumimoji="1" lang="ja-JP" altLang="en-US" sz="1400" dirty="0"/>
          </a:p>
        </p:txBody>
      </p:sp>
    </p:spTree>
    <p:extLst>
      <p:ext uri="{BB962C8B-B14F-4D97-AF65-F5344CB8AC3E}">
        <p14:creationId xmlns:p14="http://schemas.microsoft.com/office/powerpoint/2010/main" val="2063788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 name="正方形/長方形 19"/>
          <p:cNvSpPr/>
          <p:nvPr/>
        </p:nvSpPr>
        <p:spPr>
          <a:xfrm>
            <a:off x="265180" y="836712"/>
            <a:ext cx="8699307" cy="2665096"/>
          </a:xfrm>
          <a:prstGeom prst="rect">
            <a:avLst/>
          </a:prstGeom>
          <a:solidFill>
            <a:srgbClr val="F5F2C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88C7D1F-240B-47CC-BF4E-2F14ACE0A172}"/>
              </a:ext>
            </a:extLst>
          </p:cNvPr>
          <p:cNvSpPr/>
          <p:nvPr/>
        </p:nvSpPr>
        <p:spPr>
          <a:xfrm>
            <a:off x="265179" y="3617037"/>
            <a:ext cx="8699307" cy="2530296"/>
          </a:xfrm>
          <a:prstGeom prst="rect">
            <a:avLst/>
          </a:prstGeom>
          <a:solidFill>
            <a:srgbClr val="F5F2C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195736" y="144769"/>
            <a:ext cx="4392488"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担 当 箇 所 </a:t>
            </a:r>
            <a:r>
              <a:rPr lang="en-US" altLang="ja-JP" sz="3200" b="1" dirty="0">
                <a:latin typeface="Meiryo UI" panose="020B0604030504040204" pitchFamily="50" charset="-128"/>
                <a:ea typeface="Meiryo UI" panose="020B0604030504040204" pitchFamily="50" charset="-128"/>
              </a:rPr>
              <a:t>1</a:t>
            </a:r>
            <a:endParaRPr kumimoji="1" lang="ja-JP" altLang="en-US" sz="3200" b="1" dirty="0">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D03B617E-231C-4404-98E5-1AE56E48B191}"/>
              </a:ext>
            </a:extLst>
          </p:cNvPr>
          <p:cNvGrpSpPr/>
          <p:nvPr/>
        </p:nvGrpSpPr>
        <p:grpSpPr>
          <a:xfrm>
            <a:off x="389116" y="3693978"/>
            <a:ext cx="8374113" cy="2260898"/>
            <a:chOff x="389116" y="3629376"/>
            <a:chExt cx="8374113" cy="2260898"/>
          </a:xfrm>
        </p:grpSpPr>
        <p:sp>
          <p:nvSpPr>
            <p:cNvPr id="4" name="テキスト ボックス 3"/>
            <p:cNvSpPr txBox="1"/>
            <p:nvPr/>
          </p:nvSpPr>
          <p:spPr>
            <a:xfrm>
              <a:off x="389116" y="3629376"/>
              <a:ext cx="3096344" cy="369332"/>
            </a:xfrm>
            <a:prstGeom prst="rect">
              <a:avLst/>
            </a:prstGeom>
            <a:noFill/>
          </p:spPr>
          <p:txBody>
            <a:bodyPr wrap="square" rtlCol="0">
              <a:spAutoFit/>
            </a:bodyPr>
            <a:lstStyle/>
            <a:p>
              <a:r>
                <a:rPr lang="ja-JP" altLang="en-US" b="1" spc="-1" dirty="0">
                  <a:latin typeface="Meiryo UI" panose="020B0604030504040204" pitchFamily="50" charset="-128"/>
                  <a:ea typeface="Meiryo UI" panose="020B0604030504040204" pitchFamily="50" charset="-128"/>
                </a:rPr>
                <a:t>◆チュートリアルモードの制作</a:t>
              </a:r>
              <a:endParaRPr lang="en-US" altLang="ja-JP" b="1" spc="-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613012" y="3889967"/>
              <a:ext cx="4130277" cy="1323439"/>
            </a:xfrm>
            <a:prstGeom prst="rect">
              <a:avLst/>
            </a:prstGeom>
            <a:noFill/>
          </p:spPr>
          <p:txBody>
            <a:bodyPr wrap="square" rtlCol="0">
              <a:spAutoFit/>
            </a:bodyPr>
            <a:lstStyle/>
            <a:p>
              <a:pPr algn="dist"/>
              <a:r>
                <a:rPr lang="ja-JP" altLang="en-US" sz="1600" dirty="0">
                  <a:latin typeface="Meiryo UI" panose="020B0604030504040204" pitchFamily="50" charset="-128"/>
                  <a:ea typeface="Meiryo UI" panose="020B0604030504040204" pitchFamily="50" charset="-128"/>
                </a:rPr>
                <a:t>展示の際に少しでも操作に慣れて楽しく遊んでも</a:t>
              </a:r>
              <a:endParaRPr lang="en-US" altLang="ja-JP" sz="1600" dirty="0">
                <a:latin typeface="Meiryo UI" panose="020B0604030504040204" pitchFamily="50" charset="-128"/>
                <a:ea typeface="Meiryo UI" panose="020B0604030504040204" pitchFamily="50" charset="-128"/>
              </a:endParaRPr>
            </a:p>
            <a:p>
              <a:r>
                <a:rPr lang="ja-JP" altLang="en-US" sz="1600" dirty="0" err="1">
                  <a:latin typeface="Meiryo UI" panose="020B0604030504040204" pitchFamily="50" charset="-128"/>
                  <a:ea typeface="Meiryo UI" panose="020B0604030504040204" pitchFamily="50" charset="-128"/>
                </a:rPr>
                <a:t>らう</a:t>
              </a:r>
              <a:r>
                <a:rPr lang="ja-JP" altLang="en-US" sz="1600" dirty="0">
                  <a:latin typeface="Meiryo UI" panose="020B0604030504040204" pitchFamily="50" charset="-128"/>
                  <a:ea typeface="Meiryo UI" panose="020B0604030504040204" pitchFamily="50" charset="-128"/>
                </a:rPr>
                <a:t>ために、チュートリアルモードを実装しました。</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場面ごとに説明テキストを出したり、進行方向を</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示すシンボルを出現させるなど、市販されている</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ゲームのチュートリアルを意識しながら制作しました。</a:t>
              </a:r>
              <a:endParaRPr kumimoji="1" lang="ja-JP" altLang="en-US" sz="1600" dirty="0">
                <a:latin typeface="Meiryo UI" panose="020B0604030504040204" pitchFamily="50" charset="-128"/>
                <a:ea typeface="Meiryo UI" panose="020B0604030504040204" pitchFamily="50" charset="-128"/>
              </a:endParaRPr>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2803" y="3730034"/>
              <a:ext cx="3840426" cy="2160240"/>
            </a:xfrm>
            <a:prstGeom prst="rect">
              <a:avLst/>
            </a:prstGeom>
          </p:spPr>
        </p:pic>
      </p:grpSp>
      <p:sp>
        <p:nvSpPr>
          <p:cNvPr id="13" name="正方形/長方形 12"/>
          <p:cNvSpPr/>
          <p:nvPr/>
        </p:nvSpPr>
        <p:spPr>
          <a:xfrm>
            <a:off x="4922803" y="3794922"/>
            <a:ext cx="3840426" cy="2160241"/>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0243CBA1-933B-42D7-B590-61B0BF9D11C1}"/>
              </a:ext>
            </a:extLst>
          </p:cNvPr>
          <p:cNvGrpSpPr/>
          <p:nvPr/>
        </p:nvGrpSpPr>
        <p:grpSpPr>
          <a:xfrm>
            <a:off x="387239" y="923626"/>
            <a:ext cx="8375990" cy="2365166"/>
            <a:chOff x="396476" y="872365"/>
            <a:chExt cx="8375990" cy="2365166"/>
          </a:xfrm>
        </p:grpSpPr>
        <p:sp>
          <p:nvSpPr>
            <p:cNvPr id="3" name="正方形/長方形 2"/>
            <p:cNvSpPr/>
            <p:nvPr/>
          </p:nvSpPr>
          <p:spPr>
            <a:xfrm>
              <a:off x="396476" y="872365"/>
              <a:ext cx="4536504" cy="369332"/>
            </a:xfrm>
            <a:prstGeom prst="rect">
              <a:avLst/>
            </a:prstGeom>
          </p:spPr>
          <p:txBody>
            <a:bodyPr wrap="square">
              <a:spAutoFit/>
            </a:bodyPr>
            <a:lstStyle/>
            <a:p>
              <a:pPr>
                <a:lnSpc>
                  <a:spcPct val="100000"/>
                </a:lnSpc>
              </a:pPr>
              <a:r>
                <a:rPr lang="ja-JP" altLang="en-US" b="1" spc="-1" dirty="0">
                  <a:latin typeface="Meiryo UI" panose="020B0604030504040204" pitchFamily="50" charset="-128"/>
                  <a:ea typeface="Meiryo UI" panose="020B0604030504040204" pitchFamily="50" charset="-128"/>
                </a:rPr>
                <a:t>◆フライヤー</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乗り物</a:t>
              </a:r>
              <a:r>
                <a:rPr lang="en-US" altLang="ja-JP" b="1" spc="-1" dirty="0">
                  <a:latin typeface="Meiryo UI" panose="020B0604030504040204" pitchFamily="50" charset="-128"/>
                  <a:ea typeface="Meiryo UI" panose="020B0604030504040204" pitchFamily="50" charset="-128"/>
                </a:rPr>
                <a:t>)</a:t>
              </a:r>
              <a:r>
                <a:rPr lang="ja-JP" altLang="en-US" b="1" spc="-1" dirty="0">
                  <a:latin typeface="Meiryo UI" panose="020B0604030504040204" pitchFamily="50" charset="-128"/>
                  <a:ea typeface="Meiryo UI" panose="020B0604030504040204" pitchFamily="50" charset="-128"/>
                </a:rPr>
                <a:t>のステータス設定、管理</a:t>
              </a:r>
              <a:endParaRPr lang="en-US" altLang="ja-JP" b="1" spc="-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658584" y="1165260"/>
              <a:ext cx="4130276" cy="1077218"/>
            </a:xfrm>
            <a:prstGeom prst="rect">
              <a:avLst/>
            </a:prstGeom>
            <a:noFill/>
          </p:spPr>
          <p:txBody>
            <a:bodyPr wrap="square" rtlCol="0">
              <a:spAutoFit/>
            </a:bodyPr>
            <a:lstStyle/>
            <a:p>
              <a:pPr algn="dist"/>
              <a:r>
                <a:rPr lang="en-US" altLang="ja-JP" sz="1600" dirty="0">
                  <a:latin typeface="Meiryo UI" panose="020B0604030504040204" pitchFamily="50" charset="-128"/>
                  <a:ea typeface="Meiryo UI" panose="020B0604030504040204" pitchFamily="50" charset="-128"/>
                </a:rPr>
                <a:t>Tag</a:t>
              </a:r>
              <a:r>
                <a:rPr lang="ja-JP" altLang="en-US" sz="1600" dirty="0">
                  <a:latin typeface="Meiryo UI" panose="020B0604030504040204" pitchFamily="50" charset="-128"/>
                  <a:ea typeface="Meiryo UI" panose="020B0604030504040204" pitchFamily="50" charset="-128"/>
                </a:rPr>
                <a:t>機能を用いたフライヤーの種類や、サイズ設</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定、耐久力管理を実装しました。</a:t>
              </a:r>
              <a:endParaRPr lang="en-US" altLang="ja-JP" sz="1600" dirty="0">
                <a:latin typeface="Meiryo UI" panose="020B0604030504040204" pitchFamily="50" charset="-128"/>
                <a:ea typeface="Meiryo UI" panose="020B0604030504040204" pitchFamily="50" charset="-128"/>
              </a:endParaRPr>
            </a:p>
            <a:p>
              <a:pPr algn="dist"/>
              <a:r>
                <a:rPr kumimoji="1" lang="ja-JP" altLang="en-US" sz="1600" dirty="0">
                  <a:latin typeface="Meiryo UI" panose="020B0604030504040204" pitchFamily="50" charset="-128"/>
                  <a:ea typeface="Meiryo UI" panose="020B0604030504040204" pitchFamily="50" charset="-128"/>
                </a:rPr>
                <a:t>フライヤーのサイズ差による耐久力管理に苦戦し</a:t>
              </a:r>
              <a:endParaRPr kumimoji="1" lang="en-US" altLang="ja-JP" sz="1600" dirty="0">
                <a:latin typeface="Meiryo UI" panose="020B0604030504040204" pitchFamily="50" charset="-128"/>
                <a:ea typeface="Meiryo UI" panose="020B0604030504040204" pitchFamily="50" charset="-128"/>
              </a:endParaRPr>
            </a:p>
            <a:p>
              <a:r>
                <a:rPr kumimoji="1" lang="ja-JP" altLang="en-US" sz="1600" dirty="0">
                  <a:latin typeface="Meiryo UI" panose="020B0604030504040204" pitchFamily="50" charset="-128"/>
                  <a:ea typeface="Meiryo UI" panose="020B0604030504040204" pitchFamily="50" charset="-128"/>
                </a:rPr>
                <a:t>ました。</a:t>
              </a:r>
            </a:p>
          </p:txBody>
        </p:sp>
        <p:grpSp>
          <p:nvGrpSpPr>
            <p:cNvPr id="17" name="グループ化 16"/>
            <p:cNvGrpSpPr/>
            <p:nvPr/>
          </p:nvGrpSpPr>
          <p:grpSpPr>
            <a:xfrm>
              <a:off x="4931102" y="965672"/>
              <a:ext cx="3841364" cy="2271859"/>
              <a:chOff x="4931103" y="1049128"/>
              <a:chExt cx="3841364" cy="2271859"/>
            </a:xfrm>
          </p:grpSpPr>
          <p:sp>
            <p:nvSpPr>
              <p:cNvPr id="16" name="正方形/長方形 15"/>
              <p:cNvSpPr/>
              <p:nvPr/>
            </p:nvSpPr>
            <p:spPr>
              <a:xfrm>
                <a:off x="4931103" y="1049128"/>
                <a:ext cx="3841364" cy="2271859"/>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333" y="2196074"/>
                <a:ext cx="2785188" cy="1074513"/>
              </a:xfrm>
              <a:prstGeom prst="rect">
                <a:avLst/>
              </a:prstGeom>
              <a:ln>
                <a:solidFill>
                  <a:schemeClr val="bg1">
                    <a:lumMod val="50000"/>
                  </a:schemeClr>
                </a:solidFill>
              </a:ln>
            </p:spPr>
          </p:pic>
          <p:pic>
            <p:nvPicPr>
              <p:cNvPr id="15" name="図 14"/>
              <p:cNvPicPr>
                <a:picLocks noChangeAspect="1"/>
              </p:cNvPicPr>
              <p:nvPr/>
            </p:nvPicPr>
            <p:blipFill rotWithShape="1">
              <a:blip r:embed="rId6">
                <a:extLst>
                  <a:ext uri="{28A0092B-C50C-407E-A947-70E740481C1C}">
                    <a14:useLocalDpi xmlns:a14="http://schemas.microsoft.com/office/drawing/2010/main" val="0"/>
                  </a:ext>
                </a:extLst>
              </a:blip>
              <a:srcRect r="1100" b="20696"/>
              <a:stretch/>
            </p:blipFill>
            <p:spPr>
              <a:xfrm>
                <a:off x="5553333" y="1105757"/>
                <a:ext cx="2784663" cy="1021346"/>
              </a:xfrm>
              <a:prstGeom prst="rect">
                <a:avLst/>
              </a:prstGeom>
              <a:ln>
                <a:solidFill>
                  <a:schemeClr val="bg1">
                    <a:lumMod val="50000"/>
                  </a:schemeClr>
                </a:solidFill>
              </a:ln>
            </p:spPr>
          </p:pic>
        </p:grpSp>
      </p:grpSp>
      <p:pic>
        <p:nvPicPr>
          <p:cNvPr id="22" name="図 21">
            <a:extLst>
              <a:ext uri="{FF2B5EF4-FFF2-40B4-BE49-F238E27FC236}">
                <a16:creationId xmlns:a16="http://schemas.microsoft.com/office/drawing/2014/main" id="{B4324C70-AD92-414D-99AA-29F7EEE69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67" y="6195647"/>
            <a:ext cx="1371153" cy="710667"/>
          </a:xfrm>
          <a:prstGeom prst="rect">
            <a:avLst/>
          </a:prstGeom>
        </p:spPr>
      </p:pic>
      <p:sp>
        <p:nvSpPr>
          <p:cNvPr id="24" name="テキスト ボックス 23"/>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p7 -</a:t>
            </a:r>
            <a:endParaRPr kumimoji="1" lang="ja-JP" altLang="en-US" sz="1400" dirty="0"/>
          </a:p>
        </p:txBody>
      </p:sp>
    </p:spTree>
    <p:extLst>
      <p:ext uri="{BB962C8B-B14F-4D97-AF65-F5344CB8AC3E}">
        <p14:creationId xmlns:p14="http://schemas.microsoft.com/office/powerpoint/2010/main" val="361748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 name="正方形/長方形 19"/>
          <p:cNvSpPr/>
          <p:nvPr/>
        </p:nvSpPr>
        <p:spPr>
          <a:xfrm>
            <a:off x="265180" y="836712"/>
            <a:ext cx="8699307" cy="2528034"/>
          </a:xfrm>
          <a:prstGeom prst="rect">
            <a:avLst/>
          </a:prstGeom>
          <a:solidFill>
            <a:srgbClr val="F5F2C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176003DF-7E7D-4D8F-95E4-FBB5FAE86906}"/>
              </a:ext>
            </a:extLst>
          </p:cNvPr>
          <p:cNvSpPr/>
          <p:nvPr/>
        </p:nvSpPr>
        <p:spPr>
          <a:xfrm>
            <a:off x="265180" y="3493254"/>
            <a:ext cx="8699307" cy="2725139"/>
          </a:xfrm>
          <a:prstGeom prst="rect">
            <a:avLst/>
          </a:prstGeom>
          <a:solidFill>
            <a:srgbClr val="F5F2CF"/>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195736" y="144769"/>
            <a:ext cx="4392488" cy="584775"/>
          </a:xfrm>
          <a:prstGeom prst="rect">
            <a:avLst/>
          </a:prstGeom>
          <a:noFill/>
        </p:spPr>
        <p:txBody>
          <a:bodyPr wrap="square" rtlCol="0">
            <a:spAutoFit/>
          </a:bodyPr>
          <a:lstStyle/>
          <a:p>
            <a:pPr algn="ctr"/>
            <a:r>
              <a:rPr kumimoji="1" lang="ja-JP" altLang="en-US" sz="3200" b="1" dirty="0">
                <a:latin typeface="Meiryo UI" panose="020B0604030504040204" pitchFamily="50" charset="-128"/>
                <a:ea typeface="Meiryo UI" panose="020B0604030504040204" pitchFamily="50" charset="-128"/>
              </a:rPr>
              <a:t>担 当 箇 所 </a:t>
            </a:r>
            <a:r>
              <a:rPr lang="en-US" altLang="ja-JP" sz="3200" b="1" dirty="0">
                <a:latin typeface="Meiryo UI" panose="020B0604030504040204" pitchFamily="50" charset="-128"/>
                <a:ea typeface="Meiryo UI" panose="020B0604030504040204" pitchFamily="50" charset="-128"/>
              </a:rPr>
              <a:t>2</a:t>
            </a:r>
          </a:p>
        </p:txBody>
      </p:sp>
      <p:sp>
        <p:nvSpPr>
          <p:cNvPr id="5" name="テキスト ボックス 4"/>
          <p:cNvSpPr txBox="1"/>
          <p:nvPr/>
        </p:nvSpPr>
        <p:spPr>
          <a:xfrm>
            <a:off x="371533" y="926465"/>
            <a:ext cx="2880320" cy="369332"/>
          </a:xfrm>
          <a:prstGeom prst="rect">
            <a:avLst/>
          </a:prstGeom>
          <a:noFill/>
        </p:spPr>
        <p:txBody>
          <a:bodyPr wrap="square" rtlCol="0">
            <a:spAutoFit/>
          </a:bodyPr>
          <a:lstStyle/>
          <a:p>
            <a:pPr>
              <a:lnSpc>
                <a:spcPct val="100000"/>
              </a:lnSpc>
            </a:pPr>
            <a:r>
              <a:rPr lang="ja-JP" altLang="en-US" b="1" spc="-1" dirty="0">
                <a:latin typeface="Meiryo UI" panose="020B0604030504040204" pitchFamily="50" charset="-128"/>
                <a:ea typeface="Meiryo UI" panose="020B0604030504040204" pitchFamily="50" charset="-128"/>
              </a:rPr>
              <a:t>◆戦闘ステージの制作</a:t>
            </a:r>
            <a:endParaRPr lang="en-US" altLang="ja-JP" b="1" spc="-1" dirty="0">
              <a:latin typeface="Meiryo UI" panose="020B0604030504040204" pitchFamily="50" charset="-128"/>
              <a:ea typeface="Meiryo UI" panose="020B0604030504040204" pitchFamily="50" charset="-128"/>
            </a:endParaRPr>
          </a:p>
        </p:txBody>
      </p:sp>
      <p:sp>
        <p:nvSpPr>
          <p:cNvPr id="7" name="テキスト ボックス 6"/>
          <p:cNvSpPr txBox="1"/>
          <p:nvPr/>
        </p:nvSpPr>
        <p:spPr>
          <a:xfrm>
            <a:off x="367030" y="3600669"/>
            <a:ext cx="2448272" cy="369332"/>
          </a:xfrm>
          <a:prstGeom prst="rect">
            <a:avLst/>
          </a:prstGeom>
          <a:noFill/>
        </p:spPr>
        <p:txBody>
          <a:bodyPr wrap="square" rtlCol="0">
            <a:spAutoFit/>
          </a:bodyPr>
          <a:lstStyle/>
          <a:p>
            <a:r>
              <a:rPr lang="ja-JP" altLang="en-US" b="1" spc="-1" dirty="0">
                <a:latin typeface="Meiryo UI" panose="020B0604030504040204" pitchFamily="50" charset="-128"/>
                <a:ea typeface="Meiryo UI" panose="020B0604030504040204" pitchFamily="50" charset="-128"/>
              </a:rPr>
              <a:t>◆画像素材の制作</a:t>
            </a:r>
            <a:endParaRPr lang="en-US" altLang="ja-JP" b="1" spc="-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595045" y="3933056"/>
            <a:ext cx="4130277" cy="1569660"/>
          </a:xfrm>
          <a:prstGeom prst="rect">
            <a:avLst/>
          </a:prstGeom>
          <a:noFill/>
        </p:spPr>
        <p:txBody>
          <a:bodyPr wrap="square" rtlCol="0">
            <a:spAutoFit/>
          </a:bodyPr>
          <a:lstStyle/>
          <a:p>
            <a:pPr algn="dist"/>
            <a:r>
              <a:rPr lang="en-US" altLang="ja-JP" sz="1600" dirty="0">
                <a:latin typeface="Meiryo UI" panose="020B0604030504040204" pitchFamily="50" charset="-128"/>
                <a:ea typeface="Meiryo UI" panose="020B0604030504040204" pitchFamily="50" charset="-128"/>
              </a:rPr>
              <a:t>UI</a:t>
            </a:r>
            <a:r>
              <a:rPr lang="ja-JP" altLang="en-US" sz="1600" dirty="0">
                <a:latin typeface="Meiryo UI" panose="020B0604030504040204" pitchFamily="50" charset="-128"/>
                <a:ea typeface="Meiryo UI" panose="020B0604030504040204" pitchFamily="50" charset="-128"/>
              </a:rPr>
              <a:t>やゲームタイトルロゴ、背景などの画像素材を</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自作で制作しました。</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チーム内で「ゲーム内に登場する「あひるのおまる」</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を作品の顔にする」と決めていたので、制作した画</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像のほとんどが「あひるのおまる」を元にしたデザイン</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になっています。</a:t>
            </a:r>
            <a:endParaRPr kumimoji="1" lang="ja-JP" altLang="en-US" sz="1600"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608121" y="1234340"/>
            <a:ext cx="4125717" cy="830997"/>
          </a:xfrm>
          <a:prstGeom prst="rect">
            <a:avLst/>
          </a:prstGeom>
          <a:noFill/>
        </p:spPr>
        <p:txBody>
          <a:bodyPr wrap="square" rtlCol="0">
            <a:spAutoFit/>
          </a:bodyPr>
          <a:lstStyle/>
          <a:p>
            <a:pPr algn="dist"/>
            <a:r>
              <a:rPr kumimoji="1" lang="ja-JP" altLang="en-US" sz="1600" dirty="0">
                <a:latin typeface="Meiryo UI" panose="020B0604030504040204" pitchFamily="50" charset="-128"/>
                <a:ea typeface="Meiryo UI" panose="020B0604030504040204" pitchFamily="50" charset="-128"/>
              </a:rPr>
              <a:t>このゲームのメインであるフライヤーを</a:t>
            </a:r>
            <a:r>
              <a:rPr lang="ja-JP" altLang="en-US" sz="1600" dirty="0">
                <a:latin typeface="Meiryo UI" panose="020B0604030504040204" pitchFamily="50" charset="-128"/>
                <a:ea typeface="Meiryo UI" panose="020B0604030504040204" pitchFamily="50" charset="-128"/>
              </a:rPr>
              <a:t>のびのびと動</a:t>
            </a:r>
            <a:endParaRPr lang="en-US" altLang="ja-JP" sz="1600" dirty="0">
              <a:latin typeface="Meiryo UI" panose="020B0604030504040204" pitchFamily="50" charset="-128"/>
              <a:ea typeface="Meiryo UI" panose="020B0604030504040204" pitchFamily="50" charset="-128"/>
            </a:endParaRPr>
          </a:p>
          <a:p>
            <a:pPr algn="dist"/>
            <a:r>
              <a:rPr lang="ja-JP" altLang="en-US" sz="1600" dirty="0">
                <a:latin typeface="Meiryo UI" panose="020B0604030504040204" pitchFamily="50" charset="-128"/>
                <a:ea typeface="Meiryo UI" panose="020B0604030504040204" pitchFamily="50" charset="-128"/>
              </a:rPr>
              <a:t>かすことを意識して、できるだけ障害物を無くし、</a:t>
            </a:r>
            <a:endParaRPr lang="en-US" altLang="ja-JP" sz="1600" dirty="0">
              <a:latin typeface="Meiryo UI" panose="020B0604030504040204" pitchFamily="50" charset="-128"/>
              <a:ea typeface="Meiryo UI" panose="020B0604030504040204" pitchFamily="50" charset="-128"/>
            </a:endParaRPr>
          </a:p>
          <a:p>
            <a:r>
              <a:rPr lang="ja-JP" altLang="en-US" sz="1600" dirty="0">
                <a:latin typeface="Meiryo UI" panose="020B0604030504040204" pitchFamily="50" charset="-128"/>
                <a:ea typeface="Meiryo UI" panose="020B0604030504040204" pitchFamily="50" charset="-128"/>
              </a:rPr>
              <a:t>戦闘ステージ自体は大きめに制作しました。</a:t>
            </a:r>
            <a:endParaRPr kumimoji="1" lang="ja-JP" altLang="en-US" sz="1600" dirty="0">
              <a:latin typeface="Meiryo UI" panose="020B0604030504040204" pitchFamily="50" charset="-128"/>
              <a:ea typeface="Meiryo UI" panose="020B0604030504040204" pitchFamily="50" charset="-128"/>
            </a:endParaRPr>
          </a:p>
        </p:txBody>
      </p:sp>
      <p:grpSp>
        <p:nvGrpSpPr>
          <p:cNvPr id="15" name="グループ化 14">
            <a:extLst>
              <a:ext uri="{FF2B5EF4-FFF2-40B4-BE49-F238E27FC236}">
                <a16:creationId xmlns:a16="http://schemas.microsoft.com/office/drawing/2014/main" id="{41ED2897-B190-4551-95B9-34A514210B7C}"/>
              </a:ext>
            </a:extLst>
          </p:cNvPr>
          <p:cNvGrpSpPr/>
          <p:nvPr/>
        </p:nvGrpSpPr>
        <p:grpSpPr>
          <a:xfrm>
            <a:off x="4931103" y="3675448"/>
            <a:ext cx="3841364" cy="2352429"/>
            <a:chOff x="4931103" y="3627847"/>
            <a:chExt cx="3841364" cy="2352429"/>
          </a:xfrm>
        </p:grpSpPr>
        <p:sp>
          <p:nvSpPr>
            <p:cNvPr id="25" name="正方形/長方形 24"/>
            <p:cNvSpPr/>
            <p:nvPr/>
          </p:nvSpPr>
          <p:spPr>
            <a:xfrm>
              <a:off x="4931103" y="3627847"/>
              <a:ext cx="3841364" cy="2352427"/>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9199" y="3651905"/>
              <a:ext cx="3203848" cy="660794"/>
            </a:xfrm>
            <a:prstGeom prst="rect">
              <a:avLst/>
            </a:prstGeom>
          </p:spPr>
        </p:pic>
        <p:pic>
          <p:nvPicPr>
            <p:cNvPr id="18" name="図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1335" y="4494892"/>
              <a:ext cx="1296144" cy="1296144"/>
            </a:xfrm>
            <a:prstGeom prst="rect">
              <a:avLst/>
            </a:prstGeom>
          </p:spPr>
        </p:pic>
        <p:pic>
          <p:nvPicPr>
            <p:cNvPr id="4" name="図 3">
              <a:extLst>
                <a:ext uri="{FF2B5EF4-FFF2-40B4-BE49-F238E27FC236}">
                  <a16:creationId xmlns:a16="http://schemas.microsoft.com/office/drawing/2014/main" id="{19EF96EA-9D4C-44D4-AA2A-7C3E5D0953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8320" y="4563208"/>
              <a:ext cx="1856936" cy="1160585"/>
            </a:xfrm>
            <a:prstGeom prst="rect">
              <a:avLst/>
            </a:prstGeom>
          </p:spPr>
        </p:pic>
        <p:sp>
          <p:nvSpPr>
            <p:cNvPr id="8" name="テキスト ボックス 7">
              <a:extLst>
                <a:ext uri="{FF2B5EF4-FFF2-40B4-BE49-F238E27FC236}">
                  <a16:creationId xmlns:a16="http://schemas.microsoft.com/office/drawing/2014/main" id="{21A2BD90-9246-4345-B643-ABD66328DCEF}"/>
                </a:ext>
              </a:extLst>
            </p:cNvPr>
            <p:cNvSpPr txBox="1"/>
            <p:nvPr/>
          </p:nvSpPr>
          <p:spPr>
            <a:xfrm>
              <a:off x="5832189" y="4241936"/>
              <a:ext cx="200464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チュートリアルのテキストボックス</a:t>
              </a:r>
            </a:p>
          </p:txBody>
        </p:sp>
        <p:sp>
          <p:nvSpPr>
            <p:cNvPr id="17" name="テキスト ボックス 16">
              <a:extLst>
                <a:ext uri="{FF2B5EF4-FFF2-40B4-BE49-F238E27FC236}">
                  <a16:creationId xmlns:a16="http://schemas.microsoft.com/office/drawing/2014/main" id="{A22B8266-BB33-435F-9507-43C74DEC6F95}"/>
                </a:ext>
              </a:extLst>
            </p:cNvPr>
            <p:cNvSpPr txBox="1"/>
            <p:nvPr/>
          </p:nvSpPr>
          <p:spPr>
            <a:xfrm>
              <a:off x="5462954" y="5682760"/>
              <a:ext cx="1140070"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残弾ゲージ</a:t>
              </a:r>
              <a:endParaRPr kumimoji="1" lang="ja-JP" altLang="en-US" sz="1200" dirty="0">
                <a:latin typeface="Meiryo UI" panose="020B0604030504040204" pitchFamily="50" charset="-128"/>
                <a:ea typeface="Meiryo UI" panose="020B0604030504040204" pitchFamily="50" charset="-128"/>
              </a:endParaRPr>
            </a:p>
          </p:txBody>
        </p:sp>
        <p:sp>
          <p:nvSpPr>
            <p:cNvPr id="19" name="テキスト ボックス 18">
              <a:extLst>
                <a:ext uri="{FF2B5EF4-FFF2-40B4-BE49-F238E27FC236}">
                  <a16:creationId xmlns:a16="http://schemas.microsoft.com/office/drawing/2014/main" id="{B34D8976-3585-459C-B003-C14EBBD292EF}"/>
                </a:ext>
              </a:extLst>
            </p:cNvPr>
            <p:cNvSpPr txBox="1"/>
            <p:nvPr/>
          </p:nvSpPr>
          <p:spPr>
            <a:xfrm>
              <a:off x="7215553" y="5703277"/>
              <a:ext cx="1075593" cy="276999"/>
            </a:xfrm>
            <a:prstGeom prst="rect">
              <a:avLst/>
            </a:prstGeom>
            <a:noFill/>
          </p:spPr>
          <p:txBody>
            <a:bodyPr wrap="square" rtlCol="0">
              <a:spAutoFit/>
            </a:bodyPr>
            <a:lstStyle/>
            <a:p>
              <a:pPr algn="ctr"/>
              <a:r>
                <a:rPr lang="ja-JP" altLang="en-US" sz="1200" dirty="0">
                  <a:latin typeface="Meiryo UI" panose="020B0604030504040204" pitchFamily="50" charset="-128"/>
                  <a:ea typeface="Meiryo UI" panose="020B0604030504040204" pitchFamily="50" charset="-128"/>
                </a:rPr>
                <a:t>取得アイテム</a:t>
              </a:r>
              <a:endParaRPr kumimoji="1" lang="ja-JP" altLang="en-US" sz="1200" dirty="0">
                <a:latin typeface="Meiryo UI" panose="020B0604030504040204" pitchFamily="50" charset="-128"/>
                <a:ea typeface="Meiryo UI" panose="020B0604030504040204" pitchFamily="50" charset="-128"/>
              </a:endParaRPr>
            </a:p>
          </p:txBody>
        </p:sp>
      </p:grpSp>
      <p:grpSp>
        <p:nvGrpSpPr>
          <p:cNvPr id="14" name="グループ化 13">
            <a:extLst>
              <a:ext uri="{FF2B5EF4-FFF2-40B4-BE49-F238E27FC236}">
                <a16:creationId xmlns:a16="http://schemas.microsoft.com/office/drawing/2014/main" id="{1C5C1726-C257-4FFA-953B-8DCAA2936EDE}"/>
              </a:ext>
            </a:extLst>
          </p:cNvPr>
          <p:cNvGrpSpPr/>
          <p:nvPr/>
        </p:nvGrpSpPr>
        <p:grpSpPr>
          <a:xfrm>
            <a:off x="4931103" y="1028970"/>
            <a:ext cx="3841364" cy="2157074"/>
            <a:chOff x="4931103" y="1118130"/>
            <a:chExt cx="3841364" cy="2157074"/>
          </a:xfrm>
        </p:grpSpPr>
        <p:pic>
          <p:nvPicPr>
            <p:cNvPr id="10" name="図 9">
              <a:extLst>
                <a:ext uri="{FF2B5EF4-FFF2-40B4-BE49-F238E27FC236}">
                  <a16:creationId xmlns:a16="http://schemas.microsoft.com/office/drawing/2014/main" id="{A5C700E9-DAA1-4DF9-96FF-84CC22A632F0}"/>
                </a:ext>
              </a:extLst>
            </p:cNvPr>
            <p:cNvPicPr>
              <a:picLocks noChangeAspect="1"/>
            </p:cNvPicPr>
            <p:nvPr/>
          </p:nvPicPr>
          <p:blipFill rotWithShape="1">
            <a:blip r:embed="rId7">
              <a:extLst>
                <a:ext uri="{28A0092B-C50C-407E-A947-70E740481C1C}">
                  <a14:useLocalDpi xmlns:a14="http://schemas.microsoft.com/office/drawing/2010/main" val="0"/>
                </a:ext>
              </a:extLst>
            </a:blip>
            <a:srcRect l="49965" t="51664" r="382" b="633"/>
            <a:stretch/>
          </p:blipFill>
          <p:spPr>
            <a:xfrm>
              <a:off x="4931103" y="1118130"/>
              <a:ext cx="3841364" cy="2157074"/>
            </a:xfrm>
            <a:prstGeom prst="rect">
              <a:avLst/>
            </a:prstGeom>
          </p:spPr>
        </p:pic>
        <p:sp>
          <p:nvSpPr>
            <p:cNvPr id="13" name="正方形/長方形 12">
              <a:extLst>
                <a:ext uri="{FF2B5EF4-FFF2-40B4-BE49-F238E27FC236}">
                  <a16:creationId xmlns:a16="http://schemas.microsoft.com/office/drawing/2014/main" id="{FABD9940-AFD4-4F9C-BA7E-531CF70E0E75}"/>
                </a:ext>
              </a:extLst>
            </p:cNvPr>
            <p:cNvSpPr/>
            <p:nvPr/>
          </p:nvSpPr>
          <p:spPr>
            <a:xfrm>
              <a:off x="4931103" y="1118130"/>
              <a:ext cx="3841364" cy="21570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3" name="図 22">
            <a:extLst>
              <a:ext uri="{FF2B5EF4-FFF2-40B4-BE49-F238E27FC236}">
                <a16:creationId xmlns:a16="http://schemas.microsoft.com/office/drawing/2014/main" id="{B4324C70-AD92-414D-99AA-29F7EEE69A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67" y="6195647"/>
            <a:ext cx="1371153" cy="710667"/>
          </a:xfrm>
          <a:prstGeom prst="rect">
            <a:avLst/>
          </a:prstGeom>
        </p:spPr>
      </p:pic>
      <p:sp>
        <p:nvSpPr>
          <p:cNvPr id="27" name="テキスト ボックス 26"/>
          <p:cNvSpPr txBox="1"/>
          <p:nvPr/>
        </p:nvSpPr>
        <p:spPr>
          <a:xfrm>
            <a:off x="8275914" y="6555642"/>
            <a:ext cx="1081192" cy="307777"/>
          </a:xfrm>
          <a:prstGeom prst="rect">
            <a:avLst/>
          </a:prstGeom>
          <a:noFill/>
        </p:spPr>
        <p:txBody>
          <a:bodyPr wrap="square" rtlCol="0">
            <a:spAutoFit/>
          </a:bodyPr>
          <a:lstStyle/>
          <a:p>
            <a:pPr algn="ctr"/>
            <a:r>
              <a:rPr kumimoji="1" lang="en-US" altLang="ja-JP" sz="1400" dirty="0" smtClean="0"/>
              <a:t>- p8 -</a:t>
            </a:r>
            <a:endParaRPr kumimoji="1" lang="ja-JP" altLang="en-US" sz="1400" dirty="0"/>
          </a:p>
        </p:txBody>
      </p:sp>
    </p:spTree>
    <p:extLst>
      <p:ext uri="{BB962C8B-B14F-4D97-AF65-F5344CB8AC3E}">
        <p14:creationId xmlns:p14="http://schemas.microsoft.com/office/powerpoint/2010/main" val="22950311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17110</TotalTime>
  <Words>4794</Words>
  <Application>Microsoft Office PowerPoint</Application>
  <PresentationFormat>画面に合わせる (4:3)</PresentationFormat>
  <Paragraphs>1247</Paragraphs>
  <Slides>60</Slides>
  <Notes>32</Notes>
  <HiddenSlides>0</HiddenSlides>
  <MMClips>0</MMClips>
  <ScaleCrop>false</ScaleCrop>
  <HeadingPairs>
    <vt:vector size="6" baseType="variant">
      <vt:variant>
        <vt:lpstr>使用されているフォント</vt:lpstr>
      </vt:variant>
      <vt:variant>
        <vt:i4>11</vt:i4>
      </vt:variant>
      <vt:variant>
        <vt:lpstr>テーマ</vt:lpstr>
      </vt:variant>
      <vt:variant>
        <vt:i4>4</vt:i4>
      </vt:variant>
      <vt:variant>
        <vt:lpstr>スライド タイトル</vt:lpstr>
      </vt:variant>
      <vt:variant>
        <vt:i4>60</vt:i4>
      </vt:variant>
    </vt:vector>
  </HeadingPairs>
  <TitlesOfParts>
    <vt:vector size="75" baseType="lpstr">
      <vt:lpstr>851手書き雑フォント</vt:lpstr>
      <vt:lpstr>Arial Unicode MS</vt:lpstr>
      <vt:lpstr>DejaVu Sans</vt:lpstr>
      <vt:lpstr>JKゴシックL</vt:lpstr>
      <vt:lpstr>Meiryo UI</vt:lpstr>
      <vt:lpstr>游ゴシック</vt:lpstr>
      <vt:lpstr>Arial</vt:lpstr>
      <vt:lpstr>Calibri</vt:lpstr>
      <vt:lpstr>Symbol</vt:lpstr>
      <vt:lpstr>Times New Roman</vt:lpstr>
      <vt:lpstr>Wingdings</vt:lpstr>
      <vt:lpstr>Office Theme</vt:lpstr>
      <vt:lpstr>Office Theme</vt:lpstr>
      <vt:lpstr>Office Theme</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授業作品</vt:lpstr>
      <vt:lpstr>１年 生</vt:lpstr>
      <vt:lpstr>PowerPoint プレゼンテーション</vt:lpstr>
      <vt:lpstr>PowerPoint プレゼンテーション</vt:lpstr>
      <vt:lpstr>PowerPoint プレゼンテーション</vt:lpstr>
      <vt:lpstr>２年 生</vt:lpstr>
      <vt:lpstr>３年 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以下元データ</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１年 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subject/>
  <dc:creator>山浦晃貴</dc:creator>
  <dc:description/>
  <cp:lastModifiedBy>Administrator</cp:lastModifiedBy>
  <cp:revision>802</cp:revision>
  <dcterms:created xsi:type="dcterms:W3CDTF">2017-12-17T20:28:20Z</dcterms:created>
  <dcterms:modified xsi:type="dcterms:W3CDTF">2019-04-11T07:19:30Z</dcterms:modified>
  <dc:language>ja-JP</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vt:i4>
  </property>
  <property fmtid="{D5CDD505-2E9C-101B-9397-08002B2CF9AE}" pid="8" name="PresentationFormat">
    <vt:lpwstr>画面に合わせる (4:3)</vt:lpwstr>
  </property>
  <property fmtid="{D5CDD505-2E9C-101B-9397-08002B2CF9AE}" pid="9" name="ScaleCrop">
    <vt:bool>false</vt:bool>
  </property>
  <property fmtid="{D5CDD505-2E9C-101B-9397-08002B2CF9AE}" pid="10" name="ShareDoc">
    <vt:bool>false</vt:bool>
  </property>
  <property fmtid="{D5CDD505-2E9C-101B-9397-08002B2CF9AE}" pid="11" name="Slides">
    <vt:i4>23</vt:i4>
  </property>
  <property fmtid="{D5CDD505-2E9C-101B-9397-08002B2CF9AE}" pid="12" name="_TemplateID">
    <vt:lpwstr>TC102867849990</vt:lpwstr>
  </property>
</Properties>
</file>